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339" r:id="rId3"/>
    <p:sldId id="380" r:id="rId4"/>
    <p:sldId id="465" r:id="rId5"/>
    <p:sldId id="466" r:id="rId6"/>
    <p:sldId id="434" r:id="rId7"/>
    <p:sldId id="441" r:id="rId8"/>
    <p:sldId id="442" r:id="rId9"/>
    <p:sldId id="443" r:id="rId10"/>
    <p:sldId id="439" r:id="rId11"/>
    <p:sldId id="444" r:id="rId12"/>
    <p:sldId id="450" r:id="rId13"/>
    <p:sldId id="452" r:id="rId14"/>
    <p:sldId id="453" r:id="rId15"/>
    <p:sldId id="445" r:id="rId16"/>
    <p:sldId id="454" r:id="rId17"/>
    <p:sldId id="455" r:id="rId18"/>
    <p:sldId id="456" r:id="rId19"/>
    <p:sldId id="459" r:id="rId20"/>
    <p:sldId id="446" r:id="rId21"/>
    <p:sldId id="457" r:id="rId22"/>
    <p:sldId id="458" r:id="rId23"/>
    <p:sldId id="447" r:id="rId24"/>
    <p:sldId id="463" r:id="rId25"/>
    <p:sldId id="460" r:id="rId26"/>
    <p:sldId id="448" r:id="rId27"/>
    <p:sldId id="461" r:id="rId28"/>
    <p:sldId id="462" r:id="rId29"/>
    <p:sldId id="449" r:id="rId30"/>
    <p:sldId id="376"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4545"/>
    <a:srgbClr val="E3EBF5"/>
    <a:srgbClr val="F2DCDB"/>
    <a:srgbClr val="C63838"/>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0" autoAdjust="0"/>
    <p:restoredTop sz="86551" autoAdjust="0"/>
  </p:normalViewPr>
  <p:slideViewPr>
    <p:cSldViewPr>
      <p:cViewPr varScale="1">
        <p:scale>
          <a:sx n="89" d="100"/>
          <a:sy n="89" d="100"/>
        </p:scale>
        <p:origin x="193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96785542347149E-2"/>
          <c:y val="3.8940471291950544E-2"/>
          <c:w val="0.91337432414916864"/>
          <c:h val="0.87017205872914072"/>
        </c:manualLayout>
      </c:layout>
      <c:lineChart>
        <c:grouping val="standard"/>
        <c:varyColors val="0"/>
        <c:ser>
          <c:idx val="0"/>
          <c:order val="0"/>
          <c:tx>
            <c:strRef>
              <c:f>'Total Outcomes'!$A$4</c:f>
              <c:strCache>
                <c:ptCount val="1"/>
                <c:pt idx="0">
                  <c:v>Total Prevention Outcomes (S66)</c:v>
                </c:pt>
              </c:strCache>
            </c:strRef>
          </c:tx>
          <c:spPr>
            <a:ln w="28575" cap="rnd">
              <a:solidFill>
                <a:schemeClr val="accent1"/>
              </a:solidFill>
              <a:round/>
            </a:ln>
            <a:effectLst/>
          </c:spPr>
          <c:marker>
            <c:symbol val="none"/>
          </c:marker>
          <c:cat>
            <c:strRef>
              <c:f>'Total Outcomes'!$B$3:$E$3</c:f>
              <c:strCache>
                <c:ptCount val="4"/>
                <c:pt idx="0">
                  <c:v>2015/16</c:v>
                </c:pt>
                <c:pt idx="1">
                  <c:v>2016/17</c:v>
                </c:pt>
                <c:pt idx="2">
                  <c:v>2017/18</c:v>
                </c:pt>
                <c:pt idx="3">
                  <c:v>2018/19</c:v>
                </c:pt>
              </c:strCache>
            </c:strRef>
          </c:cat>
          <c:val>
            <c:numRef>
              <c:f>'Total Outcomes'!$B$4:$E$4</c:f>
              <c:numCache>
                <c:formatCode>General</c:formatCode>
                <c:ptCount val="4"/>
                <c:pt idx="0">
                  <c:v>7128</c:v>
                </c:pt>
                <c:pt idx="1">
                  <c:v>9231</c:v>
                </c:pt>
                <c:pt idx="2">
                  <c:v>9072</c:v>
                </c:pt>
                <c:pt idx="3" formatCode="0">
                  <c:v>9660</c:v>
                </c:pt>
              </c:numCache>
            </c:numRef>
          </c:val>
          <c:smooth val="0"/>
          <c:extLst>
            <c:ext xmlns:c16="http://schemas.microsoft.com/office/drawing/2014/chart" uri="{C3380CC4-5D6E-409C-BE32-E72D297353CC}">
              <c16:uniqueId val="{00000000-2998-9E4B-8B74-7A6E87E1861D}"/>
            </c:ext>
          </c:extLst>
        </c:ser>
        <c:ser>
          <c:idx val="1"/>
          <c:order val="1"/>
          <c:tx>
            <c:strRef>
              <c:f>'Total Outcomes'!$A$9</c:f>
              <c:strCache>
                <c:ptCount val="1"/>
                <c:pt idx="0">
                  <c:v>Total Relief Outcomes (S73)</c:v>
                </c:pt>
              </c:strCache>
            </c:strRef>
          </c:tx>
          <c:spPr>
            <a:ln w="28575" cap="rnd">
              <a:solidFill>
                <a:schemeClr val="accent2"/>
              </a:solidFill>
              <a:round/>
            </a:ln>
            <a:effectLst/>
          </c:spPr>
          <c:marker>
            <c:symbol val="none"/>
          </c:marker>
          <c:cat>
            <c:strRef>
              <c:f>'Total Outcomes'!$B$3:$E$3</c:f>
              <c:strCache>
                <c:ptCount val="4"/>
                <c:pt idx="0">
                  <c:v>2015/16</c:v>
                </c:pt>
                <c:pt idx="1">
                  <c:v>2016/17</c:v>
                </c:pt>
                <c:pt idx="2">
                  <c:v>2017/18</c:v>
                </c:pt>
                <c:pt idx="3">
                  <c:v>2018/19</c:v>
                </c:pt>
              </c:strCache>
            </c:strRef>
          </c:cat>
          <c:val>
            <c:numRef>
              <c:f>'Total Outcomes'!$B$9:$E$9</c:f>
              <c:numCache>
                <c:formatCode>General</c:formatCode>
                <c:ptCount val="4"/>
                <c:pt idx="0">
                  <c:v>6891</c:v>
                </c:pt>
                <c:pt idx="1">
                  <c:v>10908</c:v>
                </c:pt>
                <c:pt idx="2">
                  <c:v>11277</c:v>
                </c:pt>
                <c:pt idx="3" formatCode="0">
                  <c:v>10635</c:v>
                </c:pt>
              </c:numCache>
            </c:numRef>
          </c:val>
          <c:smooth val="0"/>
          <c:extLst>
            <c:ext xmlns:c16="http://schemas.microsoft.com/office/drawing/2014/chart" uri="{C3380CC4-5D6E-409C-BE32-E72D297353CC}">
              <c16:uniqueId val="{00000001-2998-9E4B-8B74-7A6E87E1861D}"/>
            </c:ext>
          </c:extLst>
        </c:ser>
        <c:ser>
          <c:idx val="2"/>
          <c:order val="2"/>
          <c:tx>
            <c:strRef>
              <c:f>'Total Outcomes'!$A$14</c:f>
              <c:strCache>
                <c:ptCount val="1"/>
                <c:pt idx="0">
                  <c:v>Total not in priority need</c:v>
                </c:pt>
              </c:strCache>
            </c:strRef>
          </c:tx>
          <c:spPr>
            <a:ln w="28575" cap="rnd">
              <a:solidFill>
                <a:schemeClr val="accent3"/>
              </a:solidFill>
              <a:round/>
            </a:ln>
            <a:effectLst/>
          </c:spPr>
          <c:marker>
            <c:symbol val="none"/>
          </c:marker>
          <c:cat>
            <c:strRef>
              <c:f>'Total Outcomes'!$B$3:$E$3</c:f>
              <c:strCache>
                <c:ptCount val="4"/>
                <c:pt idx="0">
                  <c:v>2015/16</c:v>
                </c:pt>
                <c:pt idx="1">
                  <c:v>2016/17</c:v>
                </c:pt>
                <c:pt idx="2">
                  <c:v>2017/18</c:v>
                </c:pt>
                <c:pt idx="3">
                  <c:v>2018/19</c:v>
                </c:pt>
              </c:strCache>
            </c:strRef>
          </c:cat>
          <c:val>
            <c:numRef>
              <c:f>'Total Outcomes'!$B$14:$E$14</c:f>
              <c:numCache>
                <c:formatCode>General</c:formatCode>
                <c:ptCount val="4"/>
                <c:pt idx="0">
                  <c:v>1344</c:v>
                </c:pt>
                <c:pt idx="1">
                  <c:v>1260</c:v>
                </c:pt>
                <c:pt idx="2">
                  <c:v>1566</c:v>
                </c:pt>
                <c:pt idx="3" formatCode="0">
                  <c:v>1545</c:v>
                </c:pt>
              </c:numCache>
            </c:numRef>
          </c:val>
          <c:smooth val="0"/>
          <c:extLst>
            <c:ext xmlns:c16="http://schemas.microsoft.com/office/drawing/2014/chart" uri="{C3380CC4-5D6E-409C-BE32-E72D297353CC}">
              <c16:uniqueId val="{00000002-2998-9E4B-8B74-7A6E87E1861D}"/>
            </c:ext>
          </c:extLst>
        </c:ser>
        <c:ser>
          <c:idx val="3"/>
          <c:order val="3"/>
          <c:tx>
            <c:strRef>
              <c:f>'Total Outcomes'!$A$15</c:f>
              <c:strCache>
                <c:ptCount val="1"/>
                <c:pt idx="0">
                  <c:v>Total priority need but intentionally so</c:v>
                </c:pt>
              </c:strCache>
            </c:strRef>
          </c:tx>
          <c:spPr>
            <a:ln w="28575" cap="rnd">
              <a:solidFill>
                <a:schemeClr val="accent4"/>
              </a:solidFill>
              <a:round/>
            </a:ln>
            <a:effectLst/>
          </c:spPr>
          <c:marker>
            <c:symbol val="none"/>
          </c:marker>
          <c:cat>
            <c:strRef>
              <c:f>'Total Outcomes'!$B$3:$E$3</c:f>
              <c:strCache>
                <c:ptCount val="4"/>
                <c:pt idx="0">
                  <c:v>2015/16</c:v>
                </c:pt>
                <c:pt idx="1">
                  <c:v>2016/17</c:v>
                </c:pt>
                <c:pt idx="2">
                  <c:v>2017/18</c:v>
                </c:pt>
                <c:pt idx="3">
                  <c:v>2018/19</c:v>
                </c:pt>
              </c:strCache>
            </c:strRef>
          </c:cat>
          <c:val>
            <c:numRef>
              <c:f>'Total Outcomes'!$B$15:$E$15</c:f>
              <c:numCache>
                <c:formatCode>General</c:formatCode>
                <c:ptCount val="4"/>
                <c:pt idx="0">
                  <c:v>273</c:v>
                </c:pt>
                <c:pt idx="1">
                  <c:v>126</c:v>
                </c:pt>
                <c:pt idx="2">
                  <c:v>159</c:v>
                </c:pt>
                <c:pt idx="3" formatCode="0">
                  <c:v>165</c:v>
                </c:pt>
              </c:numCache>
            </c:numRef>
          </c:val>
          <c:smooth val="0"/>
          <c:extLst>
            <c:ext xmlns:c16="http://schemas.microsoft.com/office/drawing/2014/chart" uri="{C3380CC4-5D6E-409C-BE32-E72D297353CC}">
              <c16:uniqueId val="{00000003-2998-9E4B-8B74-7A6E87E1861D}"/>
            </c:ext>
          </c:extLst>
        </c:ser>
        <c:ser>
          <c:idx val="4"/>
          <c:order val="4"/>
          <c:tx>
            <c:strRef>
              <c:f>'Total Outcomes'!$A$18</c:f>
              <c:strCache>
                <c:ptCount val="1"/>
                <c:pt idx="0">
                  <c:v>Total priority need Outcomes</c:v>
                </c:pt>
              </c:strCache>
            </c:strRef>
          </c:tx>
          <c:spPr>
            <a:ln w="28575" cap="rnd">
              <a:solidFill>
                <a:schemeClr val="accent5"/>
              </a:solidFill>
              <a:round/>
            </a:ln>
            <a:effectLst/>
          </c:spPr>
          <c:marker>
            <c:symbol val="none"/>
          </c:marker>
          <c:cat>
            <c:strRef>
              <c:f>'Total Outcomes'!$B$3:$E$3</c:f>
              <c:strCache>
                <c:ptCount val="4"/>
                <c:pt idx="0">
                  <c:v>2015/16</c:v>
                </c:pt>
                <c:pt idx="1">
                  <c:v>2016/17</c:v>
                </c:pt>
                <c:pt idx="2">
                  <c:v>2017/18</c:v>
                </c:pt>
                <c:pt idx="3">
                  <c:v>2018/19</c:v>
                </c:pt>
              </c:strCache>
            </c:strRef>
          </c:cat>
          <c:val>
            <c:numRef>
              <c:f>'Total Outcomes'!$B$18:$E$18</c:f>
              <c:numCache>
                <c:formatCode>General</c:formatCode>
                <c:ptCount val="4"/>
                <c:pt idx="0">
                  <c:v>1611</c:v>
                </c:pt>
                <c:pt idx="1">
                  <c:v>2073</c:v>
                </c:pt>
                <c:pt idx="2">
                  <c:v>2229</c:v>
                </c:pt>
                <c:pt idx="3" formatCode="0">
                  <c:v>2283.75</c:v>
                </c:pt>
              </c:numCache>
            </c:numRef>
          </c:val>
          <c:smooth val="0"/>
          <c:extLst>
            <c:ext xmlns:c16="http://schemas.microsoft.com/office/drawing/2014/chart" uri="{C3380CC4-5D6E-409C-BE32-E72D297353CC}">
              <c16:uniqueId val="{00000004-2998-9E4B-8B74-7A6E87E1861D}"/>
            </c:ext>
          </c:extLst>
        </c:ser>
        <c:dLbls>
          <c:showLegendKey val="0"/>
          <c:showVal val="0"/>
          <c:showCatName val="0"/>
          <c:showSerName val="0"/>
          <c:showPercent val="0"/>
          <c:showBubbleSize val="0"/>
        </c:dLbls>
        <c:smooth val="0"/>
        <c:axId val="150567408"/>
        <c:axId val="149541072"/>
      </c:lineChart>
      <c:catAx>
        <c:axId val="150567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9541072"/>
        <c:crosses val="autoZero"/>
        <c:auto val="1"/>
        <c:lblAlgn val="ctr"/>
        <c:lblOffset val="100"/>
        <c:noMultiLvlLbl val="0"/>
      </c:catAx>
      <c:valAx>
        <c:axId val="149541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0567408"/>
        <c:crosses val="autoZero"/>
        <c:crossBetween val="between"/>
      </c:valAx>
      <c:spPr>
        <a:noFill/>
        <a:ln>
          <a:noFill/>
        </a:ln>
        <a:effectLst/>
      </c:spPr>
    </c:plotArea>
    <c:legend>
      <c:legendPos val="r"/>
      <c:layout>
        <c:manualLayout>
          <c:xMode val="edge"/>
          <c:yMode val="edge"/>
          <c:x val="0.64005098970484764"/>
          <c:y val="0.32225225229707682"/>
          <c:w val="0.32026591952745992"/>
          <c:h val="0.323900644679145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'Success rate'!$A$4</c:f>
              <c:strCache>
                <c:ptCount val="1"/>
                <c:pt idx="0">
                  <c:v>Successfully prevented</c:v>
                </c:pt>
              </c:strCache>
            </c:strRef>
          </c:tx>
          <c:spPr>
            <a:solidFill>
              <a:schemeClr val="accent6"/>
            </a:solidFill>
            <a:ln>
              <a:noFill/>
            </a:ln>
            <a:effectLst/>
          </c:spPr>
          <c:invertIfNegative val="0"/>
          <c:cat>
            <c:strRef>
              <c:f>'Success rate'!$B$3:$E$3</c:f>
              <c:strCache>
                <c:ptCount val="4"/>
                <c:pt idx="0">
                  <c:v>2015/16</c:v>
                </c:pt>
                <c:pt idx="1">
                  <c:v>2016/17</c:v>
                </c:pt>
                <c:pt idx="2">
                  <c:v>2017/18</c:v>
                </c:pt>
                <c:pt idx="3">
                  <c:v>2018/19*</c:v>
                </c:pt>
              </c:strCache>
            </c:strRef>
          </c:cat>
          <c:val>
            <c:numRef>
              <c:f>'Success rate'!$B$4:$E$4</c:f>
              <c:numCache>
                <c:formatCode>General</c:formatCode>
                <c:ptCount val="4"/>
                <c:pt idx="0">
                  <c:v>4599</c:v>
                </c:pt>
                <c:pt idx="1">
                  <c:v>5727</c:v>
                </c:pt>
                <c:pt idx="2">
                  <c:v>6021</c:v>
                </c:pt>
                <c:pt idx="3">
                  <c:v>5109</c:v>
                </c:pt>
              </c:numCache>
            </c:numRef>
          </c:val>
          <c:extLst>
            <c:ext xmlns:c16="http://schemas.microsoft.com/office/drawing/2014/chart" uri="{C3380CC4-5D6E-409C-BE32-E72D297353CC}">
              <c16:uniqueId val="{00000000-CE82-8F40-A756-E61A141D5F13}"/>
            </c:ext>
          </c:extLst>
        </c:ser>
        <c:ser>
          <c:idx val="1"/>
          <c:order val="1"/>
          <c:tx>
            <c:strRef>
              <c:f>'Success rate'!$A$5</c:f>
              <c:strCache>
                <c:ptCount val="1"/>
                <c:pt idx="0">
                  <c:v>Unsuccessful prevention</c:v>
                </c:pt>
              </c:strCache>
            </c:strRef>
          </c:tx>
          <c:spPr>
            <a:solidFill>
              <a:schemeClr val="accent5"/>
            </a:solidFill>
            <a:ln>
              <a:noFill/>
            </a:ln>
            <a:effectLst/>
          </c:spPr>
          <c:invertIfNegative val="0"/>
          <c:cat>
            <c:strRef>
              <c:f>'Success rate'!$B$3:$E$3</c:f>
              <c:strCache>
                <c:ptCount val="4"/>
                <c:pt idx="0">
                  <c:v>2015/16</c:v>
                </c:pt>
                <c:pt idx="1">
                  <c:v>2016/17</c:v>
                </c:pt>
                <c:pt idx="2">
                  <c:v>2017/18</c:v>
                </c:pt>
                <c:pt idx="3">
                  <c:v>2018/19*</c:v>
                </c:pt>
              </c:strCache>
            </c:strRef>
          </c:cat>
          <c:val>
            <c:numRef>
              <c:f>'Success rate'!$B$5:$E$5</c:f>
              <c:numCache>
                <c:formatCode>General</c:formatCode>
                <c:ptCount val="4"/>
                <c:pt idx="0">
                  <c:v>1119</c:v>
                </c:pt>
                <c:pt idx="1">
                  <c:v>1623</c:v>
                </c:pt>
                <c:pt idx="2">
                  <c:v>1395</c:v>
                </c:pt>
                <c:pt idx="3">
                  <c:v>1221</c:v>
                </c:pt>
              </c:numCache>
            </c:numRef>
          </c:val>
          <c:extLst>
            <c:ext xmlns:c16="http://schemas.microsoft.com/office/drawing/2014/chart" uri="{C3380CC4-5D6E-409C-BE32-E72D297353CC}">
              <c16:uniqueId val="{00000001-CE82-8F40-A756-E61A141D5F13}"/>
            </c:ext>
          </c:extLst>
        </c:ser>
        <c:ser>
          <c:idx val="2"/>
          <c:order val="2"/>
          <c:tx>
            <c:strRef>
              <c:f>'Success rate'!$A$6</c:f>
              <c:strCache>
                <c:ptCount val="1"/>
                <c:pt idx="0">
                  <c:v>Other</c:v>
                </c:pt>
              </c:strCache>
            </c:strRef>
          </c:tx>
          <c:spPr>
            <a:solidFill>
              <a:schemeClr val="accent4"/>
            </a:solidFill>
            <a:ln>
              <a:noFill/>
            </a:ln>
            <a:effectLst/>
          </c:spPr>
          <c:invertIfNegative val="0"/>
          <c:cat>
            <c:strRef>
              <c:f>'Success rate'!$B$3:$E$3</c:f>
              <c:strCache>
                <c:ptCount val="4"/>
                <c:pt idx="0">
                  <c:v>2015/16</c:v>
                </c:pt>
                <c:pt idx="1">
                  <c:v>2016/17</c:v>
                </c:pt>
                <c:pt idx="2">
                  <c:v>2017/18</c:v>
                </c:pt>
                <c:pt idx="3">
                  <c:v>2018/19*</c:v>
                </c:pt>
              </c:strCache>
            </c:strRef>
          </c:cat>
          <c:val>
            <c:numRef>
              <c:f>'Success rate'!$B$6:$E$6</c:f>
              <c:numCache>
                <c:formatCode>General</c:formatCode>
                <c:ptCount val="4"/>
                <c:pt idx="0">
                  <c:v>1410</c:v>
                </c:pt>
                <c:pt idx="1">
                  <c:v>1878</c:v>
                </c:pt>
                <c:pt idx="2">
                  <c:v>1653</c:v>
                </c:pt>
                <c:pt idx="3">
                  <c:v>1407</c:v>
                </c:pt>
              </c:numCache>
            </c:numRef>
          </c:val>
          <c:extLst>
            <c:ext xmlns:c16="http://schemas.microsoft.com/office/drawing/2014/chart" uri="{C3380CC4-5D6E-409C-BE32-E72D297353CC}">
              <c16:uniqueId val="{00000002-CE82-8F40-A756-E61A141D5F13}"/>
            </c:ext>
          </c:extLst>
        </c:ser>
        <c:dLbls>
          <c:showLegendKey val="0"/>
          <c:showVal val="0"/>
          <c:showCatName val="0"/>
          <c:showSerName val="0"/>
          <c:showPercent val="0"/>
          <c:showBubbleSize val="0"/>
        </c:dLbls>
        <c:gapWidth val="150"/>
        <c:overlap val="100"/>
        <c:axId val="151315488"/>
        <c:axId val="151546896"/>
      </c:barChart>
      <c:catAx>
        <c:axId val="151315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46896"/>
        <c:crosses val="autoZero"/>
        <c:auto val="1"/>
        <c:lblAlgn val="ctr"/>
        <c:lblOffset val="100"/>
        <c:noMultiLvlLbl val="0"/>
      </c:catAx>
      <c:valAx>
        <c:axId val="151546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31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'Success rate'!$A$8</c:f>
              <c:strCache>
                <c:ptCount val="1"/>
                <c:pt idx="0">
                  <c:v>Successfully relieved</c:v>
                </c:pt>
              </c:strCache>
            </c:strRef>
          </c:tx>
          <c:spPr>
            <a:solidFill>
              <a:schemeClr val="accent6"/>
            </a:solidFill>
            <a:ln>
              <a:noFill/>
            </a:ln>
            <a:effectLst/>
          </c:spPr>
          <c:invertIfNegative val="0"/>
          <c:cat>
            <c:strRef>
              <c:f>'Success rate'!$B$7:$E$7</c:f>
              <c:strCache>
                <c:ptCount val="4"/>
                <c:pt idx="0">
                  <c:v>2015/16</c:v>
                </c:pt>
                <c:pt idx="1">
                  <c:v>2016/17</c:v>
                </c:pt>
                <c:pt idx="2">
                  <c:v>2017/18</c:v>
                </c:pt>
                <c:pt idx="3">
                  <c:v>2018/19*</c:v>
                </c:pt>
              </c:strCache>
            </c:strRef>
          </c:cat>
          <c:val>
            <c:numRef>
              <c:f>'Success rate'!$B$8:$E$8</c:f>
              <c:numCache>
                <c:formatCode>General</c:formatCode>
                <c:ptCount val="4"/>
                <c:pt idx="0">
                  <c:v>3108</c:v>
                </c:pt>
                <c:pt idx="1">
                  <c:v>4506</c:v>
                </c:pt>
                <c:pt idx="2">
                  <c:v>4653</c:v>
                </c:pt>
                <c:pt idx="3">
                  <c:v>3531</c:v>
                </c:pt>
              </c:numCache>
            </c:numRef>
          </c:val>
          <c:extLst>
            <c:ext xmlns:c16="http://schemas.microsoft.com/office/drawing/2014/chart" uri="{C3380CC4-5D6E-409C-BE32-E72D297353CC}">
              <c16:uniqueId val="{00000000-2311-CA46-AE79-20863A583C23}"/>
            </c:ext>
          </c:extLst>
        </c:ser>
        <c:ser>
          <c:idx val="1"/>
          <c:order val="1"/>
          <c:tx>
            <c:strRef>
              <c:f>'Success rate'!$A$9</c:f>
              <c:strCache>
                <c:ptCount val="1"/>
                <c:pt idx="0">
                  <c:v>Unsuccessful relief</c:v>
                </c:pt>
              </c:strCache>
            </c:strRef>
          </c:tx>
          <c:spPr>
            <a:solidFill>
              <a:schemeClr val="accent5"/>
            </a:solidFill>
            <a:ln>
              <a:noFill/>
            </a:ln>
            <a:effectLst/>
          </c:spPr>
          <c:invertIfNegative val="0"/>
          <c:cat>
            <c:strRef>
              <c:f>'Success rate'!$B$7:$E$7</c:f>
              <c:strCache>
                <c:ptCount val="4"/>
                <c:pt idx="0">
                  <c:v>2015/16</c:v>
                </c:pt>
                <c:pt idx="1">
                  <c:v>2016/17</c:v>
                </c:pt>
                <c:pt idx="2">
                  <c:v>2017/18</c:v>
                </c:pt>
                <c:pt idx="3">
                  <c:v>2018/19*</c:v>
                </c:pt>
              </c:strCache>
            </c:strRef>
          </c:cat>
          <c:val>
            <c:numRef>
              <c:f>'Success rate'!$B$9:$E$9</c:f>
              <c:numCache>
                <c:formatCode>General</c:formatCode>
                <c:ptCount val="4"/>
                <c:pt idx="0">
                  <c:v>2019</c:v>
                </c:pt>
                <c:pt idx="1">
                  <c:v>4005</c:v>
                </c:pt>
                <c:pt idx="2">
                  <c:v>4143</c:v>
                </c:pt>
                <c:pt idx="3">
                  <c:v>3153</c:v>
                </c:pt>
              </c:numCache>
            </c:numRef>
          </c:val>
          <c:extLst>
            <c:ext xmlns:c16="http://schemas.microsoft.com/office/drawing/2014/chart" uri="{C3380CC4-5D6E-409C-BE32-E72D297353CC}">
              <c16:uniqueId val="{00000001-2311-CA46-AE79-20863A583C23}"/>
            </c:ext>
          </c:extLst>
        </c:ser>
        <c:ser>
          <c:idx val="2"/>
          <c:order val="2"/>
          <c:tx>
            <c:strRef>
              <c:f>'Success rate'!$A$10</c:f>
              <c:strCache>
                <c:ptCount val="1"/>
                <c:pt idx="0">
                  <c:v>Other</c:v>
                </c:pt>
              </c:strCache>
            </c:strRef>
          </c:tx>
          <c:spPr>
            <a:solidFill>
              <a:schemeClr val="accent4"/>
            </a:solidFill>
            <a:ln>
              <a:noFill/>
            </a:ln>
            <a:effectLst/>
          </c:spPr>
          <c:invertIfNegative val="0"/>
          <c:cat>
            <c:strRef>
              <c:f>'Success rate'!$B$7:$E$7</c:f>
              <c:strCache>
                <c:ptCount val="4"/>
                <c:pt idx="0">
                  <c:v>2015/16</c:v>
                </c:pt>
                <c:pt idx="1">
                  <c:v>2016/17</c:v>
                </c:pt>
                <c:pt idx="2">
                  <c:v>2017/18</c:v>
                </c:pt>
                <c:pt idx="3">
                  <c:v>2018/19*</c:v>
                </c:pt>
              </c:strCache>
            </c:strRef>
          </c:cat>
          <c:val>
            <c:numRef>
              <c:f>'Success rate'!$B$10:$E$10</c:f>
              <c:numCache>
                <c:formatCode>General</c:formatCode>
                <c:ptCount val="4"/>
                <c:pt idx="0">
                  <c:v>1761</c:v>
                </c:pt>
                <c:pt idx="1">
                  <c:v>2394</c:v>
                </c:pt>
                <c:pt idx="2">
                  <c:v>2481</c:v>
                </c:pt>
                <c:pt idx="3">
                  <c:v>1827</c:v>
                </c:pt>
              </c:numCache>
            </c:numRef>
          </c:val>
          <c:extLst>
            <c:ext xmlns:c16="http://schemas.microsoft.com/office/drawing/2014/chart" uri="{C3380CC4-5D6E-409C-BE32-E72D297353CC}">
              <c16:uniqueId val="{00000002-2311-CA46-AE79-20863A583C23}"/>
            </c:ext>
          </c:extLst>
        </c:ser>
        <c:dLbls>
          <c:showLegendKey val="0"/>
          <c:showVal val="0"/>
          <c:showCatName val="0"/>
          <c:showSerName val="0"/>
          <c:showPercent val="0"/>
          <c:showBubbleSize val="0"/>
        </c:dLbls>
        <c:gapWidth val="150"/>
        <c:overlap val="100"/>
        <c:axId val="151619600"/>
        <c:axId val="151539656"/>
      </c:barChart>
      <c:catAx>
        <c:axId val="1516196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39656"/>
        <c:crosses val="autoZero"/>
        <c:auto val="1"/>
        <c:lblAlgn val="ctr"/>
        <c:lblOffset val="100"/>
        <c:noMultiLvlLbl val="0"/>
      </c:catAx>
      <c:valAx>
        <c:axId val="15153965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51619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12412990708816E-2"/>
          <c:y val="0.16969103895804641"/>
          <c:w val="0.87797517401858238"/>
          <c:h val="0.75808829405399891"/>
        </c:manualLayout>
      </c:layout>
      <c:barChart>
        <c:barDir val="col"/>
        <c:grouping val="percentStacked"/>
        <c:varyColors val="0"/>
        <c:ser>
          <c:idx val="0"/>
          <c:order val="0"/>
          <c:tx>
            <c:strRef>
              <c:f>'Success rate'!$A$12</c:f>
              <c:strCache>
                <c:ptCount val="1"/>
                <c:pt idx="0">
                  <c:v>Successful</c:v>
                </c:pt>
              </c:strCache>
            </c:strRef>
          </c:tx>
          <c:spPr>
            <a:solidFill>
              <a:schemeClr val="accent6"/>
            </a:solidFill>
            <a:ln>
              <a:noFill/>
            </a:ln>
            <a:effectLst/>
          </c:spPr>
          <c:invertIfNegative val="0"/>
          <c:cat>
            <c:strRef>
              <c:f>'Success rate'!$B$11:$E$11</c:f>
              <c:strCache>
                <c:ptCount val="4"/>
                <c:pt idx="0">
                  <c:v>2015/16</c:v>
                </c:pt>
                <c:pt idx="1">
                  <c:v>2016/17</c:v>
                </c:pt>
                <c:pt idx="2">
                  <c:v>2017/18</c:v>
                </c:pt>
                <c:pt idx="3">
                  <c:v>2018/19*</c:v>
                </c:pt>
              </c:strCache>
            </c:strRef>
          </c:cat>
          <c:val>
            <c:numRef>
              <c:f>'Success rate'!$B$12:$E$12</c:f>
              <c:numCache>
                <c:formatCode>General</c:formatCode>
                <c:ptCount val="4"/>
                <c:pt idx="0">
                  <c:v>1284</c:v>
                </c:pt>
                <c:pt idx="1">
                  <c:v>1671</c:v>
                </c:pt>
                <c:pt idx="2">
                  <c:v>1746</c:v>
                </c:pt>
                <c:pt idx="3">
                  <c:v>1455</c:v>
                </c:pt>
              </c:numCache>
            </c:numRef>
          </c:val>
          <c:extLst>
            <c:ext xmlns:c16="http://schemas.microsoft.com/office/drawing/2014/chart" uri="{C3380CC4-5D6E-409C-BE32-E72D297353CC}">
              <c16:uniqueId val="{00000000-65BC-E34E-B8CB-765E34911B2A}"/>
            </c:ext>
          </c:extLst>
        </c:ser>
        <c:ser>
          <c:idx val="1"/>
          <c:order val="1"/>
          <c:tx>
            <c:strRef>
              <c:f>'Success rate'!$A$13</c:f>
              <c:strCache>
                <c:ptCount val="1"/>
                <c:pt idx="0">
                  <c:v>Unsuccessful</c:v>
                </c:pt>
              </c:strCache>
            </c:strRef>
          </c:tx>
          <c:spPr>
            <a:solidFill>
              <a:schemeClr val="accent5"/>
            </a:solidFill>
            <a:ln>
              <a:noFill/>
            </a:ln>
            <a:effectLst/>
          </c:spPr>
          <c:invertIfNegative val="0"/>
          <c:cat>
            <c:strRef>
              <c:f>'Success rate'!$B$11:$E$11</c:f>
              <c:strCache>
                <c:ptCount val="4"/>
                <c:pt idx="0">
                  <c:v>2015/16</c:v>
                </c:pt>
                <c:pt idx="1">
                  <c:v>2016/17</c:v>
                </c:pt>
                <c:pt idx="2">
                  <c:v>2017/18</c:v>
                </c:pt>
                <c:pt idx="3">
                  <c:v>2018/19*</c:v>
                </c:pt>
              </c:strCache>
            </c:strRef>
          </c:cat>
          <c:val>
            <c:numRef>
              <c:f>'Success rate'!$B$13:$E$13</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65BC-E34E-B8CB-765E34911B2A}"/>
            </c:ext>
          </c:extLst>
        </c:ser>
        <c:ser>
          <c:idx val="2"/>
          <c:order val="2"/>
          <c:tx>
            <c:strRef>
              <c:f>'Success rate'!$A$14</c:f>
              <c:strCache>
                <c:ptCount val="1"/>
                <c:pt idx="0">
                  <c:v>Other</c:v>
                </c:pt>
              </c:strCache>
            </c:strRef>
          </c:tx>
          <c:spPr>
            <a:solidFill>
              <a:schemeClr val="accent4"/>
            </a:solidFill>
            <a:ln>
              <a:noFill/>
            </a:ln>
            <a:effectLst/>
          </c:spPr>
          <c:invertIfNegative val="0"/>
          <c:cat>
            <c:strRef>
              <c:f>'Success rate'!$B$11:$E$11</c:f>
              <c:strCache>
                <c:ptCount val="4"/>
                <c:pt idx="0">
                  <c:v>2015/16</c:v>
                </c:pt>
                <c:pt idx="1">
                  <c:v>2016/17</c:v>
                </c:pt>
                <c:pt idx="2">
                  <c:v>2017/18</c:v>
                </c:pt>
                <c:pt idx="3">
                  <c:v>2018/19*</c:v>
                </c:pt>
              </c:strCache>
            </c:strRef>
          </c:cat>
          <c:val>
            <c:numRef>
              <c:f>'Success rate'!$B$14:$E$14</c:f>
              <c:numCache>
                <c:formatCode>General</c:formatCode>
                <c:ptCount val="4"/>
                <c:pt idx="0">
                  <c:v>327</c:v>
                </c:pt>
                <c:pt idx="1">
                  <c:v>402</c:v>
                </c:pt>
                <c:pt idx="2">
                  <c:v>480</c:v>
                </c:pt>
                <c:pt idx="3">
                  <c:v>378</c:v>
                </c:pt>
              </c:numCache>
            </c:numRef>
          </c:val>
          <c:extLst>
            <c:ext xmlns:c16="http://schemas.microsoft.com/office/drawing/2014/chart" uri="{C3380CC4-5D6E-409C-BE32-E72D297353CC}">
              <c16:uniqueId val="{00000002-65BC-E34E-B8CB-765E34911B2A}"/>
            </c:ext>
          </c:extLst>
        </c:ser>
        <c:dLbls>
          <c:showLegendKey val="0"/>
          <c:showVal val="0"/>
          <c:showCatName val="0"/>
          <c:showSerName val="0"/>
          <c:showPercent val="0"/>
          <c:showBubbleSize val="0"/>
        </c:dLbls>
        <c:gapWidth val="95"/>
        <c:overlap val="100"/>
        <c:axId val="151631184"/>
        <c:axId val="151631568"/>
      </c:barChart>
      <c:catAx>
        <c:axId val="15163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631568"/>
        <c:crosses val="autoZero"/>
        <c:auto val="1"/>
        <c:lblAlgn val="ctr"/>
        <c:lblOffset val="100"/>
        <c:noMultiLvlLbl val="0"/>
      </c:catAx>
      <c:valAx>
        <c:axId val="1516315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51631184"/>
        <c:crosses val="autoZero"/>
        <c:crossBetween val="between"/>
      </c:valAx>
      <c:spPr>
        <a:noFill/>
        <a:ln>
          <a:noFill/>
        </a:ln>
        <a:effectLst/>
      </c:spPr>
    </c:plotArea>
    <c:legend>
      <c:legendPos val="t"/>
      <c:layout>
        <c:manualLayout>
          <c:xMode val="edge"/>
          <c:yMode val="edge"/>
          <c:x val="0.15225588702090845"/>
          <c:y val="1.2452768951619031E-2"/>
          <c:w val="0.84774411297909158"/>
          <c:h val="0.122993155389475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Total!$A$3</c:f>
              <c:strCache>
                <c:ptCount val="1"/>
                <c:pt idx="0">
                  <c:v>Rough Sleepers</c:v>
                </c:pt>
              </c:strCache>
            </c:strRef>
          </c:tx>
          <c:spPr>
            <a:solidFill>
              <a:schemeClr val="accent2"/>
            </a:solidFill>
            <a:ln>
              <a:noFill/>
            </a:ln>
            <a:effectLst/>
          </c:spPr>
          <c:invertIfNegative val="0"/>
          <c:cat>
            <c:numRef>
              <c:f>Total!$B$2:$E$2</c:f>
              <c:numCache>
                <c:formatCode>General</c:formatCode>
                <c:ptCount val="4"/>
                <c:pt idx="0">
                  <c:v>2015</c:v>
                </c:pt>
                <c:pt idx="1">
                  <c:v>2016</c:v>
                </c:pt>
                <c:pt idx="2">
                  <c:v>2017</c:v>
                </c:pt>
                <c:pt idx="3">
                  <c:v>2018</c:v>
                </c:pt>
              </c:numCache>
            </c:numRef>
          </c:cat>
          <c:val>
            <c:numRef>
              <c:f>Total!$B$3:$E$3</c:f>
              <c:numCache>
                <c:formatCode>General</c:formatCode>
                <c:ptCount val="4"/>
                <c:pt idx="0">
                  <c:v>82</c:v>
                </c:pt>
                <c:pt idx="1">
                  <c:v>141</c:v>
                </c:pt>
                <c:pt idx="2">
                  <c:v>188</c:v>
                </c:pt>
                <c:pt idx="3">
                  <c:v>158</c:v>
                </c:pt>
              </c:numCache>
            </c:numRef>
          </c:val>
          <c:extLst>
            <c:ext xmlns:c16="http://schemas.microsoft.com/office/drawing/2014/chart" uri="{C3380CC4-5D6E-409C-BE32-E72D297353CC}">
              <c16:uniqueId val="{00000000-C8BB-1442-9775-B5F6022FB30B}"/>
            </c:ext>
          </c:extLst>
        </c:ser>
        <c:dLbls>
          <c:showLegendKey val="0"/>
          <c:showVal val="0"/>
          <c:showCatName val="0"/>
          <c:showSerName val="0"/>
          <c:showPercent val="0"/>
          <c:showBubbleSize val="0"/>
        </c:dLbls>
        <c:gapWidth val="219"/>
        <c:overlap val="-27"/>
        <c:axId val="172100072"/>
        <c:axId val="172100464"/>
        <c:extLst>
          <c:ext xmlns:c15="http://schemas.microsoft.com/office/drawing/2012/chart" uri="{02D57815-91ED-43cb-92C2-25804820EDAC}">
            <c15:filteredBarSeries>
              <c15:ser>
                <c:idx val="0"/>
                <c:order val="0"/>
                <c:tx>
                  <c:strRef>
                    <c:extLst>
                      <c:ext uri="{02D57815-91ED-43cb-92C2-25804820EDAC}">
                        <c15:formulaRef>
                          <c15:sqref>Total!$A$2</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Total!$B$2:$E$2</c15:sqref>
                        </c15:formulaRef>
                      </c:ext>
                    </c:extLst>
                    <c:numCache>
                      <c:formatCode>General</c:formatCode>
                      <c:ptCount val="4"/>
                      <c:pt idx="0">
                        <c:v>2015</c:v>
                      </c:pt>
                      <c:pt idx="1">
                        <c:v>2016</c:v>
                      </c:pt>
                      <c:pt idx="2">
                        <c:v>2017</c:v>
                      </c:pt>
                      <c:pt idx="3">
                        <c:v>2018</c:v>
                      </c:pt>
                    </c:numCache>
                  </c:numRef>
                </c:cat>
                <c:val>
                  <c:numRef>
                    <c:extLst>
                      <c:ext uri="{02D57815-91ED-43cb-92C2-25804820EDAC}">
                        <c15:formulaRef>
                          <c15:sqref>Total!$B$2:$E$2</c15:sqref>
                        </c15:formulaRef>
                      </c:ext>
                    </c:extLst>
                    <c:numCache>
                      <c:formatCode>General</c:formatCode>
                      <c:ptCount val="4"/>
                      <c:pt idx="0">
                        <c:v>2015</c:v>
                      </c:pt>
                      <c:pt idx="1">
                        <c:v>2016</c:v>
                      </c:pt>
                      <c:pt idx="2">
                        <c:v>2017</c:v>
                      </c:pt>
                      <c:pt idx="3">
                        <c:v>2018</c:v>
                      </c:pt>
                    </c:numCache>
                  </c:numRef>
                </c:val>
                <c:extLst>
                  <c:ext xmlns:c16="http://schemas.microsoft.com/office/drawing/2014/chart" uri="{C3380CC4-5D6E-409C-BE32-E72D297353CC}">
                    <c16:uniqueId val="{00000001-C8BB-1442-9775-B5F6022FB30B}"/>
                  </c:ext>
                </c:extLst>
              </c15:ser>
            </c15:filteredBarSeries>
          </c:ext>
        </c:extLst>
      </c:barChart>
      <c:catAx>
        <c:axId val="172100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100464"/>
        <c:crosses val="autoZero"/>
        <c:auto val="1"/>
        <c:lblAlgn val="ctr"/>
        <c:lblOffset val="100"/>
        <c:noMultiLvlLbl val="0"/>
      </c:catAx>
      <c:valAx>
        <c:axId val="17210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100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Sheet1!$I$3</c:f>
              <c:strCache>
                <c:ptCount val="1"/>
                <c:pt idx="0">
                  <c:v>Under 6 months</c:v>
                </c:pt>
              </c:strCache>
            </c:strRef>
          </c:tx>
          <c:spPr>
            <a:solidFill>
              <a:schemeClr val="accent1"/>
            </a:solidFill>
            <a:ln>
              <a:noFill/>
            </a:ln>
            <a:effectLst/>
          </c:spPr>
          <c:invertIfNegative val="0"/>
          <c:cat>
            <c:strRef>
              <c:f>Sheet1!$B$4:$B$8</c:f>
              <c:strCache>
                <c:ptCount val="5"/>
                <c:pt idx="0">
                  <c:v>Private sector</c:v>
                </c:pt>
                <c:pt idx="1">
                  <c:v>Public sector</c:v>
                </c:pt>
                <c:pt idx="2">
                  <c:v>Hostels and women's refuges </c:v>
                </c:pt>
                <c:pt idx="3">
                  <c:v>Bed and breakfast </c:v>
                </c:pt>
                <c:pt idx="4">
                  <c:v>Homeless at home </c:v>
                </c:pt>
              </c:strCache>
            </c:strRef>
          </c:cat>
          <c:val>
            <c:numRef>
              <c:f>Sheet1!$I$4:$I$8</c:f>
              <c:numCache>
                <c:formatCode>General</c:formatCode>
                <c:ptCount val="5"/>
                <c:pt idx="0">
                  <c:v>459</c:v>
                </c:pt>
                <c:pt idx="1">
                  <c:v>225</c:v>
                </c:pt>
                <c:pt idx="2">
                  <c:v>417</c:v>
                </c:pt>
                <c:pt idx="3">
                  <c:v>468</c:v>
                </c:pt>
                <c:pt idx="4">
                  <c:v>57</c:v>
                </c:pt>
              </c:numCache>
            </c:numRef>
          </c:val>
          <c:extLst>
            <c:ext xmlns:c16="http://schemas.microsoft.com/office/drawing/2014/chart" uri="{C3380CC4-5D6E-409C-BE32-E72D297353CC}">
              <c16:uniqueId val="{00000000-AE7F-5F47-A1EC-779BD891078D}"/>
            </c:ext>
          </c:extLst>
        </c:ser>
        <c:ser>
          <c:idx val="1"/>
          <c:order val="1"/>
          <c:tx>
            <c:strRef>
              <c:f>Sheet1!$J$3</c:f>
              <c:strCache>
                <c:ptCount val="1"/>
                <c:pt idx="0">
                  <c:v>6-12 months</c:v>
                </c:pt>
              </c:strCache>
            </c:strRef>
          </c:tx>
          <c:spPr>
            <a:solidFill>
              <a:schemeClr val="accent2"/>
            </a:solidFill>
            <a:ln>
              <a:noFill/>
            </a:ln>
            <a:effectLst/>
          </c:spPr>
          <c:invertIfNegative val="0"/>
          <c:cat>
            <c:strRef>
              <c:f>Sheet1!$B$4:$B$8</c:f>
              <c:strCache>
                <c:ptCount val="5"/>
                <c:pt idx="0">
                  <c:v>Private sector</c:v>
                </c:pt>
                <c:pt idx="1">
                  <c:v>Public sector</c:v>
                </c:pt>
                <c:pt idx="2">
                  <c:v>Hostels and women's refuges </c:v>
                </c:pt>
                <c:pt idx="3">
                  <c:v>Bed and breakfast </c:v>
                </c:pt>
                <c:pt idx="4">
                  <c:v>Homeless at home </c:v>
                </c:pt>
              </c:strCache>
            </c:strRef>
          </c:cat>
          <c:val>
            <c:numRef>
              <c:f>Sheet1!$J$4:$J$8</c:f>
              <c:numCache>
                <c:formatCode>General</c:formatCode>
                <c:ptCount val="5"/>
                <c:pt idx="0">
                  <c:v>183</c:v>
                </c:pt>
                <c:pt idx="1">
                  <c:v>108</c:v>
                </c:pt>
                <c:pt idx="2">
                  <c:v>93</c:v>
                </c:pt>
                <c:pt idx="3">
                  <c:v>9</c:v>
                </c:pt>
                <c:pt idx="4">
                  <c:v>9</c:v>
                </c:pt>
              </c:numCache>
            </c:numRef>
          </c:val>
          <c:extLst>
            <c:ext xmlns:c16="http://schemas.microsoft.com/office/drawing/2014/chart" uri="{C3380CC4-5D6E-409C-BE32-E72D297353CC}">
              <c16:uniqueId val="{00000001-AE7F-5F47-A1EC-779BD891078D}"/>
            </c:ext>
          </c:extLst>
        </c:ser>
        <c:ser>
          <c:idx val="2"/>
          <c:order val="2"/>
          <c:tx>
            <c:strRef>
              <c:f>Sheet1!$K$3</c:f>
              <c:strCache>
                <c:ptCount val="1"/>
                <c:pt idx="0">
                  <c:v>Over 1 year</c:v>
                </c:pt>
              </c:strCache>
            </c:strRef>
          </c:tx>
          <c:spPr>
            <a:solidFill>
              <a:schemeClr val="accent3"/>
            </a:solidFill>
            <a:ln>
              <a:noFill/>
            </a:ln>
            <a:effectLst/>
          </c:spPr>
          <c:invertIfNegative val="0"/>
          <c:cat>
            <c:strRef>
              <c:f>Sheet1!$B$4:$B$8</c:f>
              <c:strCache>
                <c:ptCount val="5"/>
                <c:pt idx="0">
                  <c:v>Private sector</c:v>
                </c:pt>
                <c:pt idx="1">
                  <c:v>Public sector</c:v>
                </c:pt>
                <c:pt idx="2">
                  <c:v>Hostels and women's refuges </c:v>
                </c:pt>
                <c:pt idx="3">
                  <c:v>Bed and breakfast </c:v>
                </c:pt>
                <c:pt idx="4">
                  <c:v>Homeless at home </c:v>
                </c:pt>
              </c:strCache>
            </c:strRef>
          </c:cat>
          <c:val>
            <c:numRef>
              <c:f>Sheet1!$K$4:$K$8</c:f>
              <c:numCache>
                <c:formatCode>General</c:formatCode>
                <c:ptCount val="5"/>
                <c:pt idx="0">
                  <c:v>135</c:v>
                </c:pt>
                <c:pt idx="1">
                  <c:v>78</c:v>
                </c:pt>
                <c:pt idx="2">
                  <c:v>33</c:v>
                </c:pt>
                <c:pt idx="3">
                  <c:v>0</c:v>
                </c:pt>
                <c:pt idx="4">
                  <c:v>3</c:v>
                </c:pt>
              </c:numCache>
            </c:numRef>
          </c:val>
          <c:extLst>
            <c:ext xmlns:c16="http://schemas.microsoft.com/office/drawing/2014/chart" uri="{C3380CC4-5D6E-409C-BE32-E72D297353CC}">
              <c16:uniqueId val="{00000002-AE7F-5F47-A1EC-779BD891078D}"/>
            </c:ext>
          </c:extLst>
        </c:ser>
        <c:dLbls>
          <c:showLegendKey val="0"/>
          <c:showVal val="0"/>
          <c:showCatName val="0"/>
          <c:showSerName val="0"/>
          <c:showPercent val="0"/>
          <c:showBubbleSize val="0"/>
        </c:dLbls>
        <c:gapWidth val="150"/>
        <c:overlap val="100"/>
        <c:axId val="172102424"/>
        <c:axId val="172102816"/>
      </c:barChart>
      <c:catAx>
        <c:axId val="17210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102816"/>
        <c:crosses val="autoZero"/>
        <c:auto val="1"/>
        <c:lblAlgn val="ctr"/>
        <c:lblOffset val="100"/>
        <c:noMultiLvlLbl val="0"/>
      </c:catAx>
      <c:valAx>
        <c:axId val="172102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102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24437258632635E-2"/>
          <c:y val="3.5211768209888486E-2"/>
          <c:w val="0.87191793687210062"/>
          <c:h val="0.67255854005955007"/>
        </c:manualLayout>
      </c:layout>
      <c:lineChart>
        <c:grouping val="standard"/>
        <c:varyColors val="0"/>
        <c:ser>
          <c:idx val="0"/>
          <c:order val="0"/>
          <c:tx>
            <c:strRef>
              <c:f>Sheet1!$A$2</c:f>
              <c:strCache>
                <c:ptCount val="1"/>
                <c:pt idx="0">
                  <c:v>Private sector</c:v>
                </c:pt>
              </c:strCache>
            </c:strRef>
          </c:tx>
          <c:spPr>
            <a:ln w="28575" cap="rnd">
              <a:solidFill>
                <a:schemeClr val="accent1"/>
              </a:solidFill>
              <a:round/>
            </a:ln>
            <a:effectLst/>
          </c:spPr>
          <c:marker>
            <c:symbol val="none"/>
          </c:marker>
          <c:cat>
            <c:strRef>
              <c:f>Sheet1!$B$1:$E$1</c:f>
              <c:strCache>
                <c:ptCount val="4"/>
                <c:pt idx="0">
                  <c:v>2015/16</c:v>
                </c:pt>
                <c:pt idx="1">
                  <c:v>2016/17</c:v>
                </c:pt>
                <c:pt idx="2">
                  <c:v>2017/18</c:v>
                </c:pt>
                <c:pt idx="3">
                  <c:v>2018/19</c:v>
                </c:pt>
              </c:strCache>
            </c:strRef>
          </c:cat>
          <c:val>
            <c:numRef>
              <c:f>Sheet1!$B$2:$E$2</c:f>
              <c:numCache>
                <c:formatCode>General</c:formatCode>
                <c:ptCount val="4"/>
                <c:pt idx="0">
                  <c:v>726</c:v>
                </c:pt>
                <c:pt idx="1">
                  <c:v>837</c:v>
                </c:pt>
                <c:pt idx="2">
                  <c:v>771</c:v>
                </c:pt>
                <c:pt idx="3">
                  <c:v>810</c:v>
                </c:pt>
              </c:numCache>
            </c:numRef>
          </c:val>
          <c:smooth val="0"/>
          <c:extLst>
            <c:ext xmlns:c16="http://schemas.microsoft.com/office/drawing/2014/chart" uri="{C3380CC4-5D6E-409C-BE32-E72D297353CC}">
              <c16:uniqueId val="{00000000-98F0-6445-A4CD-E1C3E7AC4AC0}"/>
            </c:ext>
          </c:extLst>
        </c:ser>
        <c:ser>
          <c:idx val="1"/>
          <c:order val="1"/>
          <c:tx>
            <c:strRef>
              <c:f>Sheet1!$A$3</c:f>
              <c:strCache>
                <c:ptCount val="1"/>
                <c:pt idx="0">
                  <c:v>Public sector</c:v>
                </c:pt>
              </c:strCache>
            </c:strRef>
          </c:tx>
          <c:spPr>
            <a:ln w="28575" cap="rnd">
              <a:solidFill>
                <a:schemeClr val="accent2"/>
              </a:solidFill>
              <a:round/>
            </a:ln>
            <a:effectLst/>
          </c:spPr>
          <c:marker>
            <c:symbol val="none"/>
          </c:marker>
          <c:cat>
            <c:strRef>
              <c:f>Sheet1!$B$1:$E$1</c:f>
              <c:strCache>
                <c:ptCount val="4"/>
                <c:pt idx="0">
                  <c:v>2015/16</c:v>
                </c:pt>
                <c:pt idx="1">
                  <c:v>2016/17</c:v>
                </c:pt>
                <c:pt idx="2">
                  <c:v>2017/18</c:v>
                </c:pt>
                <c:pt idx="3">
                  <c:v>2018/19</c:v>
                </c:pt>
              </c:strCache>
            </c:strRef>
          </c:cat>
          <c:val>
            <c:numRef>
              <c:f>Sheet1!$B$3:$E$3</c:f>
              <c:numCache>
                <c:formatCode>General</c:formatCode>
                <c:ptCount val="4"/>
                <c:pt idx="0">
                  <c:v>396</c:v>
                </c:pt>
                <c:pt idx="1">
                  <c:v>453</c:v>
                </c:pt>
                <c:pt idx="2">
                  <c:v>411</c:v>
                </c:pt>
                <c:pt idx="3">
                  <c:v>468</c:v>
                </c:pt>
              </c:numCache>
            </c:numRef>
          </c:val>
          <c:smooth val="0"/>
          <c:extLst>
            <c:ext xmlns:c16="http://schemas.microsoft.com/office/drawing/2014/chart" uri="{C3380CC4-5D6E-409C-BE32-E72D297353CC}">
              <c16:uniqueId val="{00000001-98F0-6445-A4CD-E1C3E7AC4AC0}"/>
            </c:ext>
          </c:extLst>
        </c:ser>
        <c:ser>
          <c:idx val="2"/>
          <c:order val="2"/>
          <c:tx>
            <c:strRef>
              <c:f>Sheet1!$A$4</c:f>
              <c:strCache>
                <c:ptCount val="1"/>
                <c:pt idx="0">
                  <c:v>Hostels and women's refuges </c:v>
                </c:pt>
              </c:strCache>
            </c:strRef>
          </c:tx>
          <c:spPr>
            <a:ln w="28575" cap="rnd">
              <a:solidFill>
                <a:schemeClr val="accent3"/>
              </a:solidFill>
              <a:round/>
            </a:ln>
            <a:effectLst/>
          </c:spPr>
          <c:marker>
            <c:symbol val="none"/>
          </c:marker>
          <c:cat>
            <c:strRef>
              <c:f>Sheet1!$B$1:$E$1</c:f>
              <c:strCache>
                <c:ptCount val="4"/>
                <c:pt idx="0">
                  <c:v>2015/16</c:v>
                </c:pt>
                <c:pt idx="1">
                  <c:v>2016/17</c:v>
                </c:pt>
                <c:pt idx="2">
                  <c:v>2017/18</c:v>
                </c:pt>
                <c:pt idx="3">
                  <c:v>2018/19</c:v>
                </c:pt>
              </c:strCache>
            </c:strRef>
          </c:cat>
          <c:val>
            <c:numRef>
              <c:f>Sheet1!$B$4:$E$4</c:f>
              <c:numCache>
                <c:formatCode>General</c:formatCode>
                <c:ptCount val="4"/>
                <c:pt idx="0">
                  <c:v>432</c:v>
                </c:pt>
                <c:pt idx="1">
                  <c:v>474</c:v>
                </c:pt>
                <c:pt idx="2">
                  <c:v>549</c:v>
                </c:pt>
                <c:pt idx="3">
                  <c:v>522</c:v>
                </c:pt>
              </c:numCache>
            </c:numRef>
          </c:val>
          <c:smooth val="0"/>
          <c:extLst>
            <c:ext xmlns:c16="http://schemas.microsoft.com/office/drawing/2014/chart" uri="{C3380CC4-5D6E-409C-BE32-E72D297353CC}">
              <c16:uniqueId val="{00000002-98F0-6445-A4CD-E1C3E7AC4AC0}"/>
            </c:ext>
          </c:extLst>
        </c:ser>
        <c:ser>
          <c:idx val="3"/>
          <c:order val="3"/>
          <c:tx>
            <c:strRef>
              <c:f>Sheet1!$A$5</c:f>
              <c:strCache>
                <c:ptCount val="1"/>
                <c:pt idx="0">
                  <c:v>Bed and breakfast </c:v>
                </c:pt>
              </c:strCache>
            </c:strRef>
          </c:tx>
          <c:spPr>
            <a:ln w="28575" cap="rnd">
              <a:solidFill>
                <a:schemeClr val="accent4"/>
              </a:solidFill>
              <a:round/>
            </a:ln>
            <a:effectLst/>
          </c:spPr>
          <c:marker>
            <c:symbol val="none"/>
          </c:marker>
          <c:cat>
            <c:strRef>
              <c:f>Sheet1!$B$1:$E$1</c:f>
              <c:strCache>
                <c:ptCount val="4"/>
                <c:pt idx="0">
                  <c:v>2015/16</c:v>
                </c:pt>
                <c:pt idx="1">
                  <c:v>2016/17</c:v>
                </c:pt>
                <c:pt idx="2">
                  <c:v>2017/18</c:v>
                </c:pt>
                <c:pt idx="3">
                  <c:v>2018/19</c:v>
                </c:pt>
              </c:strCache>
            </c:strRef>
          </c:cat>
          <c:val>
            <c:numRef>
              <c:f>Sheet1!$B$5:$E$5</c:f>
              <c:numCache>
                <c:formatCode>General</c:formatCode>
                <c:ptCount val="4"/>
                <c:pt idx="0">
                  <c:v>132</c:v>
                </c:pt>
                <c:pt idx="1">
                  <c:v>153</c:v>
                </c:pt>
                <c:pt idx="2">
                  <c:v>171</c:v>
                </c:pt>
                <c:pt idx="3">
                  <c:v>270</c:v>
                </c:pt>
              </c:numCache>
            </c:numRef>
          </c:val>
          <c:smooth val="0"/>
          <c:extLst>
            <c:ext xmlns:c16="http://schemas.microsoft.com/office/drawing/2014/chart" uri="{C3380CC4-5D6E-409C-BE32-E72D297353CC}">
              <c16:uniqueId val="{00000003-98F0-6445-A4CD-E1C3E7AC4AC0}"/>
            </c:ext>
          </c:extLst>
        </c:ser>
        <c:ser>
          <c:idx val="4"/>
          <c:order val="4"/>
          <c:tx>
            <c:strRef>
              <c:f>Sheet1!$A$6</c:f>
              <c:strCache>
                <c:ptCount val="1"/>
                <c:pt idx="0">
                  <c:v>Other </c:v>
                </c:pt>
              </c:strCache>
            </c:strRef>
          </c:tx>
          <c:spPr>
            <a:ln w="28575" cap="rnd">
              <a:solidFill>
                <a:schemeClr val="accent5"/>
              </a:solidFill>
              <a:round/>
            </a:ln>
            <a:effectLst/>
          </c:spPr>
          <c:marker>
            <c:symbol val="none"/>
          </c:marker>
          <c:cat>
            <c:strRef>
              <c:f>Sheet1!$B$1:$E$1</c:f>
              <c:strCache>
                <c:ptCount val="4"/>
                <c:pt idx="0">
                  <c:v>2015/16</c:v>
                </c:pt>
                <c:pt idx="1">
                  <c:v>2016/17</c:v>
                </c:pt>
                <c:pt idx="2">
                  <c:v>2017/18</c:v>
                </c:pt>
                <c:pt idx="3">
                  <c:v>2018/19</c:v>
                </c:pt>
              </c:strCache>
            </c:strRef>
          </c:cat>
          <c:val>
            <c:numRef>
              <c:f>Sheet1!$B$6:$E$6</c:f>
              <c:numCache>
                <c:formatCode>@</c:formatCode>
                <c:ptCount val="4"/>
                <c:pt idx="0" formatCode="General">
                  <c:v>3</c:v>
                </c:pt>
                <c:pt idx="1">
                  <c:v>0</c:v>
                </c:pt>
                <c:pt idx="2" formatCode="General">
                  <c:v>9</c:v>
                </c:pt>
                <c:pt idx="3" formatCode="General">
                  <c:v>21</c:v>
                </c:pt>
              </c:numCache>
            </c:numRef>
          </c:val>
          <c:smooth val="0"/>
          <c:extLst>
            <c:ext xmlns:c16="http://schemas.microsoft.com/office/drawing/2014/chart" uri="{C3380CC4-5D6E-409C-BE32-E72D297353CC}">
              <c16:uniqueId val="{00000004-98F0-6445-A4CD-E1C3E7AC4AC0}"/>
            </c:ext>
          </c:extLst>
        </c:ser>
        <c:ser>
          <c:idx val="5"/>
          <c:order val="5"/>
          <c:tx>
            <c:strRef>
              <c:f>Sheet1!$A$7</c:f>
              <c:strCache>
                <c:ptCount val="1"/>
                <c:pt idx="0">
                  <c:v>Homeless at home </c:v>
                </c:pt>
              </c:strCache>
            </c:strRef>
          </c:tx>
          <c:spPr>
            <a:ln w="28575" cap="rnd">
              <a:solidFill>
                <a:schemeClr val="accent6"/>
              </a:solidFill>
              <a:round/>
            </a:ln>
            <a:effectLst/>
          </c:spPr>
          <c:marker>
            <c:symbol val="none"/>
          </c:marker>
          <c:cat>
            <c:strRef>
              <c:f>Sheet1!$B$1:$E$1</c:f>
              <c:strCache>
                <c:ptCount val="4"/>
                <c:pt idx="0">
                  <c:v>2015/16</c:v>
                </c:pt>
                <c:pt idx="1">
                  <c:v>2016/17</c:v>
                </c:pt>
                <c:pt idx="2">
                  <c:v>2017/18</c:v>
                </c:pt>
                <c:pt idx="3">
                  <c:v>2018/19</c:v>
                </c:pt>
              </c:strCache>
            </c:strRef>
          </c:cat>
          <c:val>
            <c:numRef>
              <c:f>Sheet1!$B$7:$E$7</c:f>
              <c:numCache>
                <c:formatCode>General</c:formatCode>
                <c:ptCount val="4"/>
                <c:pt idx="0">
                  <c:v>90</c:v>
                </c:pt>
                <c:pt idx="1">
                  <c:v>36</c:v>
                </c:pt>
                <c:pt idx="2">
                  <c:v>57</c:v>
                </c:pt>
                <c:pt idx="3">
                  <c:v>45</c:v>
                </c:pt>
              </c:numCache>
            </c:numRef>
          </c:val>
          <c:smooth val="0"/>
          <c:extLst>
            <c:ext xmlns:c16="http://schemas.microsoft.com/office/drawing/2014/chart" uri="{C3380CC4-5D6E-409C-BE32-E72D297353CC}">
              <c16:uniqueId val="{00000005-98F0-6445-A4CD-E1C3E7AC4AC0}"/>
            </c:ext>
          </c:extLst>
        </c:ser>
        <c:dLbls>
          <c:showLegendKey val="0"/>
          <c:showVal val="0"/>
          <c:showCatName val="0"/>
          <c:showSerName val="0"/>
          <c:showPercent val="0"/>
          <c:showBubbleSize val="0"/>
        </c:dLbls>
        <c:smooth val="0"/>
        <c:axId val="172410824"/>
        <c:axId val="172411216"/>
      </c:lineChart>
      <c:catAx>
        <c:axId val="17241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411216"/>
        <c:crosses val="autoZero"/>
        <c:auto val="1"/>
        <c:lblAlgn val="ctr"/>
        <c:lblOffset val="100"/>
        <c:noMultiLvlLbl val="0"/>
      </c:catAx>
      <c:valAx>
        <c:axId val="17241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2410824"/>
        <c:crosses val="autoZero"/>
        <c:crossBetween val="between"/>
      </c:valAx>
      <c:spPr>
        <a:noFill/>
        <a:ln>
          <a:noFill/>
        </a:ln>
        <a:effectLst/>
      </c:spPr>
    </c:plotArea>
    <c:legend>
      <c:legendPos val="b"/>
      <c:layout>
        <c:manualLayout>
          <c:xMode val="edge"/>
          <c:yMode val="edge"/>
          <c:x val="0"/>
          <c:y val="0.80995345229557647"/>
          <c:w val="0.99930848096246372"/>
          <c:h val="0.170048041406131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5141D-F6B5-4B23-B2A3-9CFE17C132CA}" type="datetimeFigureOut">
              <a:rPr lang="en-GB" smtClean="0"/>
              <a:t>27/06/2019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E179E-78ED-4596-A811-59C66A8CC6D4}" type="slidenum">
              <a:rPr lang="en-GB" smtClean="0"/>
              <a:t>‹#›</a:t>
            </a:fld>
            <a:endParaRPr lang="en-GB"/>
          </a:p>
        </p:txBody>
      </p:sp>
    </p:spTree>
    <p:extLst>
      <p:ext uri="{BB962C8B-B14F-4D97-AF65-F5344CB8AC3E}">
        <p14:creationId xmlns:p14="http://schemas.microsoft.com/office/powerpoint/2010/main" val="349130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to mention Bevan work on Welsh</a:t>
            </a:r>
            <a:r>
              <a:rPr lang="en-GB" baseline="0" dirty="0"/>
              <a:t> benefits</a:t>
            </a:r>
            <a:endParaRPr lang="en-GB" dirty="0"/>
          </a:p>
        </p:txBody>
      </p:sp>
      <p:sp>
        <p:nvSpPr>
          <p:cNvPr id="4" name="Slide Number Placeholder 3"/>
          <p:cNvSpPr>
            <a:spLocks noGrp="1"/>
          </p:cNvSpPr>
          <p:nvPr>
            <p:ph type="sldNum" sz="quarter" idx="10"/>
          </p:nvPr>
        </p:nvSpPr>
        <p:spPr/>
        <p:txBody>
          <a:bodyPr/>
          <a:lstStyle/>
          <a:p>
            <a:fld id="{850E179E-78ED-4596-A811-59C66A8CC6D4}" type="slidenum">
              <a:rPr lang="en-GB" smtClean="0"/>
              <a:t>14</a:t>
            </a:fld>
            <a:endParaRPr lang="en-GB"/>
          </a:p>
        </p:txBody>
      </p:sp>
    </p:spTree>
    <p:extLst>
      <p:ext uri="{BB962C8B-B14F-4D97-AF65-F5344CB8AC3E}">
        <p14:creationId xmlns:p14="http://schemas.microsoft.com/office/powerpoint/2010/main" val="88461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0E179E-78ED-4596-A811-59C66A8CC6D4}" type="slidenum">
              <a:rPr lang="en-GB" smtClean="0"/>
              <a:t>16</a:t>
            </a:fld>
            <a:endParaRPr lang="en-GB"/>
          </a:p>
        </p:txBody>
      </p:sp>
    </p:spTree>
    <p:extLst>
      <p:ext uri="{BB962C8B-B14F-4D97-AF65-F5344CB8AC3E}">
        <p14:creationId xmlns:p14="http://schemas.microsoft.com/office/powerpoint/2010/main" val="401052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5BE391-2E62-4ECE-8175-756DA0EC9F57}" type="datetimeFigureOut">
              <a:rPr lang="en-GB" smtClean="0"/>
              <a:pPr/>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4BFF2-D1FB-4909-81CA-CFA2EAE6EC6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5BE391-2E62-4ECE-8175-756DA0EC9F57}" type="datetimeFigureOut">
              <a:rPr lang="en-GB" smtClean="0"/>
              <a:pPr/>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4BFF2-D1FB-4909-81CA-CFA2EAE6EC6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5BE391-2E62-4ECE-8175-756DA0EC9F57}" type="datetimeFigureOut">
              <a:rPr lang="en-GB" smtClean="0"/>
              <a:pPr/>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4BFF2-D1FB-4909-81CA-CFA2EAE6EC6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5BE391-2E62-4ECE-8175-756DA0EC9F57}" type="datetimeFigureOut">
              <a:rPr lang="en-GB" smtClean="0"/>
              <a:pPr/>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4BFF2-D1FB-4909-81CA-CFA2EAE6EC6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5BE391-2E62-4ECE-8175-756DA0EC9F57}" type="datetimeFigureOut">
              <a:rPr lang="en-GB" smtClean="0"/>
              <a:pPr/>
              <a:t>27/06/2019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4BFF2-D1FB-4909-81CA-CFA2EAE6EC6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5BE391-2E62-4ECE-8175-756DA0EC9F57}" type="datetimeFigureOut">
              <a:rPr lang="en-GB" smtClean="0"/>
              <a:pPr/>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4BFF2-D1FB-4909-81CA-CFA2EAE6EC6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5BE391-2E62-4ECE-8175-756DA0EC9F57}" type="datetimeFigureOut">
              <a:rPr lang="en-GB" smtClean="0"/>
              <a:pPr/>
              <a:t>27/06/2019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94BFF2-D1FB-4909-81CA-CFA2EAE6EC6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5BE391-2E62-4ECE-8175-756DA0EC9F57}" type="datetimeFigureOut">
              <a:rPr lang="en-GB" smtClean="0"/>
              <a:pPr/>
              <a:t>27/06/2019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94BFF2-D1FB-4909-81CA-CFA2EAE6EC6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BE391-2E62-4ECE-8175-756DA0EC9F57}" type="datetimeFigureOut">
              <a:rPr lang="en-GB" smtClean="0"/>
              <a:pPr/>
              <a:t>27/06/2019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94BFF2-D1FB-4909-81CA-CFA2EAE6EC6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5BE391-2E62-4ECE-8175-756DA0EC9F57}" type="datetimeFigureOut">
              <a:rPr lang="en-GB" smtClean="0"/>
              <a:pPr/>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4BFF2-D1FB-4909-81CA-CFA2EAE6EC6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5BE391-2E62-4ECE-8175-756DA0EC9F57}" type="datetimeFigureOut">
              <a:rPr lang="en-GB" smtClean="0"/>
              <a:pPr/>
              <a:t>27/06/2019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4BFF2-D1FB-4909-81CA-CFA2EAE6EC6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BE391-2E62-4ECE-8175-756DA0EC9F57}" type="datetimeFigureOut">
              <a:rPr lang="en-GB" smtClean="0"/>
              <a:pPr/>
              <a:t>27/06/2019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4BFF2-D1FB-4909-81CA-CFA2EAE6EC6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ndchildpoverty.org.uk/poverty-in-your-area-2019/"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4" name="TextBox 3"/>
          <p:cNvSpPr txBox="1"/>
          <p:nvPr/>
        </p:nvSpPr>
        <p:spPr>
          <a:xfrm>
            <a:off x="323528" y="1437451"/>
            <a:ext cx="8496944" cy="3154710"/>
          </a:xfrm>
          <a:prstGeom prst="rect">
            <a:avLst/>
          </a:prstGeom>
          <a:noFill/>
        </p:spPr>
        <p:txBody>
          <a:bodyPr wrap="square" rtlCol="0">
            <a:spAutoFit/>
          </a:bodyPr>
          <a:lstStyle/>
          <a:p>
            <a:pPr>
              <a:spcAft>
                <a:spcPts val="600"/>
              </a:spcAft>
            </a:pPr>
            <a:r>
              <a:rPr lang="en-CA" sz="2600" dirty="0">
                <a:solidFill>
                  <a:srgbClr val="CB4545"/>
                </a:solidFill>
                <a:latin typeface="Khmer UI" pitchFamily="34" charset="0"/>
              </a:rPr>
              <a:t>What do we know about homelessness in Wales and what works?</a:t>
            </a:r>
          </a:p>
          <a:p>
            <a:endParaRPr lang="en-GB" sz="7200" dirty="0">
              <a:latin typeface="Khmer UI" pitchFamily="34" charset="0"/>
              <a:cs typeface="Khmer UI" pitchFamily="34" charset="0"/>
            </a:endParaRPr>
          </a:p>
          <a:p>
            <a:r>
              <a:rPr lang="en-GB" sz="2000" b="1" dirty="0">
                <a:latin typeface="Khmer UI" pitchFamily="34" charset="0"/>
                <a:cs typeface="Khmer UI" pitchFamily="34" charset="0"/>
              </a:rPr>
              <a:t>Dr. Peter Mackie </a:t>
            </a:r>
          </a:p>
          <a:p>
            <a:pPr>
              <a:spcAft>
                <a:spcPts val="1200"/>
              </a:spcAft>
            </a:pPr>
            <a:r>
              <a:rPr lang="en-GB" sz="2000" dirty="0">
                <a:latin typeface="Khmer UI" pitchFamily="34" charset="0"/>
                <a:cs typeface="Khmer UI" pitchFamily="34" charset="0"/>
              </a:rPr>
              <a:t>Cardiff University, UK</a:t>
            </a:r>
          </a:p>
          <a:p>
            <a:r>
              <a:rPr lang="en-GB" sz="2000" dirty="0">
                <a:latin typeface="Khmer UI" pitchFamily="34" charset="0"/>
                <a:cs typeface="Khmer UI" pitchFamily="34" charset="0"/>
              </a:rPr>
              <a:t>MackieP@cardiff.ac.uk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225" y="0"/>
            <a:ext cx="9166225" cy="685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23" name="TextBox 7"/>
          <p:cNvSpPr txBox="1">
            <a:spLocks noChangeArrowheads="1"/>
          </p:cNvSpPr>
          <p:nvPr/>
        </p:nvSpPr>
        <p:spPr bwMode="auto">
          <a:xfrm>
            <a:off x="1763687" y="2875002"/>
            <a:ext cx="5688633" cy="553998"/>
          </a:xfrm>
          <a:prstGeom prst="rect">
            <a:avLst/>
          </a:prstGeom>
          <a:noFill/>
          <a:ln w="9525">
            <a:noFill/>
            <a:miter lim="800000"/>
            <a:headEnd/>
            <a:tailEnd/>
          </a:ln>
        </p:spPr>
        <p:txBody>
          <a:bodyPr wrap="square">
            <a:spAutoFit/>
          </a:bodyPr>
          <a:lstStyle/>
          <a:p>
            <a:pPr algn="ctr"/>
            <a:r>
              <a:rPr lang="en-GB" altLang="en-US" sz="3000" dirty="0">
                <a:solidFill>
                  <a:schemeClr val="bg1"/>
                </a:solidFill>
                <a:latin typeface="Khmer UI" pitchFamily="34" charset="0"/>
              </a:rPr>
              <a:t>The evidence base</a:t>
            </a:r>
          </a:p>
        </p:txBody>
      </p:sp>
      <p:sp>
        <p:nvSpPr>
          <p:cNvPr id="2" name="Half Frame 1"/>
          <p:cNvSpPr/>
          <p:nvPr/>
        </p:nvSpPr>
        <p:spPr>
          <a:xfrm rot="10800000">
            <a:off x="5076056" y="2204864"/>
            <a:ext cx="2376264" cy="2448272"/>
          </a:xfrm>
          <a:prstGeom prst="halfFrame">
            <a:avLst>
              <a:gd name="adj1" fmla="val 3615"/>
              <a:gd name="adj2" fmla="val 3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Half Frame 4"/>
          <p:cNvSpPr/>
          <p:nvPr/>
        </p:nvSpPr>
        <p:spPr>
          <a:xfrm>
            <a:off x="1806835" y="1772816"/>
            <a:ext cx="2376264" cy="2448272"/>
          </a:xfrm>
          <a:prstGeom prst="halfFrame">
            <a:avLst>
              <a:gd name="adj1" fmla="val 3615"/>
              <a:gd name="adj2" fmla="val 3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3840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Universal Prevention – What do we know?</a:t>
            </a:r>
          </a:p>
        </p:txBody>
      </p:sp>
      <p:sp>
        <p:nvSpPr>
          <p:cNvPr id="9" name="Text Placeholder 4"/>
          <p:cNvSpPr txBox="1">
            <a:spLocks/>
          </p:cNvSpPr>
          <p:nvPr/>
        </p:nvSpPr>
        <p:spPr>
          <a:xfrm>
            <a:off x="503548" y="1916832"/>
            <a:ext cx="8136903" cy="23817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400"/>
              </a:lnSpc>
              <a:spcAft>
                <a:spcPts val="1200"/>
              </a:spcAft>
              <a:buFont typeface="Arial" pitchFamily="34" charset="0"/>
              <a:buNone/>
            </a:pPr>
            <a:r>
              <a:rPr lang="en-GB" sz="2000" b="1" dirty="0">
                <a:solidFill>
                  <a:schemeClr val="tx1">
                    <a:lumMod val="65000"/>
                    <a:lumOff val="35000"/>
                  </a:schemeClr>
                </a:solidFill>
                <a:cs typeface="Khmer UI" pitchFamily="34" charset="0"/>
              </a:rPr>
              <a:t>Poverty is the key driver</a:t>
            </a:r>
          </a:p>
          <a:p>
            <a:pPr marL="0" indent="0">
              <a:lnSpc>
                <a:spcPts val="2400"/>
              </a:lnSpc>
              <a:spcAft>
                <a:spcPts val="1200"/>
              </a:spcAft>
              <a:buFont typeface="Arial" pitchFamily="34" charset="0"/>
              <a:buNone/>
            </a:pPr>
            <a:r>
              <a:rPr lang="en-GB" sz="2000" dirty="0">
                <a:solidFill>
                  <a:schemeClr val="tx1">
                    <a:lumMod val="65000"/>
                    <a:lumOff val="35000"/>
                  </a:schemeClr>
                </a:solidFill>
                <a:cs typeface="Khmer UI" pitchFamily="34" charset="0"/>
              </a:rPr>
              <a:t>“The most important driver of homelessness in all its forms is </a:t>
            </a:r>
            <a:r>
              <a:rPr lang="en-GB" sz="2000" u="sng" dirty="0">
                <a:solidFill>
                  <a:schemeClr val="tx1">
                    <a:lumMod val="65000"/>
                    <a:lumOff val="35000"/>
                  </a:schemeClr>
                </a:solidFill>
                <a:cs typeface="Khmer UI" pitchFamily="34" charset="0"/>
              </a:rPr>
              <a:t>poverty</a:t>
            </a:r>
            <a:r>
              <a:rPr lang="is-IS" sz="2000" dirty="0">
                <a:solidFill>
                  <a:schemeClr val="tx1">
                    <a:lumMod val="65000"/>
                    <a:lumOff val="35000"/>
                  </a:schemeClr>
                </a:solidFill>
                <a:cs typeface="Khmer UI" pitchFamily="34" charset="0"/>
              </a:rPr>
              <a:t>…</a:t>
            </a:r>
            <a:r>
              <a:rPr lang="en-GB" sz="2000" dirty="0">
                <a:solidFill>
                  <a:schemeClr val="tx1">
                    <a:lumMod val="65000"/>
                    <a:lumOff val="35000"/>
                  </a:schemeClr>
                </a:solidFill>
                <a:cs typeface="Khmer UI" pitchFamily="34" charset="0"/>
              </a:rPr>
              <a:t> Other drivers include, </a:t>
            </a:r>
            <a:r>
              <a:rPr lang="en-GB" sz="2000" u="sng" dirty="0">
                <a:solidFill>
                  <a:schemeClr val="tx1">
                    <a:lumMod val="65000"/>
                    <a:lumOff val="35000"/>
                  </a:schemeClr>
                </a:solidFill>
                <a:cs typeface="Khmer UI" pitchFamily="34" charset="0"/>
              </a:rPr>
              <a:t>availability and affordability of accommodation</a:t>
            </a:r>
            <a:r>
              <a:rPr lang="en-GB" sz="2000" dirty="0">
                <a:solidFill>
                  <a:schemeClr val="tx1">
                    <a:lumMod val="65000"/>
                    <a:lumOff val="35000"/>
                  </a:schemeClr>
                </a:solidFill>
                <a:cs typeface="Khmer UI" pitchFamily="34" charset="0"/>
              </a:rPr>
              <a:t>, the extent to which prevention measures are used, and the demographics of people experiencing homelessness.” </a:t>
            </a:r>
            <a:r>
              <a:rPr lang="en-GB" sz="1400" dirty="0">
                <a:solidFill>
                  <a:schemeClr val="tx1">
                    <a:lumMod val="65000"/>
                    <a:lumOff val="35000"/>
                  </a:schemeClr>
                </a:solidFill>
                <a:cs typeface="Khmer UI" pitchFamily="34" charset="0"/>
              </a:rPr>
              <a:t>(Bramley, 2017)</a:t>
            </a:r>
          </a:p>
        </p:txBody>
      </p:sp>
    </p:spTree>
    <p:extLst>
      <p:ext uri="{BB962C8B-B14F-4D97-AF65-F5344CB8AC3E}">
        <p14:creationId xmlns:p14="http://schemas.microsoft.com/office/powerpoint/2010/main" val="225999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pic>
        <p:nvPicPr>
          <p:cNvPr id="2" name="Picture 1"/>
          <p:cNvPicPr>
            <a:picLocks noChangeAspect="1"/>
          </p:cNvPicPr>
          <p:nvPr/>
        </p:nvPicPr>
        <p:blipFill rotWithShape="1">
          <a:blip r:embed="rId3"/>
          <a:srcRect l="18500" t="12600" r="12201" b="20201"/>
          <a:stretch/>
        </p:blipFill>
        <p:spPr>
          <a:xfrm>
            <a:off x="140284" y="548680"/>
            <a:ext cx="8896211" cy="4852479"/>
          </a:xfrm>
          <a:prstGeom prst="rect">
            <a:avLst/>
          </a:prstGeom>
        </p:spPr>
      </p:pic>
      <p:sp>
        <p:nvSpPr>
          <p:cNvPr id="10" name="TextBox 9">
            <a:extLst>
              <a:ext uri="{FF2B5EF4-FFF2-40B4-BE49-F238E27FC236}">
                <a16:creationId xmlns:a16="http://schemas.microsoft.com/office/drawing/2014/main" id="{E37A856C-3388-DF4A-9F88-8CCE5F15EC28}"/>
              </a:ext>
            </a:extLst>
          </p:cNvPr>
          <p:cNvSpPr txBox="1"/>
          <p:nvPr/>
        </p:nvSpPr>
        <p:spPr>
          <a:xfrm>
            <a:off x="140285" y="116632"/>
            <a:ext cx="8784976" cy="400110"/>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Child Poverty Levels, 2019</a:t>
            </a:r>
          </a:p>
        </p:txBody>
      </p:sp>
      <p:sp>
        <p:nvSpPr>
          <p:cNvPr id="11" name="TextBox 10"/>
          <p:cNvSpPr txBox="1"/>
          <p:nvPr/>
        </p:nvSpPr>
        <p:spPr>
          <a:xfrm>
            <a:off x="7164288" y="5445224"/>
            <a:ext cx="1979712" cy="246221"/>
          </a:xfrm>
          <a:prstGeom prst="rect">
            <a:avLst/>
          </a:prstGeom>
          <a:noFill/>
        </p:spPr>
        <p:txBody>
          <a:bodyPr wrap="square" rtlCol="0">
            <a:spAutoFit/>
          </a:bodyPr>
          <a:lstStyle/>
          <a:p>
            <a:r>
              <a:rPr lang="en-GB" sz="1000" dirty="0">
                <a:solidFill>
                  <a:schemeClr val="tx1">
                    <a:lumMod val="65000"/>
                    <a:lumOff val="35000"/>
                  </a:schemeClr>
                </a:solidFill>
              </a:rPr>
              <a:t>Source: End Child Poverty (2019)</a:t>
            </a:r>
          </a:p>
        </p:txBody>
      </p:sp>
      <p:pic>
        <p:nvPicPr>
          <p:cNvPr id="3" name="Picture 2"/>
          <p:cNvPicPr>
            <a:picLocks noChangeAspect="1"/>
          </p:cNvPicPr>
          <p:nvPr/>
        </p:nvPicPr>
        <p:blipFill rotWithShape="1">
          <a:blip r:embed="rId4"/>
          <a:srcRect l="36613" t="65400" r="54724" b="24800"/>
          <a:stretch/>
        </p:blipFill>
        <p:spPr>
          <a:xfrm>
            <a:off x="3830555" y="3042457"/>
            <a:ext cx="1800200" cy="1145582"/>
          </a:xfrm>
          <a:prstGeom prst="rect">
            <a:avLst/>
          </a:prstGeom>
        </p:spPr>
      </p:pic>
      <p:pic>
        <p:nvPicPr>
          <p:cNvPr id="4" name="Picture 3"/>
          <p:cNvPicPr>
            <a:picLocks noChangeAspect="1"/>
          </p:cNvPicPr>
          <p:nvPr/>
        </p:nvPicPr>
        <p:blipFill rotWithShape="1">
          <a:blip r:embed="rId5"/>
          <a:srcRect l="39763" t="63106" r="51832" b="27600"/>
          <a:stretch/>
        </p:blipFill>
        <p:spPr>
          <a:xfrm>
            <a:off x="3824799" y="1880976"/>
            <a:ext cx="1758823" cy="1093943"/>
          </a:xfrm>
          <a:prstGeom prst="rect">
            <a:avLst/>
          </a:prstGeom>
        </p:spPr>
      </p:pic>
      <p:cxnSp>
        <p:nvCxnSpPr>
          <p:cNvPr id="12" name="Straight Connector 11"/>
          <p:cNvCxnSpPr/>
          <p:nvPr/>
        </p:nvCxnSpPr>
        <p:spPr>
          <a:xfrm flipH="1">
            <a:off x="2843808" y="2424161"/>
            <a:ext cx="980991" cy="16529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483768" y="3550666"/>
            <a:ext cx="1335276" cy="810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6"/>
          <a:srcRect l="51575" t="71000" r="40112" b="19906"/>
          <a:stretch/>
        </p:blipFill>
        <p:spPr>
          <a:xfrm>
            <a:off x="3819044" y="4251744"/>
            <a:ext cx="1764578" cy="1085710"/>
          </a:xfrm>
          <a:prstGeom prst="rect">
            <a:avLst/>
          </a:prstGeom>
        </p:spPr>
      </p:pic>
      <p:cxnSp>
        <p:nvCxnSpPr>
          <p:cNvPr id="17" name="Straight Connector 16"/>
          <p:cNvCxnSpPr/>
          <p:nvPr/>
        </p:nvCxnSpPr>
        <p:spPr>
          <a:xfrm flipH="1" flipV="1">
            <a:off x="2843808" y="4535513"/>
            <a:ext cx="975236" cy="230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rotWithShape="1">
          <a:blip r:embed="rId7">
            <a:duotone>
              <a:prstClr val="black"/>
              <a:schemeClr val="accent2">
                <a:tint val="45000"/>
                <a:satMod val="400000"/>
              </a:schemeClr>
            </a:duotone>
          </a:blip>
          <a:srcRect l="23226" t="22752" r="58857" b="61489"/>
          <a:stretch/>
        </p:blipFill>
        <p:spPr>
          <a:xfrm>
            <a:off x="5697590" y="713962"/>
            <a:ext cx="3201753" cy="1584176"/>
          </a:xfrm>
          <a:prstGeom prst="rect">
            <a:avLst/>
          </a:prstGeom>
          <a:ln w="19050">
            <a:solidFill>
              <a:schemeClr val="tx1"/>
            </a:solidFill>
          </a:ln>
        </p:spPr>
      </p:pic>
    </p:spTree>
    <p:extLst>
      <p:ext uri="{BB962C8B-B14F-4D97-AF65-F5344CB8AC3E}">
        <p14:creationId xmlns:p14="http://schemas.microsoft.com/office/powerpoint/2010/main" val="1324475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10" name="TextBox 9">
            <a:extLst>
              <a:ext uri="{FF2B5EF4-FFF2-40B4-BE49-F238E27FC236}">
                <a16:creationId xmlns:a16="http://schemas.microsoft.com/office/drawing/2014/main" id="{E37A856C-3388-DF4A-9F88-8CCE5F15EC28}"/>
              </a:ext>
            </a:extLst>
          </p:cNvPr>
          <p:cNvSpPr txBox="1"/>
          <p:nvPr/>
        </p:nvSpPr>
        <p:spPr>
          <a:xfrm>
            <a:off x="140285" y="116632"/>
            <a:ext cx="8784976" cy="400110"/>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Wales Local Housing Allowance shortfall 2018</a:t>
            </a:r>
          </a:p>
        </p:txBody>
      </p:sp>
      <p:sp>
        <p:nvSpPr>
          <p:cNvPr id="4" name="TextBox 3"/>
          <p:cNvSpPr txBox="1"/>
          <p:nvPr/>
        </p:nvSpPr>
        <p:spPr>
          <a:xfrm>
            <a:off x="7668344" y="5445224"/>
            <a:ext cx="1475656" cy="246221"/>
          </a:xfrm>
          <a:prstGeom prst="rect">
            <a:avLst/>
          </a:prstGeom>
          <a:noFill/>
        </p:spPr>
        <p:txBody>
          <a:bodyPr wrap="square" rtlCol="0">
            <a:spAutoFit/>
          </a:bodyPr>
          <a:lstStyle/>
          <a:p>
            <a:r>
              <a:rPr lang="en-GB" sz="1000" dirty="0">
                <a:solidFill>
                  <a:schemeClr val="tx1">
                    <a:lumMod val="65000"/>
                    <a:lumOff val="35000"/>
                  </a:schemeClr>
                </a:solidFill>
              </a:rPr>
              <a:t>Source: Crisis (2018)</a:t>
            </a:r>
          </a:p>
        </p:txBody>
      </p:sp>
      <p:pic>
        <p:nvPicPr>
          <p:cNvPr id="9" name="Picture 8"/>
          <p:cNvPicPr>
            <a:picLocks noChangeAspect="1"/>
          </p:cNvPicPr>
          <p:nvPr/>
        </p:nvPicPr>
        <p:blipFill>
          <a:blip r:embed="rId3">
            <a:duotone>
              <a:schemeClr val="accent2">
                <a:shade val="45000"/>
                <a:satMod val="135000"/>
              </a:schemeClr>
              <a:prstClr val="white"/>
            </a:duotone>
          </a:blip>
          <a:stretch>
            <a:fillRect/>
          </a:stretch>
        </p:blipFill>
        <p:spPr>
          <a:xfrm>
            <a:off x="2627784" y="483022"/>
            <a:ext cx="4752528" cy="4962202"/>
          </a:xfrm>
          <a:prstGeom prst="rect">
            <a:avLst/>
          </a:prstGeom>
        </p:spPr>
      </p:pic>
      <p:pic>
        <p:nvPicPr>
          <p:cNvPr id="2" name="Picture 1"/>
          <p:cNvPicPr>
            <a:picLocks noChangeAspect="1"/>
          </p:cNvPicPr>
          <p:nvPr/>
        </p:nvPicPr>
        <p:blipFill rotWithShape="1">
          <a:blip r:embed="rId4">
            <a:duotone>
              <a:schemeClr val="accent2">
                <a:shade val="45000"/>
                <a:satMod val="135000"/>
              </a:schemeClr>
              <a:prstClr val="white"/>
            </a:duotone>
          </a:blip>
          <a:srcRect t="38995"/>
          <a:stretch/>
        </p:blipFill>
        <p:spPr>
          <a:xfrm>
            <a:off x="971600" y="2348880"/>
            <a:ext cx="2553993" cy="1224136"/>
          </a:xfrm>
          <a:prstGeom prst="rect">
            <a:avLst/>
          </a:prstGeom>
        </p:spPr>
      </p:pic>
      <p:sp>
        <p:nvSpPr>
          <p:cNvPr id="3" name="Freeform 2"/>
          <p:cNvSpPr/>
          <p:nvPr/>
        </p:nvSpPr>
        <p:spPr>
          <a:xfrm>
            <a:off x="5705830" y="321733"/>
            <a:ext cx="2280333" cy="5215467"/>
          </a:xfrm>
          <a:custGeom>
            <a:avLst/>
            <a:gdLst>
              <a:gd name="connsiteX0" fmla="*/ 34570 w 2280333"/>
              <a:gd name="connsiteY0" fmla="*/ 685800 h 5215467"/>
              <a:gd name="connsiteX1" fmla="*/ 34570 w 2280333"/>
              <a:gd name="connsiteY1" fmla="*/ 685800 h 5215467"/>
              <a:gd name="connsiteX2" fmla="*/ 76903 w 2280333"/>
              <a:gd name="connsiteY2" fmla="*/ 804334 h 5215467"/>
              <a:gd name="connsiteX3" fmla="*/ 85370 w 2280333"/>
              <a:gd name="connsiteY3" fmla="*/ 838200 h 5215467"/>
              <a:gd name="connsiteX4" fmla="*/ 93837 w 2280333"/>
              <a:gd name="connsiteY4" fmla="*/ 880534 h 5215467"/>
              <a:gd name="connsiteX5" fmla="*/ 102303 w 2280333"/>
              <a:gd name="connsiteY5" fmla="*/ 905934 h 5215467"/>
              <a:gd name="connsiteX6" fmla="*/ 110770 w 2280333"/>
              <a:gd name="connsiteY6" fmla="*/ 956734 h 5215467"/>
              <a:gd name="connsiteX7" fmla="*/ 186970 w 2280333"/>
              <a:gd name="connsiteY7" fmla="*/ 999067 h 5215467"/>
              <a:gd name="connsiteX8" fmla="*/ 229303 w 2280333"/>
              <a:gd name="connsiteY8" fmla="*/ 1032934 h 5215467"/>
              <a:gd name="connsiteX9" fmla="*/ 263170 w 2280333"/>
              <a:gd name="connsiteY9" fmla="*/ 1075267 h 5215467"/>
              <a:gd name="connsiteX10" fmla="*/ 271637 w 2280333"/>
              <a:gd name="connsiteY10" fmla="*/ 1100667 h 5215467"/>
              <a:gd name="connsiteX11" fmla="*/ 297037 w 2280333"/>
              <a:gd name="connsiteY11" fmla="*/ 1117600 h 5215467"/>
              <a:gd name="connsiteX12" fmla="*/ 339370 w 2280333"/>
              <a:gd name="connsiteY12" fmla="*/ 1143000 h 5215467"/>
              <a:gd name="connsiteX13" fmla="*/ 398637 w 2280333"/>
              <a:gd name="connsiteY13" fmla="*/ 1202267 h 5215467"/>
              <a:gd name="connsiteX14" fmla="*/ 424037 w 2280333"/>
              <a:gd name="connsiteY14" fmla="*/ 1227667 h 5215467"/>
              <a:gd name="connsiteX15" fmla="*/ 449437 w 2280333"/>
              <a:gd name="connsiteY15" fmla="*/ 1244600 h 5215467"/>
              <a:gd name="connsiteX16" fmla="*/ 457903 w 2280333"/>
              <a:gd name="connsiteY16" fmla="*/ 1295400 h 5215467"/>
              <a:gd name="connsiteX17" fmla="*/ 432503 w 2280333"/>
              <a:gd name="connsiteY17" fmla="*/ 1303867 h 5215467"/>
              <a:gd name="connsiteX18" fmla="*/ 398637 w 2280333"/>
              <a:gd name="connsiteY18" fmla="*/ 1354667 h 5215467"/>
              <a:gd name="connsiteX19" fmla="*/ 407103 w 2280333"/>
              <a:gd name="connsiteY19" fmla="*/ 1380067 h 5215467"/>
              <a:gd name="connsiteX20" fmla="*/ 474837 w 2280333"/>
              <a:gd name="connsiteY20" fmla="*/ 1388534 h 5215467"/>
              <a:gd name="connsiteX21" fmla="*/ 500237 w 2280333"/>
              <a:gd name="connsiteY21" fmla="*/ 1405467 h 5215467"/>
              <a:gd name="connsiteX22" fmla="*/ 551037 w 2280333"/>
              <a:gd name="connsiteY22" fmla="*/ 1422400 h 5215467"/>
              <a:gd name="connsiteX23" fmla="*/ 576437 w 2280333"/>
              <a:gd name="connsiteY23" fmla="*/ 1515534 h 5215467"/>
              <a:gd name="connsiteX24" fmla="*/ 601837 w 2280333"/>
              <a:gd name="connsiteY24" fmla="*/ 1566334 h 5215467"/>
              <a:gd name="connsiteX25" fmla="*/ 610303 w 2280333"/>
              <a:gd name="connsiteY25" fmla="*/ 1591734 h 5215467"/>
              <a:gd name="connsiteX26" fmla="*/ 618770 w 2280333"/>
              <a:gd name="connsiteY26" fmla="*/ 1651000 h 5215467"/>
              <a:gd name="connsiteX27" fmla="*/ 635703 w 2280333"/>
              <a:gd name="connsiteY27" fmla="*/ 1667934 h 5215467"/>
              <a:gd name="connsiteX28" fmla="*/ 720370 w 2280333"/>
              <a:gd name="connsiteY28" fmla="*/ 1693334 h 5215467"/>
              <a:gd name="connsiteX29" fmla="*/ 737303 w 2280333"/>
              <a:gd name="connsiteY29" fmla="*/ 1718734 h 5215467"/>
              <a:gd name="connsiteX30" fmla="*/ 737303 w 2280333"/>
              <a:gd name="connsiteY30" fmla="*/ 1811867 h 5215467"/>
              <a:gd name="connsiteX31" fmla="*/ 711903 w 2280333"/>
              <a:gd name="connsiteY31" fmla="*/ 1828800 h 5215467"/>
              <a:gd name="connsiteX32" fmla="*/ 669570 w 2280333"/>
              <a:gd name="connsiteY32" fmla="*/ 1862667 h 5215467"/>
              <a:gd name="connsiteX33" fmla="*/ 652637 w 2280333"/>
              <a:gd name="connsiteY33" fmla="*/ 1837267 h 5215467"/>
              <a:gd name="connsiteX34" fmla="*/ 644170 w 2280333"/>
              <a:gd name="connsiteY34" fmla="*/ 1811867 h 5215467"/>
              <a:gd name="connsiteX35" fmla="*/ 610303 w 2280333"/>
              <a:gd name="connsiteY35" fmla="*/ 1803400 h 5215467"/>
              <a:gd name="connsiteX36" fmla="*/ 517170 w 2280333"/>
              <a:gd name="connsiteY36" fmla="*/ 1794934 h 5215467"/>
              <a:gd name="connsiteX37" fmla="*/ 491770 w 2280333"/>
              <a:gd name="connsiteY37" fmla="*/ 1786467 h 5215467"/>
              <a:gd name="connsiteX38" fmla="*/ 466370 w 2280333"/>
              <a:gd name="connsiteY38" fmla="*/ 1769534 h 5215467"/>
              <a:gd name="connsiteX39" fmla="*/ 440970 w 2280333"/>
              <a:gd name="connsiteY39" fmla="*/ 1794934 h 5215467"/>
              <a:gd name="connsiteX40" fmla="*/ 390170 w 2280333"/>
              <a:gd name="connsiteY40" fmla="*/ 1811867 h 5215467"/>
              <a:gd name="connsiteX41" fmla="*/ 364770 w 2280333"/>
              <a:gd name="connsiteY41" fmla="*/ 1820334 h 5215467"/>
              <a:gd name="connsiteX42" fmla="*/ 313970 w 2280333"/>
              <a:gd name="connsiteY42" fmla="*/ 1862667 h 5215467"/>
              <a:gd name="connsiteX43" fmla="*/ 271637 w 2280333"/>
              <a:gd name="connsiteY43" fmla="*/ 1896534 h 5215467"/>
              <a:gd name="connsiteX44" fmla="*/ 263170 w 2280333"/>
              <a:gd name="connsiteY44" fmla="*/ 1921934 h 5215467"/>
              <a:gd name="connsiteX45" fmla="*/ 246237 w 2280333"/>
              <a:gd name="connsiteY45" fmla="*/ 2006600 h 5215467"/>
              <a:gd name="connsiteX46" fmla="*/ 263170 w 2280333"/>
              <a:gd name="connsiteY46" fmla="*/ 2023534 h 5215467"/>
              <a:gd name="connsiteX47" fmla="*/ 280103 w 2280333"/>
              <a:gd name="connsiteY47" fmla="*/ 2048934 h 5215467"/>
              <a:gd name="connsiteX48" fmla="*/ 305503 w 2280333"/>
              <a:gd name="connsiteY48" fmla="*/ 2057400 h 5215467"/>
              <a:gd name="connsiteX49" fmla="*/ 347837 w 2280333"/>
              <a:gd name="connsiteY49" fmla="*/ 2099734 h 5215467"/>
              <a:gd name="connsiteX50" fmla="*/ 373237 w 2280333"/>
              <a:gd name="connsiteY50" fmla="*/ 2116667 h 5215467"/>
              <a:gd name="connsiteX51" fmla="*/ 398637 w 2280333"/>
              <a:gd name="connsiteY51" fmla="*/ 2142067 h 5215467"/>
              <a:gd name="connsiteX52" fmla="*/ 440970 w 2280333"/>
              <a:gd name="connsiteY52" fmla="*/ 2175934 h 5215467"/>
              <a:gd name="connsiteX53" fmla="*/ 424037 w 2280333"/>
              <a:gd name="connsiteY53" fmla="*/ 2252134 h 5215467"/>
              <a:gd name="connsiteX54" fmla="*/ 381703 w 2280333"/>
              <a:gd name="connsiteY54" fmla="*/ 2379134 h 5215467"/>
              <a:gd name="connsiteX55" fmla="*/ 364770 w 2280333"/>
              <a:gd name="connsiteY55" fmla="*/ 2429934 h 5215467"/>
              <a:gd name="connsiteX56" fmla="*/ 356303 w 2280333"/>
              <a:gd name="connsiteY56" fmla="*/ 2455334 h 5215467"/>
              <a:gd name="connsiteX57" fmla="*/ 313970 w 2280333"/>
              <a:gd name="connsiteY57" fmla="*/ 2506134 h 5215467"/>
              <a:gd name="connsiteX58" fmla="*/ 313970 w 2280333"/>
              <a:gd name="connsiteY58" fmla="*/ 2556934 h 5215467"/>
              <a:gd name="connsiteX59" fmla="*/ 347837 w 2280333"/>
              <a:gd name="connsiteY59" fmla="*/ 2540000 h 5215467"/>
              <a:gd name="connsiteX60" fmla="*/ 390170 w 2280333"/>
              <a:gd name="connsiteY60" fmla="*/ 2506134 h 5215467"/>
              <a:gd name="connsiteX61" fmla="*/ 407103 w 2280333"/>
              <a:gd name="connsiteY61" fmla="*/ 2531534 h 5215467"/>
              <a:gd name="connsiteX62" fmla="*/ 415570 w 2280333"/>
              <a:gd name="connsiteY62" fmla="*/ 2641600 h 5215467"/>
              <a:gd name="connsiteX63" fmla="*/ 373237 w 2280333"/>
              <a:gd name="connsiteY63" fmla="*/ 2650067 h 5215467"/>
              <a:gd name="connsiteX64" fmla="*/ 305503 w 2280333"/>
              <a:gd name="connsiteY64" fmla="*/ 2692400 h 5215467"/>
              <a:gd name="connsiteX65" fmla="*/ 288570 w 2280333"/>
              <a:gd name="connsiteY65" fmla="*/ 2709334 h 5215467"/>
              <a:gd name="connsiteX66" fmla="*/ 237770 w 2280333"/>
              <a:gd name="connsiteY66" fmla="*/ 2726267 h 5215467"/>
              <a:gd name="connsiteX67" fmla="*/ 186970 w 2280333"/>
              <a:gd name="connsiteY67" fmla="*/ 2751667 h 5215467"/>
              <a:gd name="connsiteX68" fmla="*/ 161570 w 2280333"/>
              <a:gd name="connsiteY68" fmla="*/ 2768600 h 5215467"/>
              <a:gd name="connsiteX69" fmla="*/ 161570 w 2280333"/>
              <a:gd name="connsiteY69" fmla="*/ 2819400 h 5215467"/>
              <a:gd name="connsiteX70" fmla="*/ 186970 w 2280333"/>
              <a:gd name="connsiteY70" fmla="*/ 2827867 h 5215467"/>
              <a:gd name="connsiteX71" fmla="*/ 220837 w 2280333"/>
              <a:gd name="connsiteY71" fmla="*/ 2870200 h 5215467"/>
              <a:gd name="connsiteX72" fmla="*/ 246237 w 2280333"/>
              <a:gd name="connsiteY72" fmla="*/ 2878667 h 5215467"/>
              <a:gd name="connsiteX73" fmla="*/ 288570 w 2280333"/>
              <a:gd name="connsiteY73" fmla="*/ 2921000 h 5215467"/>
              <a:gd name="connsiteX74" fmla="*/ 305503 w 2280333"/>
              <a:gd name="connsiteY74" fmla="*/ 2937934 h 5215467"/>
              <a:gd name="connsiteX75" fmla="*/ 356303 w 2280333"/>
              <a:gd name="connsiteY75" fmla="*/ 2954867 h 5215467"/>
              <a:gd name="connsiteX76" fmla="*/ 407103 w 2280333"/>
              <a:gd name="connsiteY76" fmla="*/ 2971800 h 5215467"/>
              <a:gd name="connsiteX77" fmla="*/ 474837 w 2280333"/>
              <a:gd name="connsiteY77" fmla="*/ 2980267 h 5215467"/>
              <a:gd name="connsiteX78" fmla="*/ 491770 w 2280333"/>
              <a:gd name="connsiteY78" fmla="*/ 3005667 h 5215467"/>
              <a:gd name="connsiteX79" fmla="*/ 483303 w 2280333"/>
              <a:gd name="connsiteY79" fmla="*/ 3031067 h 5215467"/>
              <a:gd name="connsiteX80" fmla="*/ 474837 w 2280333"/>
              <a:gd name="connsiteY80" fmla="*/ 3064934 h 5215467"/>
              <a:gd name="connsiteX81" fmla="*/ 457903 w 2280333"/>
              <a:gd name="connsiteY81" fmla="*/ 3081867 h 5215467"/>
              <a:gd name="connsiteX82" fmla="*/ 440970 w 2280333"/>
              <a:gd name="connsiteY82" fmla="*/ 3107267 h 5215467"/>
              <a:gd name="connsiteX83" fmla="*/ 466370 w 2280333"/>
              <a:gd name="connsiteY83" fmla="*/ 3132667 h 5215467"/>
              <a:gd name="connsiteX84" fmla="*/ 474837 w 2280333"/>
              <a:gd name="connsiteY84" fmla="*/ 3158067 h 5215467"/>
              <a:gd name="connsiteX85" fmla="*/ 415570 w 2280333"/>
              <a:gd name="connsiteY85" fmla="*/ 3200400 h 5215467"/>
              <a:gd name="connsiteX86" fmla="*/ 373237 w 2280333"/>
              <a:gd name="connsiteY86" fmla="*/ 3208867 h 5215467"/>
              <a:gd name="connsiteX87" fmla="*/ 339370 w 2280333"/>
              <a:gd name="connsiteY87" fmla="*/ 3276600 h 5215467"/>
              <a:gd name="connsiteX88" fmla="*/ 330903 w 2280333"/>
              <a:gd name="connsiteY88" fmla="*/ 3302000 h 5215467"/>
              <a:gd name="connsiteX89" fmla="*/ 322437 w 2280333"/>
              <a:gd name="connsiteY89" fmla="*/ 3369734 h 5215467"/>
              <a:gd name="connsiteX90" fmla="*/ 322437 w 2280333"/>
              <a:gd name="connsiteY90" fmla="*/ 3445934 h 5215467"/>
              <a:gd name="connsiteX91" fmla="*/ 440970 w 2280333"/>
              <a:gd name="connsiteY91" fmla="*/ 3488267 h 5215467"/>
              <a:gd name="connsiteX92" fmla="*/ 449437 w 2280333"/>
              <a:gd name="connsiteY92" fmla="*/ 3513667 h 5215467"/>
              <a:gd name="connsiteX93" fmla="*/ 457903 w 2280333"/>
              <a:gd name="connsiteY93" fmla="*/ 3572934 h 5215467"/>
              <a:gd name="connsiteX94" fmla="*/ 407103 w 2280333"/>
              <a:gd name="connsiteY94" fmla="*/ 3589867 h 5215467"/>
              <a:gd name="connsiteX95" fmla="*/ 373237 w 2280333"/>
              <a:gd name="connsiteY95" fmla="*/ 3606800 h 5215467"/>
              <a:gd name="connsiteX96" fmla="*/ 356303 w 2280333"/>
              <a:gd name="connsiteY96" fmla="*/ 3623734 h 5215467"/>
              <a:gd name="connsiteX97" fmla="*/ 305503 w 2280333"/>
              <a:gd name="connsiteY97" fmla="*/ 3632200 h 5215467"/>
              <a:gd name="connsiteX98" fmla="*/ 322437 w 2280333"/>
              <a:gd name="connsiteY98" fmla="*/ 3708400 h 5215467"/>
              <a:gd name="connsiteX99" fmla="*/ 356303 w 2280333"/>
              <a:gd name="connsiteY99" fmla="*/ 3750734 h 5215467"/>
              <a:gd name="connsiteX100" fmla="*/ 373237 w 2280333"/>
              <a:gd name="connsiteY100" fmla="*/ 3733800 h 5215467"/>
              <a:gd name="connsiteX101" fmla="*/ 373237 w 2280333"/>
              <a:gd name="connsiteY101" fmla="*/ 3657600 h 5215467"/>
              <a:gd name="connsiteX102" fmla="*/ 364770 w 2280333"/>
              <a:gd name="connsiteY102" fmla="*/ 3649134 h 5215467"/>
              <a:gd name="connsiteX103" fmla="*/ 381703 w 2280333"/>
              <a:gd name="connsiteY103" fmla="*/ 3733800 h 5215467"/>
              <a:gd name="connsiteX104" fmla="*/ 390170 w 2280333"/>
              <a:gd name="connsiteY104" fmla="*/ 3801534 h 5215467"/>
              <a:gd name="connsiteX105" fmla="*/ 398637 w 2280333"/>
              <a:gd name="connsiteY105" fmla="*/ 3826934 h 5215467"/>
              <a:gd name="connsiteX106" fmla="*/ 449437 w 2280333"/>
              <a:gd name="connsiteY106" fmla="*/ 3852334 h 5215467"/>
              <a:gd name="connsiteX107" fmla="*/ 491770 w 2280333"/>
              <a:gd name="connsiteY107" fmla="*/ 3843867 h 5215467"/>
              <a:gd name="connsiteX108" fmla="*/ 542570 w 2280333"/>
              <a:gd name="connsiteY108" fmla="*/ 3826934 h 5215467"/>
              <a:gd name="connsiteX109" fmla="*/ 551037 w 2280333"/>
              <a:gd name="connsiteY109" fmla="*/ 3860800 h 5215467"/>
              <a:gd name="connsiteX110" fmla="*/ 644170 w 2280333"/>
              <a:gd name="connsiteY110" fmla="*/ 3937000 h 5215467"/>
              <a:gd name="connsiteX111" fmla="*/ 686503 w 2280333"/>
              <a:gd name="connsiteY111" fmla="*/ 3962400 h 5215467"/>
              <a:gd name="connsiteX112" fmla="*/ 711903 w 2280333"/>
              <a:gd name="connsiteY112" fmla="*/ 3979334 h 5215467"/>
              <a:gd name="connsiteX113" fmla="*/ 728837 w 2280333"/>
              <a:gd name="connsiteY113" fmla="*/ 3996267 h 5215467"/>
              <a:gd name="connsiteX114" fmla="*/ 762703 w 2280333"/>
              <a:gd name="connsiteY114" fmla="*/ 4004734 h 5215467"/>
              <a:gd name="connsiteX115" fmla="*/ 813503 w 2280333"/>
              <a:gd name="connsiteY115" fmla="*/ 4021667 h 5215467"/>
              <a:gd name="connsiteX116" fmla="*/ 838903 w 2280333"/>
              <a:gd name="connsiteY116" fmla="*/ 4258734 h 5215467"/>
              <a:gd name="connsiteX117" fmla="*/ 847370 w 2280333"/>
              <a:gd name="connsiteY117" fmla="*/ 4334934 h 5215467"/>
              <a:gd name="connsiteX118" fmla="*/ 872770 w 2280333"/>
              <a:gd name="connsiteY118" fmla="*/ 4343400 h 5215467"/>
              <a:gd name="connsiteX119" fmla="*/ 889703 w 2280333"/>
              <a:gd name="connsiteY119" fmla="*/ 4360334 h 5215467"/>
              <a:gd name="connsiteX120" fmla="*/ 898170 w 2280333"/>
              <a:gd name="connsiteY120" fmla="*/ 4385734 h 5215467"/>
              <a:gd name="connsiteX121" fmla="*/ 855837 w 2280333"/>
              <a:gd name="connsiteY121" fmla="*/ 4478867 h 5215467"/>
              <a:gd name="connsiteX122" fmla="*/ 821970 w 2280333"/>
              <a:gd name="connsiteY122" fmla="*/ 4512734 h 5215467"/>
              <a:gd name="connsiteX123" fmla="*/ 805037 w 2280333"/>
              <a:gd name="connsiteY123" fmla="*/ 4538134 h 5215467"/>
              <a:gd name="connsiteX124" fmla="*/ 796570 w 2280333"/>
              <a:gd name="connsiteY124" fmla="*/ 4563534 h 5215467"/>
              <a:gd name="connsiteX125" fmla="*/ 762703 w 2280333"/>
              <a:gd name="connsiteY125" fmla="*/ 4605867 h 5215467"/>
              <a:gd name="connsiteX126" fmla="*/ 711903 w 2280333"/>
              <a:gd name="connsiteY126" fmla="*/ 4622800 h 5215467"/>
              <a:gd name="connsiteX127" fmla="*/ 686503 w 2280333"/>
              <a:gd name="connsiteY127" fmla="*/ 4631267 h 5215467"/>
              <a:gd name="connsiteX128" fmla="*/ 661103 w 2280333"/>
              <a:gd name="connsiteY128" fmla="*/ 4639734 h 5215467"/>
              <a:gd name="connsiteX129" fmla="*/ 610303 w 2280333"/>
              <a:gd name="connsiteY129" fmla="*/ 4673600 h 5215467"/>
              <a:gd name="connsiteX130" fmla="*/ 567970 w 2280333"/>
              <a:gd name="connsiteY130" fmla="*/ 4707467 h 5215467"/>
              <a:gd name="connsiteX131" fmla="*/ 474837 w 2280333"/>
              <a:gd name="connsiteY131" fmla="*/ 4842934 h 5215467"/>
              <a:gd name="connsiteX132" fmla="*/ 440970 w 2280333"/>
              <a:gd name="connsiteY132" fmla="*/ 4902200 h 5215467"/>
              <a:gd name="connsiteX133" fmla="*/ 390170 w 2280333"/>
              <a:gd name="connsiteY133" fmla="*/ 4876800 h 5215467"/>
              <a:gd name="connsiteX134" fmla="*/ 373237 w 2280333"/>
              <a:gd name="connsiteY134" fmla="*/ 4893734 h 5215467"/>
              <a:gd name="connsiteX135" fmla="*/ 347837 w 2280333"/>
              <a:gd name="connsiteY135" fmla="*/ 4944534 h 5215467"/>
              <a:gd name="connsiteX136" fmla="*/ 339370 w 2280333"/>
              <a:gd name="connsiteY136" fmla="*/ 4919134 h 5215467"/>
              <a:gd name="connsiteX137" fmla="*/ 347837 w 2280333"/>
              <a:gd name="connsiteY137" fmla="*/ 4876800 h 5215467"/>
              <a:gd name="connsiteX138" fmla="*/ 330903 w 2280333"/>
              <a:gd name="connsiteY138" fmla="*/ 4859867 h 5215467"/>
              <a:gd name="connsiteX139" fmla="*/ 322437 w 2280333"/>
              <a:gd name="connsiteY139" fmla="*/ 4944534 h 5215467"/>
              <a:gd name="connsiteX140" fmla="*/ 313970 w 2280333"/>
              <a:gd name="connsiteY140" fmla="*/ 4986867 h 5215467"/>
              <a:gd name="connsiteX141" fmla="*/ 297037 w 2280333"/>
              <a:gd name="connsiteY141" fmla="*/ 5054600 h 5215467"/>
              <a:gd name="connsiteX142" fmla="*/ 313970 w 2280333"/>
              <a:gd name="connsiteY142" fmla="*/ 5139267 h 5215467"/>
              <a:gd name="connsiteX143" fmla="*/ 364770 w 2280333"/>
              <a:gd name="connsiteY143" fmla="*/ 5156200 h 5215467"/>
              <a:gd name="connsiteX144" fmla="*/ 390170 w 2280333"/>
              <a:gd name="connsiteY144" fmla="*/ 5164667 h 5215467"/>
              <a:gd name="connsiteX145" fmla="*/ 635703 w 2280333"/>
              <a:gd name="connsiteY145" fmla="*/ 5173134 h 5215467"/>
              <a:gd name="connsiteX146" fmla="*/ 711903 w 2280333"/>
              <a:gd name="connsiteY146" fmla="*/ 5190067 h 5215467"/>
              <a:gd name="connsiteX147" fmla="*/ 906637 w 2280333"/>
              <a:gd name="connsiteY147" fmla="*/ 5207000 h 5215467"/>
              <a:gd name="connsiteX148" fmla="*/ 1329970 w 2280333"/>
              <a:gd name="connsiteY148" fmla="*/ 5215467 h 5215467"/>
              <a:gd name="connsiteX149" fmla="*/ 1516237 w 2280333"/>
              <a:gd name="connsiteY149" fmla="*/ 5207000 h 5215467"/>
              <a:gd name="connsiteX150" fmla="*/ 1634770 w 2280333"/>
              <a:gd name="connsiteY150" fmla="*/ 5181600 h 5215467"/>
              <a:gd name="connsiteX151" fmla="*/ 1702503 w 2280333"/>
              <a:gd name="connsiteY151" fmla="*/ 5164667 h 5215467"/>
              <a:gd name="connsiteX152" fmla="*/ 1727903 w 2280333"/>
              <a:gd name="connsiteY152" fmla="*/ 5156200 h 5215467"/>
              <a:gd name="connsiteX153" fmla="*/ 1804103 w 2280333"/>
              <a:gd name="connsiteY153" fmla="*/ 5139267 h 5215467"/>
              <a:gd name="connsiteX154" fmla="*/ 1846437 w 2280333"/>
              <a:gd name="connsiteY154" fmla="*/ 5105400 h 5215467"/>
              <a:gd name="connsiteX155" fmla="*/ 1854903 w 2280333"/>
              <a:gd name="connsiteY155" fmla="*/ 5063067 h 5215467"/>
              <a:gd name="connsiteX156" fmla="*/ 1888770 w 2280333"/>
              <a:gd name="connsiteY156" fmla="*/ 4969934 h 5215467"/>
              <a:gd name="connsiteX157" fmla="*/ 1939570 w 2280333"/>
              <a:gd name="connsiteY157" fmla="*/ 4868334 h 5215467"/>
              <a:gd name="connsiteX158" fmla="*/ 1973437 w 2280333"/>
              <a:gd name="connsiteY158" fmla="*/ 4741334 h 5215467"/>
              <a:gd name="connsiteX159" fmla="*/ 2015770 w 2280333"/>
              <a:gd name="connsiteY159" fmla="*/ 4665134 h 5215467"/>
              <a:gd name="connsiteX160" fmla="*/ 2083503 w 2280333"/>
              <a:gd name="connsiteY160" fmla="*/ 4529667 h 5215467"/>
              <a:gd name="connsiteX161" fmla="*/ 2142770 w 2280333"/>
              <a:gd name="connsiteY161" fmla="*/ 4394200 h 5215467"/>
              <a:gd name="connsiteX162" fmla="*/ 2151237 w 2280333"/>
              <a:gd name="connsiteY162" fmla="*/ 4360334 h 5215467"/>
              <a:gd name="connsiteX163" fmla="*/ 2176637 w 2280333"/>
              <a:gd name="connsiteY163" fmla="*/ 4309534 h 5215467"/>
              <a:gd name="connsiteX164" fmla="*/ 2185103 w 2280333"/>
              <a:gd name="connsiteY164" fmla="*/ 4267200 h 5215467"/>
              <a:gd name="connsiteX165" fmla="*/ 2202037 w 2280333"/>
              <a:gd name="connsiteY165" fmla="*/ 4207934 h 5215467"/>
              <a:gd name="connsiteX166" fmla="*/ 2218970 w 2280333"/>
              <a:gd name="connsiteY166" fmla="*/ 4140200 h 5215467"/>
              <a:gd name="connsiteX167" fmla="*/ 2227437 w 2280333"/>
              <a:gd name="connsiteY167" fmla="*/ 4064000 h 5215467"/>
              <a:gd name="connsiteX168" fmla="*/ 2244370 w 2280333"/>
              <a:gd name="connsiteY168" fmla="*/ 3979334 h 5215467"/>
              <a:gd name="connsiteX169" fmla="*/ 2261303 w 2280333"/>
              <a:gd name="connsiteY169" fmla="*/ 3886200 h 5215467"/>
              <a:gd name="connsiteX170" fmla="*/ 2218970 w 2280333"/>
              <a:gd name="connsiteY170" fmla="*/ 1947334 h 5215467"/>
              <a:gd name="connsiteX171" fmla="*/ 2151237 w 2280333"/>
              <a:gd name="connsiteY171" fmla="*/ 1778000 h 5215467"/>
              <a:gd name="connsiteX172" fmla="*/ 2134303 w 2280333"/>
              <a:gd name="connsiteY172" fmla="*/ 1583267 h 5215467"/>
              <a:gd name="connsiteX173" fmla="*/ 2151237 w 2280333"/>
              <a:gd name="connsiteY173" fmla="*/ 1363134 h 5215467"/>
              <a:gd name="connsiteX174" fmla="*/ 2134303 w 2280333"/>
              <a:gd name="connsiteY174" fmla="*/ 1236134 h 5215467"/>
              <a:gd name="connsiteX175" fmla="*/ 2108903 w 2280333"/>
              <a:gd name="connsiteY175" fmla="*/ 1058334 h 5215467"/>
              <a:gd name="connsiteX176" fmla="*/ 2100437 w 2280333"/>
              <a:gd name="connsiteY176" fmla="*/ 999067 h 5215467"/>
              <a:gd name="connsiteX177" fmla="*/ 2091970 w 2280333"/>
              <a:gd name="connsiteY177" fmla="*/ 905934 h 5215467"/>
              <a:gd name="connsiteX178" fmla="*/ 2083503 w 2280333"/>
              <a:gd name="connsiteY178" fmla="*/ 863600 h 5215467"/>
              <a:gd name="connsiteX179" fmla="*/ 2049637 w 2280333"/>
              <a:gd name="connsiteY179" fmla="*/ 711200 h 5215467"/>
              <a:gd name="connsiteX180" fmla="*/ 2032703 w 2280333"/>
              <a:gd name="connsiteY180" fmla="*/ 584200 h 5215467"/>
              <a:gd name="connsiteX181" fmla="*/ 2024237 w 2280333"/>
              <a:gd name="connsiteY181" fmla="*/ 558800 h 5215467"/>
              <a:gd name="connsiteX182" fmla="*/ 1990370 w 2280333"/>
              <a:gd name="connsiteY182" fmla="*/ 474134 h 5215467"/>
              <a:gd name="connsiteX183" fmla="*/ 1973437 w 2280333"/>
              <a:gd name="connsiteY183" fmla="*/ 448734 h 5215467"/>
              <a:gd name="connsiteX184" fmla="*/ 1939570 w 2280333"/>
              <a:gd name="connsiteY184" fmla="*/ 364067 h 5215467"/>
              <a:gd name="connsiteX185" fmla="*/ 1914170 w 2280333"/>
              <a:gd name="connsiteY185" fmla="*/ 330200 h 5215467"/>
              <a:gd name="connsiteX186" fmla="*/ 1880303 w 2280333"/>
              <a:gd name="connsiteY186" fmla="*/ 279400 h 5215467"/>
              <a:gd name="connsiteX187" fmla="*/ 1804103 w 2280333"/>
              <a:gd name="connsiteY187" fmla="*/ 203200 h 5215467"/>
              <a:gd name="connsiteX188" fmla="*/ 1770237 w 2280333"/>
              <a:gd name="connsiteY188" fmla="*/ 169334 h 5215467"/>
              <a:gd name="connsiteX189" fmla="*/ 1727903 w 2280333"/>
              <a:gd name="connsiteY189" fmla="*/ 135467 h 5215467"/>
              <a:gd name="connsiteX190" fmla="*/ 1702503 w 2280333"/>
              <a:gd name="connsiteY190" fmla="*/ 127000 h 5215467"/>
              <a:gd name="connsiteX191" fmla="*/ 1643237 w 2280333"/>
              <a:gd name="connsiteY191" fmla="*/ 93134 h 5215467"/>
              <a:gd name="connsiteX192" fmla="*/ 1583970 w 2280333"/>
              <a:gd name="connsiteY192" fmla="*/ 76200 h 5215467"/>
              <a:gd name="connsiteX193" fmla="*/ 1465437 w 2280333"/>
              <a:gd name="connsiteY193" fmla="*/ 42334 h 5215467"/>
              <a:gd name="connsiteX194" fmla="*/ 1287637 w 2280333"/>
              <a:gd name="connsiteY194" fmla="*/ 25400 h 5215467"/>
              <a:gd name="connsiteX195" fmla="*/ 1245303 w 2280333"/>
              <a:gd name="connsiteY195" fmla="*/ 16934 h 5215467"/>
              <a:gd name="connsiteX196" fmla="*/ 1211437 w 2280333"/>
              <a:gd name="connsiteY196" fmla="*/ 8467 h 5215467"/>
              <a:gd name="connsiteX197" fmla="*/ 1109837 w 2280333"/>
              <a:gd name="connsiteY197" fmla="*/ 0 h 5215467"/>
              <a:gd name="connsiteX198" fmla="*/ 466370 w 2280333"/>
              <a:gd name="connsiteY198" fmla="*/ 25400 h 5215467"/>
              <a:gd name="connsiteX199" fmla="*/ 398637 w 2280333"/>
              <a:gd name="connsiteY199" fmla="*/ 59267 h 5215467"/>
              <a:gd name="connsiteX200" fmla="*/ 297037 w 2280333"/>
              <a:gd name="connsiteY200" fmla="*/ 84667 h 5215467"/>
              <a:gd name="connsiteX201" fmla="*/ 246237 w 2280333"/>
              <a:gd name="connsiteY201" fmla="*/ 101600 h 5215467"/>
              <a:gd name="connsiteX202" fmla="*/ 220837 w 2280333"/>
              <a:gd name="connsiteY202" fmla="*/ 110067 h 5215467"/>
              <a:gd name="connsiteX203" fmla="*/ 186970 w 2280333"/>
              <a:gd name="connsiteY203" fmla="*/ 135467 h 5215467"/>
              <a:gd name="connsiteX204" fmla="*/ 127703 w 2280333"/>
              <a:gd name="connsiteY204" fmla="*/ 186267 h 5215467"/>
              <a:gd name="connsiteX205" fmla="*/ 93837 w 2280333"/>
              <a:gd name="connsiteY205" fmla="*/ 237067 h 5215467"/>
              <a:gd name="connsiteX206" fmla="*/ 59970 w 2280333"/>
              <a:gd name="connsiteY206" fmla="*/ 287867 h 5215467"/>
              <a:gd name="connsiteX207" fmla="*/ 26103 w 2280333"/>
              <a:gd name="connsiteY207" fmla="*/ 347134 h 5215467"/>
              <a:gd name="connsiteX208" fmla="*/ 17637 w 2280333"/>
              <a:gd name="connsiteY208" fmla="*/ 372534 h 5215467"/>
              <a:gd name="connsiteX209" fmla="*/ 703 w 2280333"/>
              <a:gd name="connsiteY209" fmla="*/ 389467 h 5215467"/>
              <a:gd name="connsiteX210" fmla="*/ 9170 w 2280333"/>
              <a:gd name="connsiteY210" fmla="*/ 541867 h 5215467"/>
              <a:gd name="connsiteX211" fmla="*/ 26103 w 2280333"/>
              <a:gd name="connsiteY211" fmla="*/ 592667 h 5215467"/>
              <a:gd name="connsiteX212" fmla="*/ 34570 w 2280333"/>
              <a:gd name="connsiteY212" fmla="*/ 685800 h 521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2280333" h="5215467">
                <a:moveTo>
                  <a:pt x="34570" y="685800"/>
                </a:moveTo>
                <a:lnTo>
                  <a:pt x="34570" y="685800"/>
                </a:lnTo>
                <a:cubicBezTo>
                  <a:pt x="41357" y="703900"/>
                  <a:pt x="70762" y="779770"/>
                  <a:pt x="76903" y="804334"/>
                </a:cubicBezTo>
                <a:cubicBezTo>
                  <a:pt x="79725" y="815623"/>
                  <a:pt x="82846" y="826841"/>
                  <a:pt x="85370" y="838200"/>
                </a:cubicBezTo>
                <a:cubicBezTo>
                  <a:pt x="88492" y="852248"/>
                  <a:pt x="90347" y="866573"/>
                  <a:pt x="93837" y="880534"/>
                </a:cubicBezTo>
                <a:cubicBezTo>
                  <a:pt x="96001" y="889192"/>
                  <a:pt x="100367" y="897222"/>
                  <a:pt x="102303" y="905934"/>
                </a:cubicBezTo>
                <a:cubicBezTo>
                  <a:pt x="106027" y="922692"/>
                  <a:pt x="100925" y="942670"/>
                  <a:pt x="110770" y="956734"/>
                </a:cubicBezTo>
                <a:cubicBezTo>
                  <a:pt x="139517" y="997801"/>
                  <a:pt x="155191" y="983177"/>
                  <a:pt x="186970" y="999067"/>
                </a:cubicBezTo>
                <a:cubicBezTo>
                  <a:pt x="208333" y="1009749"/>
                  <a:pt x="213552" y="1017182"/>
                  <a:pt x="229303" y="1032934"/>
                </a:cubicBezTo>
                <a:cubicBezTo>
                  <a:pt x="250585" y="1096778"/>
                  <a:pt x="219402" y="1020558"/>
                  <a:pt x="263170" y="1075267"/>
                </a:cubicBezTo>
                <a:cubicBezTo>
                  <a:pt x="268745" y="1082236"/>
                  <a:pt x="266062" y="1093698"/>
                  <a:pt x="271637" y="1100667"/>
                </a:cubicBezTo>
                <a:cubicBezTo>
                  <a:pt x="277994" y="1108613"/>
                  <a:pt x="289091" y="1111243"/>
                  <a:pt x="297037" y="1117600"/>
                </a:cubicBezTo>
                <a:cubicBezTo>
                  <a:pt x="330243" y="1144166"/>
                  <a:pt x="295258" y="1128297"/>
                  <a:pt x="339370" y="1143000"/>
                </a:cubicBezTo>
                <a:lnTo>
                  <a:pt x="398637" y="1202267"/>
                </a:lnTo>
                <a:cubicBezTo>
                  <a:pt x="407104" y="1210734"/>
                  <a:pt x="414074" y="1221025"/>
                  <a:pt x="424037" y="1227667"/>
                </a:cubicBezTo>
                <a:lnTo>
                  <a:pt x="449437" y="1244600"/>
                </a:lnTo>
                <a:cubicBezTo>
                  <a:pt x="460663" y="1261439"/>
                  <a:pt x="478935" y="1274368"/>
                  <a:pt x="457903" y="1295400"/>
                </a:cubicBezTo>
                <a:cubicBezTo>
                  <a:pt x="451592" y="1301711"/>
                  <a:pt x="440970" y="1301045"/>
                  <a:pt x="432503" y="1303867"/>
                </a:cubicBezTo>
                <a:cubicBezTo>
                  <a:pt x="421214" y="1320800"/>
                  <a:pt x="392202" y="1335360"/>
                  <a:pt x="398637" y="1354667"/>
                </a:cubicBezTo>
                <a:cubicBezTo>
                  <a:pt x="401459" y="1363134"/>
                  <a:pt x="398948" y="1376442"/>
                  <a:pt x="407103" y="1380067"/>
                </a:cubicBezTo>
                <a:cubicBezTo>
                  <a:pt x="427896" y="1389308"/>
                  <a:pt x="452259" y="1385712"/>
                  <a:pt x="474837" y="1388534"/>
                </a:cubicBezTo>
                <a:cubicBezTo>
                  <a:pt x="483304" y="1394178"/>
                  <a:pt x="490938" y="1401334"/>
                  <a:pt x="500237" y="1405467"/>
                </a:cubicBezTo>
                <a:cubicBezTo>
                  <a:pt x="516548" y="1412716"/>
                  <a:pt x="551037" y="1422400"/>
                  <a:pt x="551037" y="1422400"/>
                </a:cubicBezTo>
                <a:cubicBezTo>
                  <a:pt x="583310" y="1470811"/>
                  <a:pt x="560628" y="1428583"/>
                  <a:pt x="576437" y="1515534"/>
                </a:cubicBezTo>
                <a:cubicBezTo>
                  <a:pt x="580819" y="1539636"/>
                  <a:pt x="588278" y="1545996"/>
                  <a:pt x="601837" y="1566334"/>
                </a:cubicBezTo>
                <a:cubicBezTo>
                  <a:pt x="604659" y="1574801"/>
                  <a:pt x="608553" y="1582983"/>
                  <a:pt x="610303" y="1591734"/>
                </a:cubicBezTo>
                <a:cubicBezTo>
                  <a:pt x="614217" y="1611302"/>
                  <a:pt x="612459" y="1632068"/>
                  <a:pt x="618770" y="1651000"/>
                </a:cubicBezTo>
                <a:cubicBezTo>
                  <a:pt x="621294" y="1658573"/>
                  <a:pt x="628563" y="1664364"/>
                  <a:pt x="635703" y="1667934"/>
                </a:cubicBezTo>
                <a:cubicBezTo>
                  <a:pt x="656313" y="1678239"/>
                  <a:pt x="696066" y="1687258"/>
                  <a:pt x="720370" y="1693334"/>
                </a:cubicBezTo>
                <a:cubicBezTo>
                  <a:pt x="726014" y="1701801"/>
                  <a:pt x="732752" y="1709633"/>
                  <a:pt x="737303" y="1718734"/>
                </a:cubicBezTo>
                <a:cubicBezTo>
                  <a:pt x="751856" y="1747840"/>
                  <a:pt x="749705" y="1780862"/>
                  <a:pt x="737303" y="1811867"/>
                </a:cubicBezTo>
                <a:cubicBezTo>
                  <a:pt x="733524" y="1821315"/>
                  <a:pt x="719849" y="1822443"/>
                  <a:pt x="711903" y="1828800"/>
                </a:cubicBezTo>
                <a:cubicBezTo>
                  <a:pt x="651582" y="1877057"/>
                  <a:pt x="747748" y="1810549"/>
                  <a:pt x="669570" y="1862667"/>
                </a:cubicBezTo>
                <a:cubicBezTo>
                  <a:pt x="663926" y="1854200"/>
                  <a:pt x="657188" y="1846368"/>
                  <a:pt x="652637" y="1837267"/>
                </a:cubicBezTo>
                <a:cubicBezTo>
                  <a:pt x="648646" y="1829285"/>
                  <a:pt x="651139" y="1817442"/>
                  <a:pt x="644170" y="1811867"/>
                </a:cubicBezTo>
                <a:cubicBezTo>
                  <a:pt x="635083" y="1804598"/>
                  <a:pt x="621837" y="1804938"/>
                  <a:pt x="610303" y="1803400"/>
                </a:cubicBezTo>
                <a:cubicBezTo>
                  <a:pt x="579404" y="1799280"/>
                  <a:pt x="548214" y="1797756"/>
                  <a:pt x="517170" y="1794934"/>
                </a:cubicBezTo>
                <a:cubicBezTo>
                  <a:pt x="508703" y="1792112"/>
                  <a:pt x="499752" y="1790458"/>
                  <a:pt x="491770" y="1786467"/>
                </a:cubicBezTo>
                <a:cubicBezTo>
                  <a:pt x="482669" y="1781916"/>
                  <a:pt x="476407" y="1767861"/>
                  <a:pt x="466370" y="1769534"/>
                </a:cubicBezTo>
                <a:cubicBezTo>
                  <a:pt x="454559" y="1771503"/>
                  <a:pt x="451437" y="1789119"/>
                  <a:pt x="440970" y="1794934"/>
                </a:cubicBezTo>
                <a:cubicBezTo>
                  <a:pt x="425367" y="1803602"/>
                  <a:pt x="407103" y="1806223"/>
                  <a:pt x="390170" y="1811867"/>
                </a:cubicBezTo>
                <a:cubicBezTo>
                  <a:pt x="381703" y="1814689"/>
                  <a:pt x="372196" y="1815384"/>
                  <a:pt x="364770" y="1820334"/>
                </a:cubicBezTo>
                <a:cubicBezTo>
                  <a:pt x="301707" y="1862375"/>
                  <a:pt x="379160" y="1808342"/>
                  <a:pt x="313970" y="1862667"/>
                </a:cubicBezTo>
                <a:cubicBezTo>
                  <a:pt x="249898" y="1916060"/>
                  <a:pt x="320892" y="1847276"/>
                  <a:pt x="271637" y="1896534"/>
                </a:cubicBezTo>
                <a:cubicBezTo>
                  <a:pt x="268815" y="1905001"/>
                  <a:pt x="264920" y="1913183"/>
                  <a:pt x="263170" y="1921934"/>
                </a:cubicBezTo>
                <a:cubicBezTo>
                  <a:pt x="243710" y="2019230"/>
                  <a:pt x="265365" y="1949212"/>
                  <a:pt x="246237" y="2006600"/>
                </a:cubicBezTo>
                <a:cubicBezTo>
                  <a:pt x="251881" y="2012245"/>
                  <a:pt x="258183" y="2017301"/>
                  <a:pt x="263170" y="2023534"/>
                </a:cubicBezTo>
                <a:cubicBezTo>
                  <a:pt x="269527" y="2031480"/>
                  <a:pt x="272157" y="2042577"/>
                  <a:pt x="280103" y="2048934"/>
                </a:cubicBezTo>
                <a:cubicBezTo>
                  <a:pt x="287072" y="2054509"/>
                  <a:pt x="297036" y="2054578"/>
                  <a:pt x="305503" y="2057400"/>
                </a:cubicBezTo>
                <a:cubicBezTo>
                  <a:pt x="319614" y="2071511"/>
                  <a:pt x="331232" y="2088664"/>
                  <a:pt x="347837" y="2099734"/>
                </a:cubicBezTo>
                <a:cubicBezTo>
                  <a:pt x="356304" y="2105378"/>
                  <a:pt x="365420" y="2110153"/>
                  <a:pt x="373237" y="2116667"/>
                </a:cubicBezTo>
                <a:cubicBezTo>
                  <a:pt x="382435" y="2124332"/>
                  <a:pt x="389439" y="2134402"/>
                  <a:pt x="398637" y="2142067"/>
                </a:cubicBezTo>
                <a:cubicBezTo>
                  <a:pt x="462709" y="2195460"/>
                  <a:pt x="391715" y="2126676"/>
                  <a:pt x="440970" y="2175934"/>
                </a:cubicBezTo>
                <a:cubicBezTo>
                  <a:pt x="462365" y="2240121"/>
                  <a:pt x="472182" y="2216024"/>
                  <a:pt x="424037" y="2252134"/>
                </a:cubicBezTo>
                <a:lnTo>
                  <a:pt x="381703" y="2379134"/>
                </a:lnTo>
                <a:lnTo>
                  <a:pt x="364770" y="2429934"/>
                </a:lnTo>
                <a:cubicBezTo>
                  <a:pt x="361948" y="2438401"/>
                  <a:pt x="361253" y="2447908"/>
                  <a:pt x="356303" y="2455334"/>
                </a:cubicBezTo>
                <a:cubicBezTo>
                  <a:pt x="332728" y="2490697"/>
                  <a:pt x="346565" y="2473539"/>
                  <a:pt x="313970" y="2506134"/>
                </a:cubicBezTo>
                <a:cubicBezTo>
                  <a:pt x="312559" y="2510367"/>
                  <a:pt x="292802" y="2552701"/>
                  <a:pt x="313970" y="2556934"/>
                </a:cubicBezTo>
                <a:cubicBezTo>
                  <a:pt x="326347" y="2559409"/>
                  <a:pt x="336548" y="2545645"/>
                  <a:pt x="347837" y="2540000"/>
                </a:cubicBezTo>
                <a:cubicBezTo>
                  <a:pt x="354295" y="2530313"/>
                  <a:pt x="368645" y="2497524"/>
                  <a:pt x="390170" y="2506134"/>
                </a:cubicBezTo>
                <a:cubicBezTo>
                  <a:pt x="399618" y="2509913"/>
                  <a:pt x="401459" y="2523067"/>
                  <a:pt x="407103" y="2531534"/>
                </a:cubicBezTo>
                <a:cubicBezTo>
                  <a:pt x="410668" y="2545794"/>
                  <a:pt x="439026" y="2618144"/>
                  <a:pt x="415570" y="2641600"/>
                </a:cubicBezTo>
                <a:cubicBezTo>
                  <a:pt x="405394" y="2651776"/>
                  <a:pt x="387348" y="2647245"/>
                  <a:pt x="373237" y="2650067"/>
                </a:cubicBezTo>
                <a:cubicBezTo>
                  <a:pt x="342663" y="2711213"/>
                  <a:pt x="376863" y="2665640"/>
                  <a:pt x="305503" y="2692400"/>
                </a:cubicBezTo>
                <a:cubicBezTo>
                  <a:pt x="298029" y="2695203"/>
                  <a:pt x="295710" y="2705764"/>
                  <a:pt x="288570" y="2709334"/>
                </a:cubicBezTo>
                <a:cubicBezTo>
                  <a:pt x="272605" y="2717317"/>
                  <a:pt x="252622" y="2716366"/>
                  <a:pt x="237770" y="2726267"/>
                </a:cubicBezTo>
                <a:cubicBezTo>
                  <a:pt x="164978" y="2774794"/>
                  <a:pt x="257077" y="2716614"/>
                  <a:pt x="186970" y="2751667"/>
                </a:cubicBezTo>
                <a:cubicBezTo>
                  <a:pt x="177869" y="2756218"/>
                  <a:pt x="170037" y="2762956"/>
                  <a:pt x="161570" y="2768600"/>
                </a:cubicBezTo>
                <a:cubicBezTo>
                  <a:pt x="155925" y="2785534"/>
                  <a:pt x="144636" y="2802466"/>
                  <a:pt x="161570" y="2819400"/>
                </a:cubicBezTo>
                <a:cubicBezTo>
                  <a:pt x="167881" y="2825711"/>
                  <a:pt x="178503" y="2825045"/>
                  <a:pt x="186970" y="2827867"/>
                </a:cubicBezTo>
                <a:cubicBezTo>
                  <a:pt x="194663" y="2839406"/>
                  <a:pt x="207430" y="2862156"/>
                  <a:pt x="220837" y="2870200"/>
                </a:cubicBezTo>
                <a:cubicBezTo>
                  <a:pt x="228490" y="2874792"/>
                  <a:pt x="237770" y="2875845"/>
                  <a:pt x="246237" y="2878667"/>
                </a:cubicBezTo>
                <a:cubicBezTo>
                  <a:pt x="275266" y="2922212"/>
                  <a:pt x="248251" y="2888745"/>
                  <a:pt x="288570" y="2921000"/>
                </a:cubicBezTo>
                <a:cubicBezTo>
                  <a:pt x="294803" y="2925987"/>
                  <a:pt x="298363" y="2934364"/>
                  <a:pt x="305503" y="2937934"/>
                </a:cubicBezTo>
                <a:cubicBezTo>
                  <a:pt x="321468" y="2945917"/>
                  <a:pt x="339370" y="2949223"/>
                  <a:pt x="356303" y="2954867"/>
                </a:cubicBezTo>
                <a:lnTo>
                  <a:pt x="407103" y="2971800"/>
                </a:lnTo>
                <a:lnTo>
                  <a:pt x="474837" y="2980267"/>
                </a:lnTo>
                <a:cubicBezTo>
                  <a:pt x="480481" y="2988734"/>
                  <a:pt x="490097" y="2995630"/>
                  <a:pt x="491770" y="3005667"/>
                </a:cubicBezTo>
                <a:cubicBezTo>
                  <a:pt x="493237" y="3014470"/>
                  <a:pt x="485755" y="3022486"/>
                  <a:pt x="483303" y="3031067"/>
                </a:cubicBezTo>
                <a:cubicBezTo>
                  <a:pt x="480106" y="3042256"/>
                  <a:pt x="480041" y="3054526"/>
                  <a:pt x="474837" y="3064934"/>
                </a:cubicBezTo>
                <a:cubicBezTo>
                  <a:pt x="471267" y="3072074"/>
                  <a:pt x="462890" y="3075634"/>
                  <a:pt x="457903" y="3081867"/>
                </a:cubicBezTo>
                <a:cubicBezTo>
                  <a:pt x="451546" y="3089813"/>
                  <a:pt x="446614" y="3098800"/>
                  <a:pt x="440970" y="3107267"/>
                </a:cubicBezTo>
                <a:cubicBezTo>
                  <a:pt x="449437" y="3115734"/>
                  <a:pt x="459728" y="3122704"/>
                  <a:pt x="466370" y="3132667"/>
                </a:cubicBezTo>
                <a:cubicBezTo>
                  <a:pt x="471321" y="3140093"/>
                  <a:pt x="478353" y="3149864"/>
                  <a:pt x="474837" y="3158067"/>
                </a:cubicBezTo>
                <a:cubicBezTo>
                  <a:pt x="463274" y="3185048"/>
                  <a:pt x="440120" y="3194263"/>
                  <a:pt x="415570" y="3200400"/>
                </a:cubicBezTo>
                <a:cubicBezTo>
                  <a:pt x="401609" y="3203890"/>
                  <a:pt x="387348" y="3206045"/>
                  <a:pt x="373237" y="3208867"/>
                </a:cubicBezTo>
                <a:cubicBezTo>
                  <a:pt x="343681" y="3238421"/>
                  <a:pt x="358828" y="3218227"/>
                  <a:pt x="339370" y="3276600"/>
                </a:cubicBezTo>
                <a:lnTo>
                  <a:pt x="330903" y="3302000"/>
                </a:lnTo>
                <a:cubicBezTo>
                  <a:pt x="328081" y="3324578"/>
                  <a:pt x="326507" y="3347347"/>
                  <a:pt x="322437" y="3369734"/>
                </a:cubicBezTo>
                <a:cubicBezTo>
                  <a:pt x="316963" y="3399842"/>
                  <a:pt x="296303" y="3408601"/>
                  <a:pt x="322437" y="3445934"/>
                </a:cubicBezTo>
                <a:cubicBezTo>
                  <a:pt x="351412" y="3487326"/>
                  <a:pt x="398611" y="3482972"/>
                  <a:pt x="440970" y="3488267"/>
                </a:cubicBezTo>
                <a:cubicBezTo>
                  <a:pt x="443792" y="3496734"/>
                  <a:pt x="445446" y="3505685"/>
                  <a:pt x="449437" y="3513667"/>
                </a:cubicBezTo>
                <a:cubicBezTo>
                  <a:pt x="458214" y="3531221"/>
                  <a:pt x="485546" y="3549240"/>
                  <a:pt x="457903" y="3572934"/>
                </a:cubicBezTo>
                <a:cubicBezTo>
                  <a:pt x="444351" y="3584550"/>
                  <a:pt x="423068" y="3581885"/>
                  <a:pt x="407103" y="3589867"/>
                </a:cubicBezTo>
                <a:cubicBezTo>
                  <a:pt x="395814" y="3595511"/>
                  <a:pt x="383738" y="3599799"/>
                  <a:pt x="373237" y="3606800"/>
                </a:cubicBezTo>
                <a:cubicBezTo>
                  <a:pt x="366595" y="3611228"/>
                  <a:pt x="363778" y="3620931"/>
                  <a:pt x="356303" y="3623734"/>
                </a:cubicBezTo>
                <a:cubicBezTo>
                  <a:pt x="340229" y="3629762"/>
                  <a:pt x="322436" y="3629378"/>
                  <a:pt x="305503" y="3632200"/>
                </a:cubicBezTo>
                <a:cubicBezTo>
                  <a:pt x="308755" y="3651714"/>
                  <a:pt x="312015" y="3687556"/>
                  <a:pt x="322437" y="3708400"/>
                </a:cubicBezTo>
                <a:cubicBezTo>
                  <a:pt x="333117" y="3729761"/>
                  <a:pt x="340554" y="3734984"/>
                  <a:pt x="356303" y="3750734"/>
                </a:cubicBezTo>
                <a:cubicBezTo>
                  <a:pt x="361948" y="3745089"/>
                  <a:pt x="371671" y="3741628"/>
                  <a:pt x="373237" y="3733800"/>
                </a:cubicBezTo>
                <a:cubicBezTo>
                  <a:pt x="385354" y="3673216"/>
                  <a:pt x="313266" y="3753554"/>
                  <a:pt x="373237" y="3657600"/>
                </a:cubicBezTo>
                <a:cubicBezTo>
                  <a:pt x="383252" y="3641576"/>
                  <a:pt x="461350" y="3629817"/>
                  <a:pt x="364770" y="3649134"/>
                </a:cubicBezTo>
                <a:cubicBezTo>
                  <a:pt x="370414" y="3677356"/>
                  <a:pt x="378133" y="3705241"/>
                  <a:pt x="381703" y="3733800"/>
                </a:cubicBezTo>
                <a:cubicBezTo>
                  <a:pt x="384525" y="3756378"/>
                  <a:pt x="386100" y="3779147"/>
                  <a:pt x="390170" y="3801534"/>
                </a:cubicBezTo>
                <a:cubicBezTo>
                  <a:pt x="391767" y="3810315"/>
                  <a:pt x="393062" y="3819965"/>
                  <a:pt x="398637" y="3826934"/>
                </a:cubicBezTo>
                <a:cubicBezTo>
                  <a:pt x="410573" y="3841854"/>
                  <a:pt x="432705" y="3846757"/>
                  <a:pt x="449437" y="3852334"/>
                </a:cubicBezTo>
                <a:cubicBezTo>
                  <a:pt x="463548" y="3849512"/>
                  <a:pt x="477887" y="3847653"/>
                  <a:pt x="491770" y="3843867"/>
                </a:cubicBezTo>
                <a:cubicBezTo>
                  <a:pt x="508990" y="3839171"/>
                  <a:pt x="542570" y="3826934"/>
                  <a:pt x="542570" y="3826934"/>
                </a:cubicBezTo>
                <a:cubicBezTo>
                  <a:pt x="545392" y="3838223"/>
                  <a:pt x="544582" y="3851118"/>
                  <a:pt x="551037" y="3860800"/>
                </a:cubicBezTo>
                <a:cubicBezTo>
                  <a:pt x="595112" y="3926912"/>
                  <a:pt x="589664" y="3882491"/>
                  <a:pt x="644170" y="3937000"/>
                </a:cubicBezTo>
                <a:cubicBezTo>
                  <a:pt x="667413" y="3960245"/>
                  <a:pt x="653530" y="3951410"/>
                  <a:pt x="686503" y="3962400"/>
                </a:cubicBezTo>
                <a:cubicBezTo>
                  <a:pt x="694970" y="3968045"/>
                  <a:pt x="703957" y="3972977"/>
                  <a:pt x="711903" y="3979334"/>
                </a:cubicBezTo>
                <a:cubicBezTo>
                  <a:pt x="718136" y="3984321"/>
                  <a:pt x="721697" y="3992697"/>
                  <a:pt x="728837" y="3996267"/>
                </a:cubicBezTo>
                <a:cubicBezTo>
                  <a:pt x="739245" y="4001471"/>
                  <a:pt x="751558" y="4001390"/>
                  <a:pt x="762703" y="4004734"/>
                </a:cubicBezTo>
                <a:cubicBezTo>
                  <a:pt x="779799" y="4009863"/>
                  <a:pt x="813503" y="4021667"/>
                  <a:pt x="813503" y="4021667"/>
                </a:cubicBezTo>
                <a:cubicBezTo>
                  <a:pt x="895306" y="4103470"/>
                  <a:pt x="848035" y="4039583"/>
                  <a:pt x="838903" y="4258734"/>
                </a:cubicBezTo>
                <a:cubicBezTo>
                  <a:pt x="841725" y="4284134"/>
                  <a:pt x="837878" y="4311206"/>
                  <a:pt x="847370" y="4334934"/>
                </a:cubicBezTo>
                <a:cubicBezTo>
                  <a:pt x="850685" y="4343220"/>
                  <a:pt x="865117" y="4338808"/>
                  <a:pt x="872770" y="4343400"/>
                </a:cubicBezTo>
                <a:cubicBezTo>
                  <a:pt x="879615" y="4347507"/>
                  <a:pt x="884059" y="4354689"/>
                  <a:pt x="889703" y="4360334"/>
                </a:cubicBezTo>
                <a:cubicBezTo>
                  <a:pt x="892525" y="4368801"/>
                  <a:pt x="898170" y="4376809"/>
                  <a:pt x="898170" y="4385734"/>
                </a:cubicBezTo>
                <a:cubicBezTo>
                  <a:pt x="898170" y="4455032"/>
                  <a:pt x="880066" y="4406181"/>
                  <a:pt x="855837" y="4478867"/>
                </a:cubicBezTo>
                <a:cubicBezTo>
                  <a:pt x="844548" y="4512734"/>
                  <a:pt x="855837" y="4501445"/>
                  <a:pt x="821970" y="4512734"/>
                </a:cubicBezTo>
                <a:cubicBezTo>
                  <a:pt x="816326" y="4521201"/>
                  <a:pt x="809588" y="4529033"/>
                  <a:pt x="805037" y="4538134"/>
                </a:cubicBezTo>
                <a:cubicBezTo>
                  <a:pt x="801046" y="4546116"/>
                  <a:pt x="800561" y="4555552"/>
                  <a:pt x="796570" y="4563534"/>
                </a:cubicBezTo>
                <a:cubicBezTo>
                  <a:pt x="792581" y="4571512"/>
                  <a:pt x="773205" y="4600616"/>
                  <a:pt x="762703" y="4605867"/>
                </a:cubicBezTo>
                <a:cubicBezTo>
                  <a:pt x="746738" y="4613849"/>
                  <a:pt x="728836" y="4617156"/>
                  <a:pt x="711903" y="4622800"/>
                </a:cubicBezTo>
                <a:lnTo>
                  <a:pt x="686503" y="4631267"/>
                </a:lnTo>
                <a:cubicBezTo>
                  <a:pt x="678036" y="4634089"/>
                  <a:pt x="668529" y="4634784"/>
                  <a:pt x="661103" y="4639734"/>
                </a:cubicBezTo>
                <a:cubicBezTo>
                  <a:pt x="644170" y="4651023"/>
                  <a:pt x="624693" y="4659209"/>
                  <a:pt x="610303" y="4673600"/>
                </a:cubicBezTo>
                <a:cubicBezTo>
                  <a:pt x="586175" y="4697729"/>
                  <a:pt x="600012" y="4686106"/>
                  <a:pt x="567970" y="4707467"/>
                </a:cubicBezTo>
                <a:cubicBezTo>
                  <a:pt x="536926" y="4752623"/>
                  <a:pt x="492166" y="4790949"/>
                  <a:pt x="474837" y="4842934"/>
                </a:cubicBezTo>
                <a:cubicBezTo>
                  <a:pt x="461908" y="4881721"/>
                  <a:pt x="471725" y="4861194"/>
                  <a:pt x="440970" y="4902200"/>
                </a:cubicBezTo>
                <a:cubicBezTo>
                  <a:pt x="432740" y="4896714"/>
                  <a:pt x="403651" y="4874104"/>
                  <a:pt x="390170" y="4876800"/>
                </a:cubicBezTo>
                <a:cubicBezTo>
                  <a:pt x="382343" y="4878366"/>
                  <a:pt x="378881" y="4888089"/>
                  <a:pt x="373237" y="4893734"/>
                </a:cubicBezTo>
                <a:cubicBezTo>
                  <a:pt x="371149" y="4899997"/>
                  <a:pt x="358778" y="4944534"/>
                  <a:pt x="347837" y="4944534"/>
                </a:cubicBezTo>
                <a:cubicBezTo>
                  <a:pt x="338912" y="4944534"/>
                  <a:pt x="342192" y="4927601"/>
                  <a:pt x="339370" y="4919134"/>
                </a:cubicBezTo>
                <a:cubicBezTo>
                  <a:pt x="342192" y="4905023"/>
                  <a:pt x="349872" y="4891046"/>
                  <a:pt x="347837" y="4876800"/>
                </a:cubicBezTo>
                <a:cubicBezTo>
                  <a:pt x="346708" y="4868898"/>
                  <a:pt x="333706" y="4852393"/>
                  <a:pt x="330903" y="4859867"/>
                </a:cubicBezTo>
                <a:cubicBezTo>
                  <a:pt x="320944" y="4886424"/>
                  <a:pt x="326185" y="4916420"/>
                  <a:pt x="322437" y="4944534"/>
                </a:cubicBezTo>
                <a:cubicBezTo>
                  <a:pt x="320535" y="4958798"/>
                  <a:pt x="317206" y="4972845"/>
                  <a:pt x="313970" y="4986867"/>
                </a:cubicBezTo>
                <a:cubicBezTo>
                  <a:pt x="308737" y="5009544"/>
                  <a:pt x="297037" y="5054600"/>
                  <a:pt x="297037" y="5054600"/>
                </a:cubicBezTo>
                <a:cubicBezTo>
                  <a:pt x="302681" y="5082822"/>
                  <a:pt x="298005" y="5115320"/>
                  <a:pt x="313970" y="5139267"/>
                </a:cubicBezTo>
                <a:cubicBezTo>
                  <a:pt x="323871" y="5154119"/>
                  <a:pt x="347837" y="5150556"/>
                  <a:pt x="364770" y="5156200"/>
                </a:cubicBezTo>
                <a:cubicBezTo>
                  <a:pt x="373237" y="5159022"/>
                  <a:pt x="381251" y="5164359"/>
                  <a:pt x="390170" y="5164667"/>
                </a:cubicBezTo>
                <a:lnTo>
                  <a:pt x="635703" y="5173134"/>
                </a:lnTo>
                <a:cubicBezTo>
                  <a:pt x="661103" y="5178778"/>
                  <a:pt x="686329" y="5185272"/>
                  <a:pt x="711903" y="5190067"/>
                </a:cubicBezTo>
                <a:cubicBezTo>
                  <a:pt x="772376" y="5201406"/>
                  <a:pt x="850063" y="5205286"/>
                  <a:pt x="906637" y="5207000"/>
                </a:cubicBezTo>
                <a:cubicBezTo>
                  <a:pt x="1047711" y="5211275"/>
                  <a:pt x="1188859" y="5212645"/>
                  <a:pt x="1329970" y="5215467"/>
                </a:cubicBezTo>
                <a:cubicBezTo>
                  <a:pt x="1392059" y="5212645"/>
                  <a:pt x="1454242" y="5211428"/>
                  <a:pt x="1516237" y="5207000"/>
                </a:cubicBezTo>
                <a:cubicBezTo>
                  <a:pt x="1550665" y="5204541"/>
                  <a:pt x="1603698" y="5189368"/>
                  <a:pt x="1634770" y="5181600"/>
                </a:cubicBezTo>
                <a:lnTo>
                  <a:pt x="1702503" y="5164667"/>
                </a:lnTo>
                <a:cubicBezTo>
                  <a:pt x="1710970" y="5161845"/>
                  <a:pt x="1719322" y="5158652"/>
                  <a:pt x="1727903" y="5156200"/>
                </a:cubicBezTo>
                <a:cubicBezTo>
                  <a:pt x="1755790" y="5148232"/>
                  <a:pt x="1775020" y="5145084"/>
                  <a:pt x="1804103" y="5139267"/>
                </a:cubicBezTo>
                <a:cubicBezTo>
                  <a:pt x="1811539" y="5134310"/>
                  <a:pt x="1841611" y="5116661"/>
                  <a:pt x="1846437" y="5105400"/>
                </a:cubicBezTo>
                <a:cubicBezTo>
                  <a:pt x="1852106" y="5092173"/>
                  <a:pt x="1851117" y="5076950"/>
                  <a:pt x="1854903" y="5063067"/>
                </a:cubicBezTo>
                <a:cubicBezTo>
                  <a:pt x="1860509" y="5042513"/>
                  <a:pt x="1878946" y="4990811"/>
                  <a:pt x="1888770" y="4969934"/>
                </a:cubicBezTo>
                <a:cubicBezTo>
                  <a:pt x="1904892" y="4935674"/>
                  <a:pt x="1939570" y="4868334"/>
                  <a:pt x="1939570" y="4868334"/>
                </a:cubicBezTo>
                <a:cubicBezTo>
                  <a:pt x="1948485" y="4814845"/>
                  <a:pt x="1948774" y="4796825"/>
                  <a:pt x="1973437" y="4741334"/>
                </a:cubicBezTo>
                <a:cubicBezTo>
                  <a:pt x="1985238" y="4714782"/>
                  <a:pt x="2003398" y="4691425"/>
                  <a:pt x="2015770" y="4665134"/>
                </a:cubicBezTo>
                <a:cubicBezTo>
                  <a:pt x="2130274" y="4421810"/>
                  <a:pt x="1940328" y="4784199"/>
                  <a:pt x="2083503" y="4529667"/>
                </a:cubicBezTo>
                <a:cubicBezTo>
                  <a:pt x="2110255" y="4482107"/>
                  <a:pt x="2125604" y="4445696"/>
                  <a:pt x="2142770" y="4394200"/>
                </a:cubicBezTo>
                <a:cubicBezTo>
                  <a:pt x="2146450" y="4383161"/>
                  <a:pt x="2146915" y="4371138"/>
                  <a:pt x="2151237" y="4360334"/>
                </a:cubicBezTo>
                <a:cubicBezTo>
                  <a:pt x="2158268" y="4342756"/>
                  <a:pt x="2168170" y="4326467"/>
                  <a:pt x="2176637" y="4309534"/>
                </a:cubicBezTo>
                <a:cubicBezTo>
                  <a:pt x="2179459" y="4295423"/>
                  <a:pt x="2181613" y="4281161"/>
                  <a:pt x="2185103" y="4267200"/>
                </a:cubicBezTo>
                <a:cubicBezTo>
                  <a:pt x="2190086" y="4247268"/>
                  <a:pt x="2196743" y="4227786"/>
                  <a:pt x="2202037" y="4207934"/>
                </a:cubicBezTo>
                <a:cubicBezTo>
                  <a:pt x="2208034" y="4185447"/>
                  <a:pt x="2213326" y="4162778"/>
                  <a:pt x="2218970" y="4140200"/>
                </a:cubicBezTo>
                <a:cubicBezTo>
                  <a:pt x="2221792" y="4114800"/>
                  <a:pt x="2223451" y="4089244"/>
                  <a:pt x="2227437" y="4064000"/>
                </a:cubicBezTo>
                <a:cubicBezTo>
                  <a:pt x="2231926" y="4035571"/>
                  <a:pt x="2238985" y="4007607"/>
                  <a:pt x="2244370" y="3979334"/>
                </a:cubicBezTo>
                <a:cubicBezTo>
                  <a:pt x="2250274" y="3948338"/>
                  <a:pt x="2255659" y="3917245"/>
                  <a:pt x="2261303" y="3886200"/>
                </a:cubicBezTo>
                <a:cubicBezTo>
                  <a:pt x="2291571" y="3159791"/>
                  <a:pt x="2291353" y="3280388"/>
                  <a:pt x="2218970" y="1947334"/>
                </a:cubicBezTo>
                <a:cubicBezTo>
                  <a:pt x="2216727" y="1906030"/>
                  <a:pt x="2175869" y="1827266"/>
                  <a:pt x="2151237" y="1778000"/>
                </a:cubicBezTo>
                <a:cubicBezTo>
                  <a:pt x="2145592" y="1713089"/>
                  <a:pt x="2136017" y="1648400"/>
                  <a:pt x="2134303" y="1583267"/>
                </a:cubicBezTo>
                <a:cubicBezTo>
                  <a:pt x="2133443" y="1550570"/>
                  <a:pt x="2147305" y="1406381"/>
                  <a:pt x="2151237" y="1363134"/>
                </a:cubicBezTo>
                <a:cubicBezTo>
                  <a:pt x="2145592" y="1320801"/>
                  <a:pt x="2138698" y="1278615"/>
                  <a:pt x="2134303" y="1236134"/>
                </a:cubicBezTo>
                <a:cubicBezTo>
                  <a:pt x="2117394" y="1072680"/>
                  <a:pt x="2140340" y="1168357"/>
                  <a:pt x="2108903" y="1058334"/>
                </a:cubicBezTo>
                <a:cubicBezTo>
                  <a:pt x="2106081" y="1038578"/>
                  <a:pt x="2102641" y="1018901"/>
                  <a:pt x="2100437" y="999067"/>
                </a:cubicBezTo>
                <a:cubicBezTo>
                  <a:pt x="2096995" y="968085"/>
                  <a:pt x="2095837" y="936866"/>
                  <a:pt x="2091970" y="905934"/>
                </a:cubicBezTo>
                <a:cubicBezTo>
                  <a:pt x="2090185" y="891654"/>
                  <a:pt x="2085869" y="877795"/>
                  <a:pt x="2083503" y="863600"/>
                </a:cubicBezTo>
                <a:cubicBezTo>
                  <a:pt x="2061509" y="731638"/>
                  <a:pt x="2081482" y="790814"/>
                  <a:pt x="2049637" y="711200"/>
                </a:cubicBezTo>
                <a:cubicBezTo>
                  <a:pt x="2045560" y="674508"/>
                  <a:pt x="2041149" y="622209"/>
                  <a:pt x="2032703" y="584200"/>
                </a:cubicBezTo>
                <a:cubicBezTo>
                  <a:pt x="2030767" y="575488"/>
                  <a:pt x="2027441" y="567130"/>
                  <a:pt x="2024237" y="558800"/>
                </a:cubicBezTo>
                <a:cubicBezTo>
                  <a:pt x="2013325" y="530430"/>
                  <a:pt x="2007230" y="499425"/>
                  <a:pt x="1990370" y="474134"/>
                </a:cubicBezTo>
                <a:cubicBezTo>
                  <a:pt x="1984726" y="465667"/>
                  <a:pt x="1977570" y="458033"/>
                  <a:pt x="1973437" y="448734"/>
                </a:cubicBezTo>
                <a:cubicBezTo>
                  <a:pt x="1950055" y="396125"/>
                  <a:pt x="1966222" y="406712"/>
                  <a:pt x="1939570" y="364067"/>
                </a:cubicBezTo>
                <a:cubicBezTo>
                  <a:pt x="1932091" y="352101"/>
                  <a:pt x="1922262" y="341760"/>
                  <a:pt x="1914170" y="330200"/>
                </a:cubicBezTo>
                <a:cubicBezTo>
                  <a:pt x="1902499" y="313527"/>
                  <a:pt x="1894694" y="293791"/>
                  <a:pt x="1880303" y="279400"/>
                </a:cubicBezTo>
                <a:lnTo>
                  <a:pt x="1804103" y="203200"/>
                </a:lnTo>
                <a:lnTo>
                  <a:pt x="1770237" y="169334"/>
                </a:lnTo>
                <a:cubicBezTo>
                  <a:pt x="1754486" y="153583"/>
                  <a:pt x="1749265" y="146148"/>
                  <a:pt x="1727903" y="135467"/>
                </a:cubicBezTo>
                <a:cubicBezTo>
                  <a:pt x="1719921" y="131476"/>
                  <a:pt x="1710485" y="130991"/>
                  <a:pt x="1702503" y="127000"/>
                </a:cubicBezTo>
                <a:cubicBezTo>
                  <a:pt x="1617474" y="84486"/>
                  <a:pt x="1747138" y="137664"/>
                  <a:pt x="1643237" y="93134"/>
                </a:cubicBezTo>
                <a:cubicBezTo>
                  <a:pt x="1623803" y="84805"/>
                  <a:pt x="1604323" y="81853"/>
                  <a:pt x="1583970" y="76200"/>
                </a:cubicBezTo>
                <a:cubicBezTo>
                  <a:pt x="1544377" y="65202"/>
                  <a:pt x="1506278" y="46872"/>
                  <a:pt x="1465437" y="42334"/>
                </a:cubicBezTo>
                <a:cubicBezTo>
                  <a:pt x="1355461" y="30114"/>
                  <a:pt x="1414705" y="35989"/>
                  <a:pt x="1287637" y="25400"/>
                </a:cubicBezTo>
                <a:cubicBezTo>
                  <a:pt x="1273526" y="22578"/>
                  <a:pt x="1259351" y="20056"/>
                  <a:pt x="1245303" y="16934"/>
                </a:cubicBezTo>
                <a:cubicBezTo>
                  <a:pt x="1233944" y="14410"/>
                  <a:pt x="1222983" y="9910"/>
                  <a:pt x="1211437" y="8467"/>
                </a:cubicBezTo>
                <a:cubicBezTo>
                  <a:pt x="1177715" y="4252"/>
                  <a:pt x="1143704" y="2822"/>
                  <a:pt x="1109837" y="0"/>
                </a:cubicBezTo>
                <a:cubicBezTo>
                  <a:pt x="895348" y="8467"/>
                  <a:pt x="680285" y="7574"/>
                  <a:pt x="466370" y="25400"/>
                </a:cubicBezTo>
                <a:cubicBezTo>
                  <a:pt x="441215" y="27496"/>
                  <a:pt x="422462" y="50928"/>
                  <a:pt x="398637" y="59267"/>
                </a:cubicBezTo>
                <a:cubicBezTo>
                  <a:pt x="365688" y="70799"/>
                  <a:pt x="330155" y="73628"/>
                  <a:pt x="297037" y="84667"/>
                </a:cubicBezTo>
                <a:lnTo>
                  <a:pt x="246237" y="101600"/>
                </a:lnTo>
                <a:lnTo>
                  <a:pt x="220837" y="110067"/>
                </a:lnTo>
                <a:cubicBezTo>
                  <a:pt x="209548" y="118534"/>
                  <a:pt x="198453" y="127265"/>
                  <a:pt x="186970" y="135467"/>
                </a:cubicBezTo>
                <a:cubicBezTo>
                  <a:pt x="162597" y="152876"/>
                  <a:pt x="146313" y="158352"/>
                  <a:pt x="127703" y="186267"/>
                </a:cubicBezTo>
                <a:lnTo>
                  <a:pt x="93837" y="237067"/>
                </a:lnTo>
                <a:cubicBezTo>
                  <a:pt x="82548" y="254000"/>
                  <a:pt x="69071" y="269664"/>
                  <a:pt x="59970" y="287867"/>
                </a:cubicBezTo>
                <a:cubicBezTo>
                  <a:pt x="38486" y="330836"/>
                  <a:pt x="50038" y="311232"/>
                  <a:pt x="26103" y="347134"/>
                </a:cubicBezTo>
                <a:cubicBezTo>
                  <a:pt x="23281" y="355601"/>
                  <a:pt x="22229" y="364881"/>
                  <a:pt x="17637" y="372534"/>
                </a:cubicBezTo>
                <a:cubicBezTo>
                  <a:pt x="13530" y="379379"/>
                  <a:pt x="1102" y="381494"/>
                  <a:pt x="703" y="389467"/>
                </a:cubicBezTo>
                <a:cubicBezTo>
                  <a:pt x="-1838" y="440282"/>
                  <a:pt x="2859" y="491382"/>
                  <a:pt x="9170" y="541867"/>
                </a:cubicBezTo>
                <a:cubicBezTo>
                  <a:pt x="11384" y="559578"/>
                  <a:pt x="26103" y="574818"/>
                  <a:pt x="26103" y="592667"/>
                </a:cubicBezTo>
                <a:lnTo>
                  <a:pt x="34570" y="6858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43225" y="2114347"/>
            <a:ext cx="3312368" cy="276999"/>
          </a:xfrm>
          <a:prstGeom prst="rect">
            <a:avLst/>
          </a:prstGeom>
          <a:noFill/>
        </p:spPr>
        <p:txBody>
          <a:bodyPr wrap="square" rtlCol="0">
            <a:spAutoFit/>
          </a:bodyPr>
          <a:lstStyle/>
          <a:p>
            <a:r>
              <a:rPr lang="en-GB" sz="1200" dirty="0">
                <a:solidFill>
                  <a:srgbClr val="CB4545"/>
                </a:solidFill>
              </a:rPr>
              <a:t>Wales Broad Rental Market Areas (£)</a:t>
            </a:r>
          </a:p>
        </p:txBody>
      </p:sp>
    </p:spTree>
    <p:extLst>
      <p:ext uri="{BB962C8B-B14F-4D97-AF65-F5344CB8AC3E}">
        <p14:creationId xmlns:p14="http://schemas.microsoft.com/office/powerpoint/2010/main" val="100013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3" cstate="print"/>
          <a:stretch>
            <a:fillRect/>
          </a:stretch>
        </p:blipFill>
        <p:spPr>
          <a:xfrm>
            <a:off x="140285" y="5733256"/>
            <a:ext cx="1047339" cy="1008112"/>
          </a:xfrm>
          <a:prstGeom prst="rect">
            <a:avLst/>
          </a:prstGeom>
        </p:spPr>
      </p:pic>
      <p:sp>
        <p:nvSpPr>
          <p:cNvPr id="10" name="TextBox 9">
            <a:extLst>
              <a:ext uri="{FF2B5EF4-FFF2-40B4-BE49-F238E27FC236}">
                <a16:creationId xmlns:a16="http://schemas.microsoft.com/office/drawing/2014/main" id="{E37A856C-3388-DF4A-9F88-8CCE5F15EC28}"/>
              </a:ext>
            </a:extLst>
          </p:cNvPr>
          <p:cNvSpPr txBox="1"/>
          <p:nvPr/>
        </p:nvSpPr>
        <p:spPr>
          <a:xfrm>
            <a:off x="217531" y="1084674"/>
            <a:ext cx="8784976" cy="400110"/>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Future policy scenarios and their impacts on core homelessness in GB</a:t>
            </a:r>
          </a:p>
        </p:txBody>
      </p:sp>
      <p:sp>
        <p:nvSpPr>
          <p:cNvPr id="4" name="TextBox 3"/>
          <p:cNvSpPr txBox="1"/>
          <p:nvPr/>
        </p:nvSpPr>
        <p:spPr>
          <a:xfrm>
            <a:off x="7668344" y="5445224"/>
            <a:ext cx="1475656" cy="246221"/>
          </a:xfrm>
          <a:prstGeom prst="rect">
            <a:avLst/>
          </a:prstGeom>
          <a:noFill/>
        </p:spPr>
        <p:txBody>
          <a:bodyPr wrap="square" rtlCol="0">
            <a:spAutoFit/>
          </a:bodyPr>
          <a:lstStyle/>
          <a:p>
            <a:r>
              <a:rPr lang="en-GB" sz="1000" dirty="0">
                <a:solidFill>
                  <a:schemeClr val="tx1">
                    <a:lumMod val="65000"/>
                    <a:lumOff val="35000"/>
                  </a:schemeClr>
                </a:solidFill>
              </a:rPr>
              <a:t>Source: Bramley (2017)</a:t>
            </a:r>
          </a:p>
        </p:txBody>
      </p:sp>
      <p:pic>
        <p:nvPicPr>
          <p:cNvPr id="8" name="Picture 7"/>
          <p:cNvPicPr>
            <a:picLocks noChangeAspect="1"/>
          </p:cNvPicPr>
          <p:nvPr/>
        </p:nvPicPr>
        <p:blipFill rotWithShape="1">
          <a:blip r:embed="rId4"/>
          <a:srcRect t="7210"/>
          <a:stretch/>
        </p:blipFill>
        <p:spPr>
          <a:xfrm>
            <a:off x="229480" y="1556792"/>
            <a:ext cx="8606585" cy="3785823"/>
          </a:xfrm>
          <a:prstGeom prst="rect">
            <a:avLst/>
          </a:prstGeom>
        </p:spPr>
      </p:pic>
      <p:sp>
        <p:nvSpPr>
          <p:cNvPr id="11" name="TextBox 10"/>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Universal Prevention – What works?</a:t>
            </a:r>
          </a:p>
        </p:txBody>
      </p:sp>
    </p:spTree>
    <p:extLst>
      <p:ext uri="{BB962C8B-B14F-4D97-AF65-F5344CB8AC3E}">
        <p14:creationId xmlns:p14="http://schemas.microsoft.com/office/powerpoint/2010/main" val="240147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6" name="TextBox 5"/>
          <p:cNvSpPr txBox="1"/>
          <p:nvPr/>
        </p:nvSpPr>
        <p:spPr>
          <a:xfrm>
            <a:off x="251520" y="980728"/>
            <a:ext cx="8784976" cy="4555093"/>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Leaving prison</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In 16% of relief cases for single people - leaving prison is main reason </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12% of people in the 2018 PIT count were released from custody into homelessness – the joint highest cause</a:t>
            </a:r>
          </a:p>
          <a:p>
            <a:pPr>
              <a:lnSpc>
                <a:spcPts val="2400"/>
              </a:lnSpc>
              <a:spcAft>
                <a:spcPts val="1200"/>
              </a:spcAft>
            </a:pPr>
            <a:r>
              <a:rPr lang="en-GB" sz="2000" b="1" dirty="0">
                <a:solidFill>
                  <a:schemeClr val="tx1">
                    <a:lumMod val="65000"/>
                    <a:lumOff val="35000"/>
                  </a:schemeClr>
                </a:solidFill>
                <a:cs typeface="Khmer UI" pitchFamily="34" charset="0"/>
              </a:rPr>
              <a:t>Leaving care</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In 3-4% of single person applications - leaving institution or care is main reason </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During 2016-17, 677 young people aged 16 and over left care. 9% were in unsuitable accommodation at the date they left care </a:t>
            </a:r>
            <a:r>
              <a:rPr lang="en-GB" sz="1400" dirty="0">
                <a:solidFill>
                  <a:schemeClr val="tx1">
                    <a:lumMod val="65000"/>
                    <a:lumOff val="35000"/>
                  </a:schemeClr>
                </a:solidFill>
                <a:cs typeface="Khmer UI" pitchFamily="34" charset="0"/>
              </a:rPr>
              <a:t>(Stirling, 2018)</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One third of care leavers (33 per cent) become homeless in the first two years after leaving care </a:t>
            </a:r>
            <a:r>
              <a:rPr lang="en-GB" sz="1400" dirty="0">
                <a:solidFill>
                  <a:schemeClr val="tx1">
                    <a:lumMod val="65000"/>
                    <a:lumOff val="35000"/>
                  </a:schemeClr>
                </a:solidFill>
                <a:cs typeface="Khmer UI" pitchFamily="34" charset="0"/>
              </a:rPr>
              <a:t>(Stirling, 2018)</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24% of single homeless have been in local authority care </a:t>
            </a:r>
            <a:r>
              <a:rPr lang="en-GB" sz="1400" dirty="0">
                <a:solidFill>
                  <a:schemeClr val="tx1">
                    <a:lumMod val="65000"/>
                    <a:lumOff val="35000"/>
                  </a:schemeClr>
                </a:solidFill>
                <a:cs typeface="Khmer UI" pitchFamily="34" charset="0"/>
              </a:rPr>
              <a:t>(Mackie and Thomas, 2014)</a:t>
            </a:r>
          </a:p>
        </p:txBody>
      </p:sp>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Targeted Prevention – What do we know?</a:t>
            </a:r>
          </a:p>
        </p:txBody>
      </p:sp>
    </p:spTree>
    <p:extLst>
      <p:ext uri="{BB962C8B-B14F-4D97-AF65-F5344CB8AC3E}">
        <p14:creationId xmlns:p14="http://schemas.microsoft.com/office/powerpoint/2010/main" val="2721760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3" cstate="print"/>
          <a:stretch>
            <a:fillRect/>
          </a:stretch>
        </p:blipFill>
        <p:spPr>
          <a:xfrm>
            <a:off x="140285" y="5733256"/>
            <a:ext cx="1047339" cy="1008112"/>
          </a:xfrm>
          <a:prstGeom prst="rect">
            <a:avLst/>
          </a:prstGeom>
        </p:spPr>
      </p:pic>
      <p:sp>
        <p:nvSpPr>
          <p:cNvPr id="6" name="TextBox 5"/>
          <p:cNvSpPr txBox="1"/>
          <p:nvPr/>
        </p:nvSpPr>
        <p:spPr>
          <a:xfrm>
            <a:off x="251520" y="1844824"/>
            <a:ext cx="8784976" cy="2554545"/>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Leaving hospital</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37% of people in the 2018 PIT count had </a:t>
            </a:r>
            <a:r>
              <a:rPr lang="en-GB" sz="2000" b="1" dirty="0">
                <a:solidFill>
                  <a:schemeClr val="tx1">
                    <a:lumMod val="65000"/>
                    <a:lumOff val="35000"/>
                  </a:schemeClr>
                </a:solidFill>
                <a:cs typeface="Khmer UI" pitchFamily="34" charset="0"/>
              </a:rPr>
              <a:t>ever been </a:t>
            </a:r>
            <a:r>
              <a:rPr lang="en-GB" sz="2000" dirty="0">
                <a:solidFill>
                  <a:schemeClr val="tx1">
                    <a:lumMod val="65000"/>
                    <a:lumOff val="35000"/>
                  </a:schemeClr>
                </a:solidFill>
                <a:cs typeface="Khmer UI" pitchFamily="34" charset="0"/>
              </a:rPr>
              <a:t>released from hospital into homelessness. 6% had been </a:t>
            </a:r>
            <a:r>
              <a:rPr lang="en-GB" sz="2000" b="1" dirty="0">
                <a:solidFill>
                  <a:schemeClr val="tx1">
                    <a:lumMod val="65000"/>
                    <a:lumOff val="35000"/>
                  </a:schemeClr>
                </a:solidFill>
                <a:cs typeface="Khmer UI" pitchFamily="34" charset="0"/>
              </a:rPr>
              <a:t>in the past 12 months</a:t>
            </a:r>
            <a:r>
              <a:rPr lang="en-GB" sz="2000" dirty="0">
                <a:solidFill>
                  <a:schemeClr val="tx1">
                    <a:lumMod val="65000"/>
                    <a:lumOff val="35000"/>
                  </a:schemeClr>
                </a:solidFill>
                <a:cs typeface="Khmer UI" pitchFamily="34" charset="0"/>
              </a:rPr>
              <a:t>.</a:t>
            </a:r>
            <a:endParaRPr lang="en-GB" sz="2000" b="1" dirty="0">
              <a:solidFill>
                <a:schemeClr val="tx1">
                  <a:lumMod val="65000"/>
                  <a:lumOff val="35000"/>
                </a:schemeClr>
              </a:solidFill>
              <a:cs typeface="Khmer UI" pitchFamily="34" charset="0"/>
            </a:endParaRPr>
          </a:p>
          <a:p>
            <a:pPr>
              <a:lnSpc>
                <a:spcPts val="2400"/>
              </a:lnSpc>
              <a:spcAft>
                <a:spcPts val="1200"/>
              </a:spcAft>
            </a:pPr>
            <a:r>
              <a:rPr lang="en-GB" sz="2000" b="1" dirty="0">
                <a:solidFill>
                  <a:schemeClr val="tx1">
                    <a:lumMod val="65000"/>
                    <a:lumOff val="35000"/>
                  </a:schemeClr>
                </a:solidFill>
                <a:cs typeface="Khmer UI" pitchFamily="34" charset="0"/>
              </a:rPr>
              <a:t>Education</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27% of single homeless have been excluded from school </a:t>
            </a:r>
            <a:r>
              <a:rPr lang="en-GB" sz="1400" dirty="0">
                <a:solidFill>
                  <a:schemeClr val="tx1">
                    <a:lumMod val="65000"/>
                    <a:lumOff val="35000"/>
                  </a:schemeClr>
                </a:solidFill>
                <a:cs typeface="Khmer UI" pitchFamily="34" charset="0"/>
              </a:rPr>
              <a:t>(Mackie &amp; Thomas, 2014)</a:t>
            </a:r>
            <a:endParaRPr lang="en-GB" sz="2000" dirty="0">
              <a:solidFill>
                <a:schemeClr val="tx1">
                  <a:lumMod val="65000"/>
                  <a:lumOff val="35000"/>
                </a:schemeClr>
              </a:solidFill>
              <a:cs typeface="Khmer UI" pitchFamily="34" charset="0"/>
            </a:endParaRPr>
          </a:p>
          <a:p>
            <a:pPr marL="368300" indent="-368300">
              <a:lnSpc>
                <a:spcPts val="2400"/>
              </a:lnSpc>
              <a:spcAft>
                <a:spcPts val="1200"/>
              </a:spcAft>
              <a:buFont typeface="Wingdings" panose="05000000000000000000" pitchFamily="2" charset="2"/>
              <a:buChar char="§"/>
            </a:pPr>
            <a:endParaRPr lang="en-GB" sz="1400" dirty="0">
              <a:solidFill>
                <a:schemeClr val="tx1">
                  <a:lumMod val="65000"/>
                  <a:lumOff val="35000"/>
                </a:schemeClr>
              </a:solidFill>
              <a:cs typeface="Khmer UI" pitchFamily="34" charset="0"/>
            </a:endParaRPr>
          </a:p>
        </p:txBody>
      </p:sp>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Targeted Prevention – What do we know?</a:t>
            </a:r>
          </a:p>
        </p:txBody>
      </p:sp>
    </p:spTree>
    <p:extLst>
      <p:ext uri="{BB962C8B-B14F-4D97-AF65-F5344CB8AC3E}">
        <p14:creationId xmlns:p14="http://schemas.microsoft.com/office/powerpoint/2010/main" val="217761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16775"/>
          <a:stretch/>
        </p:blipFill>
        <p:spPr>
          <a:xfrm>
            <a:off x="1292857" y="2786285"/>
            <a:ext cx="6702301" cy="1722835"/>
          </a:xfrm>
          <a:prstGeom prst="rect">
            <a:avLst/>
          </a:prstGeom>
        </p:spPr>
      </p:pic>
      <p:sp>
        <p:nvSpPr>
          <p:cNvPr id="6" name="TextBox 5"/>
          <p:cNvSpPr txBox="1"/>
          <p:nvPr/>
        </p:nvSpPr>
        <p:spPr>
          <a:xfrm>
            <a:off x="251520" y="1282690"/>
            <a:ext cx="8784976" cy="5170646"/>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Critical Time Interventions</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Rapid access to housing and intensive case management</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Case manager starts in the institution. At transition into the community there are three distinct phases</a:t>
            </a:r>
          </a:p>
          <a:p>
            <a:pPr>
              <a:lnSpc>
                <a:spcPts val="2400"/>
              </a:lnSpc>
              <a:spcAft>
                <a:spcPts val="1200"/>
              </a:spcAft>
            </a:pPr>
            <a:endParaRPr lang="en-GB" sz="2000" dirty="0">
              <a:solidFill>
                <a:schemeClr val="tx1">
                  <a:lumMod val="65000"/>
                  <a:lumOff val="35000"/>
                </a:schemeClr>
              </a:solidFill>
              <a:cs typeface="Khmer UI" pitchFamily="34" charset="0"/>
            </a:endParaRPr>
          </a:p>
          <a:p>
            <a:pPr>
              <a:lnSpc>
                <a:spcPts val="2400"/>
              </a:lnSpc>
              <a:spcAft>
                <a:spcPts val="1200"/>
              </a:spcAft>
            </a:pPr>
            <a:endParaRPr lang="en-GB" sz="2000" dirty="0">
              <a:solidFill>
                <a:schemeClr val="tx1">
                  <a:lumMod val="65000"/>
                  <a:lumOff val="35000"/>
                </a:schemeClr>
              </a:solidFill>
              <a:cs typeface="Khmer UI" pitchFamily="34" charset="0"/>
            </a:endParaRPr>
          </a:p>
          <a:p>
            <a:pPr>
              <a:lnSpc>
                <a:spcPts val="2400"/>
              </a:lnSpc>
              <a:spcAft>
                <a:spcPts val="1200"/>
              </a:spcAft>
            </a:pPr>
            <a:endParaRPr lang="en-GB" sz="2000" dirty="0">
              <a:solidFill>
                <a:schemeClr val="tx1">
                  <a:lumMod val="65000"/>
                  <a:lumOff val="35000"/>
                </a:schemeClr>
              </a:solidFill>
              <a:cs typeface="Khmer UI" pitchFamily="34" charset="0"/>
            </a:endParaRP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Widely adopted in the US and in parts of Europe. In Denmark the success rate for service users who ‘have been housed and maintained housing’ is 95%.</a:t>
            </a:r>
          </a:p>
          <a:p>
            <a:pPr marL="368300" indent="-368300">
              <a:lnSpc>
                <a:spcPts val="2400"/>
              </a:lnSpc>
              <a:spcAft>
                <a:spcPts val="1200"/>
              </a:spcAft>
              <a:buFont typeface="Wingdings" panose="05000000000000000000" pitchFamily="2" charset="2"/>
              <a:buChar char="§"/>
            </a:pPr>
            <a:endParaRPr lang="en-GB" sz="2000" dirty="0">
              <a:solidFill>
                <a:schemeClr val="tx1">
                  <a:lumMod val="65000"/>
                  <a:lumOff val="35000"/>
                </a:schemeClr>
              </a:solidFill>
              <a:cs typeface="Khmer UI" pitchFamily="34" charset="0"/>
            </a:endParaRPr>
          </a:p>
          <a:p>
            <a:pPr marL="368300" indent="-368300">
              <a:lnSpc>
                <a:spcPts val="2400"/>
              </a:lnSpc>
              <a:spcAft>
                <a:spcPts val="1200"/>
              </a:spcAft>
              <a:buFont typeface="Wingdings" panose="05000000000000000000" pitchFamily="2" charset="2"/>
              <a:buChar char="§"/>
            </a:pPr>
            <a:endParaRPr lang="en-GB" sz="2000" dirty="0">
              <a:solidFill>
                <a:schemeClr val="tx1">
                  <a:lumMod val="65000"/>
                  <a:lumOff val="35000"/>
                </a:schemeClr>
              </a:solidFill>
              <a:cs typeface="Khmer UI" pitchFamily="34" charset="0"/>
            </a:endParaRPr>
          </a:p>
          <a:p>
            <a:pPr>
              <a:lnSpc>
                <a:spcPts val="2400"/>
              </a:lnSpc>
              <a:spcAft>
                <a:spcPts val="1200"/>
              </a:spcAft>
            </a:pPr>
            <a:endParaRPr lang="en-GB" sz="2000" dirty="0">
              <a:solidFill>
                <a:schemeClr val="tx1">
                  <a:lumMod val="65000"/>
                  <a:lumOff val="35000"/>
                </a:schemeClr>
              </a:solidFill>
              <a:cs typeface="Khmer UI" pitchFamily="34" charset="0"/>
            </a:endParaRPr>
          </a:p>
        </p:txBody>
      </p:sp>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3"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Targeted Prevention – What works?</a:t>
            </a:r>
          </a:p>
        </p:txBody>
      </p:sp>
      <p:sp>
        <p:nvSpPr>
          <p:cNvPr id="9" name="TextBox 8"/>
          <p:cNvSpPr txBox="1"/>
          <p:nvPr/>
        </p:nvSpPr>
        <p:spPr>
          <a:xfrm>
            <a:off x="6444208" y="5397596"/>
            <a:ext cx="2887051" cy="246221"/>
          </a:xfrm>
          <a:prstGeom prst="rect">
            <a:avLst/>
          </a:prstGeom>
          <a:noFill/>
        </p:spPr>
        <p:txBody>
          <a:bodyPr wrap="square" rtlCol="0">
            <a:spAutoFit/>
          </a:bodyPr>
          <a:lstStyle/>
          <a:p>
            <a:r>
              <a:rPr lang="en-GB" sz="1000" dirty="0">
                <a:solidFill>
                  <a:schemeClr val="tx1">
                    <a:lumMod val="65000"/>
                    <a:lumOff val="35000"/>
                  </a:schemeClr>
                </a:solidFill>
              </a:rPr>
              <a:t>Sources: Crisis (2018) and </a:t>
            </a:r>
            <a:r>
              <a:rPr lang="en-GB" sz="1000" dirty="0" err="1">
                <a:solidFill>
                  <a:schemeClr val="tx1">
                    <a:lumMod val="65000"/>
                    <a:lumOff val="35000"/>
                  </a:schemeClr>
                </a:solidFill>
              </a:rPr>
              <a:t>Benjaminson</a:t>
            </a:r>
            <a:r>
              <a:rPr lang="en-GB" sz="1000" dirty="0">
                <a:solidFill>
                  <a:schemeClr val="tx1">
                    <a:lumMod val="65000"/>
                    <a:lumOff val="35000"/>
                  </a:schemeClr>
                </a:solidFill>
              </a:rPr>
              <a:t> (2013)</a:t>
            </a:r>
          </a:p>
        </p:txBody>
      </p:sp>
    </p:spTree>
    <p:extLst>
      <p:ext uri="{BB962C8B-B14F-4D97-AF65-F5344CB8AC3E}">
        <p14:creationId xmlns:p14="http://schemas.microsoft.com/office/powerpoint/2010/main" val="2834963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7909" y="2399557"/>
            <a:ext cx="5172337" cy="3226867"/>
          </a:xfrm>
          <a:prstGeom prst="rect">
            <a:avLst/>
          </a:prstGeom>
        </p:spPr>
      </p:pic>
      <p:sp>
        <p:nvSpPr>
          <p:cNvPr id="6" name="TextBox 5"/>
          <p:cNvSpPr txBox="1"/>
          <p:nvPr/>
        </p:nvSpPr>
        <p:spPr>
          <a:xfrm>
            <a:off x="251520" y="966207"/>
            <a:ext cx="8784976" cy="2862322"/>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Geelong/Upstream Project</a:t>
            </a:r>
          </a:p>
          <a:p>
            <a:pPr marL="368300" indent="-368300">
              <a:lnSpc>
                <a:spcPts val="2400"/>
              </a:lnSpc>
              <a:buFont typeface="Wingdings" panose="05000000000000000000" pitchFamily="2" charset="2"/>
              <a:buChar char="§"/>
            </a:pPr>
            <a:r>
              <a:rPr lang="en-GB" sz="2000" dirty="0">
                <a:solidFill>
                  <a:schemeClr val="tx1">
                    <a:lumMod val="65000"/>
                    <a:lumOff val="35000"/>
                  </a:schemeClr>
                </a:solidFill>
                <a:cs typeface="Khmer UI" pitchFamily="34" charset="0"/>
              </a:rPr>
              <a:t>Whole school screening, followed by youth and family support intervention</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Developed in Australia. Resulted in 40% reduction in youth homelessness presentations</a:t>
            </a:r>
          </a:p>
          <a:p>
            <a:pPr marL="368300" indent="-368300">
              <a:lnSpc>
                <a:spcPts val="2400"/>
              </a:lnSpc>
              <a:spcAft>
                <a:spcPts val="1200"/>
              </a:spcAft>
              <a:buFont typeface="Wingdings" panose="05000000000000000000" pitchFamily="2" charset="2"/>
              <a:buChar char="§"/>
            </a:pPr>
            <a:endParaRPr lang="en-GB" sz="2000" dirty="0">
              <a:solidFill>
                <a:schemeClr val="tx1">
                  <a:lumMod val="65000"/>
                  <a:lumOff val="35000"/>
                </a:schemeClr>
              </a:solidFill>
              <a:cs typeface="Khmer UI" pitchFamily="34" charset="0"/>
            </a:endParaRPr>
          </a:p>
          <a:p>
            <a:pPr marL="368300" indent="-368300">
              <a:lnSpc>
                <a:spcPts val="2400"/>
              </a:lnSpc>
              <a:spcAft>
                <a:spcPts val="1200"/>
              </a:spcAft>
              <a:buFont typeface="Wingdings" panose="05000000000000000000" pitchFamily="2" charset="2"/>
              <a:buChar char="§"/>
            </a:pPr>
            <a:endParaRPr lang="en-GB" sz="2000" dirty="0">
              <a:solidFill>
                <a:schemeClr val="tx1">
                  <a:lumMod val="65000"/>
                  <a:lumOff val="35000"/>
                </a:schemeClr>
              </a:solidFill>
              <a:cs typeface="Khmer UI" pitchFamily="34" charset="0"/>
            </a:endParaRPr>
          </a:p>
          <a:p>
            <a:pPr>
              <a:lnSpc>
                <a:spcPts val="2400"/>
              </a:lnSpc>
              <a:spcAft>
                <a:spcPts val="1200"/>
              </a:spcAft>
            </a:pPr>
            <a:endParaRPr lang="en-GB" sz="2000" dirty="0">
              <a:solidFill>
                <a:schemeClr val="tx1">
                  <a:lumMod val="65000"/>
                  <a:lumOff val="35000"/>
                </a:schemeClr>
              </a:solidFill>
              <a:cs typeface="Khmer UI" pitchFamily="34" charset="0"/>
            </a:endParaRPr>
          </a:p>
        </p:txBody>
      </p:sp>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3"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Targeted Prevention – What works?</a:t>
            </a:r>
          </a:p>
        </p:txBody>
      </p:sp>
      <p:sp>
        <p:nvSpPr>
          <p:cNvPr id="9" name="TextBox 8"/>
          <p:cNvSpPr txBox="1"/>
          <p:nvPr/>
        </p:nvSpPr>
        <p:spPr>
          <a:xfrm>
            <a:off x="7589605" y="5432558"/>
            <a:ext cx="1878939" cy="246221"/>
          </a:xfrm>
          <a:prstGeom prst="rect">
            <a:avLst/>
          </a:prstGeom>
          <a:noFill/>
        </p:spPr>
        <p:txBody>
          <a:bodyPr wrap="square" rtlCol="0">
            <a:spAutoFit/>
          </a:bodyPr>
          <a:lstStyle/>
          <a:p>
            <a:r>
              <a:rPr lang="en-GB" sz="1000" dirty="0">
                <a:solidFill>
                  <a:schemeClr val="tx1">
                    <a:lumMod val="65000"/>
                    <a:lumOff val="35000"/>
                  </a:schemeClr>
                </a:solidFill>
              </a:rPr>
              <a:t>Source: Mackenzie (2018)</a:t>
            </a:r>
          </a:p>
        </p:txBody>
      </p:sp>
    </p:spTree>
    <p:extLst>
      <p:ext uri="{BB962C8B-B14F-4D97-AF65-F5344CB8AC3E}">
        <p14:creationId xmlns:p14="http://schemas.microsoft.com/office/powerpoint/2010/main" val="222107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2229832"/>
            <a:ext cx="8784976" cy="1631216"/>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Early (pre-crisis) identification and action on housing affordability issues</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In parts of Europe (e.g. Amsterdam and Sweden) landlords are required to notify authorities when rent payment problems arise </a:t>
            </a:r>
            <a:r>
              <a:rPr lang="en-GB" sz="1400" dirty="0">
                <a:solidFill>
                  <a:schemeClr val="tx1">
                    <a:lumMod val="65000"/>
                    <a:lumOff val="35000"/>
                  </a:schemeClr>
                </a:solidFill>
                <a:cs typeface="Khmer UI" pitchFamily="34" charset="0"/>
              </a:rPr>
              <a:t>(European Commission, 2013)</a:t>
            </a:r>
          </a:p>
          <a:p>
            <a:pPr marL="368300" indent="-368300">
              <a:lnSpc>
                <a:spcPts val="2400"/>
              </a:lnSpc>
              <a:spcAft>
                <a:spcPts val="1200"/>
              </a:spcAft>
              <a:buFont typeface="Wingdings" panose="05000000000000000000" pitchFamily="2" charset="2"/>
              <a:buChar char="§"/>
            </a:pPr>
            <a:endParaRPr lang="en-GB" sz="2000" dirty="0">
              <a:solidFill>
                <a:schemeClr val="tx1">
                  <a:lumMod val="65000"/>
                  <a:lumOff val="35000"/>
                </a:schemeClr>
              </a:solidFill>
              <a:cs typeface="Khmer UI" pitchFamily="34" charset="0"/>
            </a:endParaRPr>
          </a:p>
        </p:txBody>
      </p:sp>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Targeted Prevention – What works?</a:t>
            </a:r>
          </a:p>
        </p:txBody>
      </p:sp>
    </p:spTree>
    <p:extLst>
      <p:ext uri="{BB962C8B-B14F-4D97-AF65-F5344CB8AC3E}">
        <p14:creationId xmlns:p14="http://schemas.microsoft.com/office/powerpoint/2010/main" val="298032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6" name="TextBox 5"/>
          <p:cNvSpPr txBox="1"/>
          <p:nvPr/>
        </p:nvSpPr>
        <p:spPr>
          <a:xfrm>
            <a:off x="251520" y="2157824"/>
            <a:ext cx="8352928" cy="1631216"/>
          </a:xfrm>
          <a:prstGeom prst="rect">
            <a:avLst/>
          </a:prstGeom>
          <a:noFill/>
        </p:spPr>
        <p:txBody>
          <a:bodyPr wrap="square" rtlCol="0">
            <a:spAutoFit/>
          </a:bodyPr>
          <a:lstStyle/>
          <a:p>
            <a:pPr marL="368300" indent="-368300">
              <a:lnSpc>
                <a:spcPts val="2400"/>
              </a:lnSpc>
              <a:spcAft>
                <a:spcPts val="1200"/>
              </a:spcAft>
              <a:buFont typeface="+mj-lt"/>
              <a:buAutoNum type="arabicPeriod"/>
            </a:pPr>
            <a:r>
              <a:rPr lang="en-GB" sz="2000" dirty="0">
                <a:solidFill>
                  <a:schemeClr val="tx1">
                    <a:lumMod val="65000"/>
                    <a:lumOff val="35000"/>
                  </a:schemeClr>
                </a:solidFill>
                <a:cs typeface="Khmer UI" pitchFamily="34" charset="0"/>
              </a:rPr>
              <a:t>What happens if we do nothing? Core homelessness projections</a:t>
            </a:r>
          </a:p>
          <a:p>
            <a:pPr marL="368300" indent="-368300">
              <a:lnSpc>
                <a:spcPts val="2400"/>
              </a:lnSpc>
              <a:spcAft>
                <a:spcPts val="1200"/>
              </a:spcAft>
              <a:buFont typeface="+mj-lt"/>
              <a:buAutoNum type="arabicPeriod"/>
            </a:pPr>
            <a:r>
              <a:rPr lang="en-GB" sz="2000" dirty="0">
                <a:solidFill>
                  <a:schemeClr val="tx1">
                    <a:lumMod val="65000"/>
                    <a:lumOff val="35000"/>
                  </a:schemeClr>
                </a:solidFill>
                <a:cs typeface="Khmer UI" pitchFamily="34" charset="0"/>
              </a:rPr>
              <a:t>Framing the evidence in relation to end goals</a:t>
            </a:r>
            <a:endParaRPr lang="en-GB" sz="2000" i="1" dirty="0">
              <a:solidFill>
                <a:schemeClr val="tx1">
                  <a:lumMod val="65000"/>
                  <a:lumOff val="35000"/>
                </a:schemeClr>
              </a:solidFill>
              <a:cs typeface="Khmer UI" pitchFamily="34" charset="0"/>
            </a:endParaRPr>
          </a:p>
          <a:p>
            <a:pPr marL="368300" indent="-368300">
              <a:lnSpc>
                <a:spcPts val="2400"/>
              </a:lnSpc>
              <a:spcAft>
                <a:spcPts val="1200"/>
              </a:spcAft>
              <a:buFont typeface="+mj-lt"/>
              <a:buAutoNum type="arabicPeriod"/>
            </a:pPr>
            <a:r>
              <a:rPr lang="en-GB" sz="2000" dirty="0">
                <a:solidFill>
                  <a:schemeClr val="tx1">
                    <a:lumMod val="65000"/>
                    <a:lumOff val="35000"/>
                  </a:schemeClr>
                </a:solidFill>
                <a:cs typeface="Khmer UI" pitchFamily="34" charset="0"/>
              </a:rPr>
              <a:t>The evidence base: what do we know about homelessness in Wales and what works?</a:t>
            </a:r>
          </a:p>
        </p:txBody>
      </p:sp>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Overview</a:t>
            </a:r>
          </a:p>
        </p:txBody>
      </p:sp>
    </p:spTree>
    <p:extLst>
      <p:ext uri="{BB962C8B-B14F-4D97-AF65-F5344CB8AC3E}">
        <p14:creationId xmlns:p14="http://schemas.microsoft.com/office/powerpoint/2010/main" val="4015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Crisis Prevention – What do we know?</a:t>
            </a:r>
          </a:p>
        </p:txBody>
      </p:sp>
      <p:graphicFrame>
        <p:nvGraphicFramePr>
          <p:cNvPr id="9" name="Chart 8"/>
          <p:cNvGraphicFramePr>
            <a:graphicFrameLocks/>
          </p:cNvGraphicFramePr>
          <p:nvPr>
            <p:extLst>
              <p:ext uri="{D42A27DB-BD31-4B8C-83A1-F6EECF244321}">
                <p14:modId xmlns:p14="http://schemas.microsoft.com/office/powerpoint/2010/main" val="1962667103"/>
              </p:ext>
            </p:extLst>
          </p:nvPr>
        </p:nvGraphicFramePr>
        <p:xfrm>
          <a:off x="395536" y="1497558"/>
          <a:ext cx="8640960" cy="401967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51520" y="940658"/>
            <a:ext cx="8784976" cy="400110"/>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Statutory homelessness outcomes</a:t>
            </a:r>
          </a:p>
        </p:txBody>
      </p:sp>
    </p:spTree>
    <p:extLst>
      <p:ext uri="{BB962C8B-B14F-4D97-AF65-F5344CB8AC3E}">
        <p14:creationId xmlns:p14="http://schemas.microsoft.com/office/powerpoint/2010/main" val="2006089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Crisis Prevention – What do we know?</a:t>
            </a:r>
          </a:p>
        </p:txBody>
      </p:sp>
      <p:sp>
        <p:nvSpPr>
          <p:cNvPr id="10" name="TextBox 9"/>
          <p:cNvSpPr txBox="1"/>
          <p:nvPr/>
        </p:nvSpPr>
        <p:spPr>
          <a:xfrm>
            <a:off x="251520" y="1012666"/>
            <a:ext cx="8784976" cy="400110"/>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Statutory homelessness outcomes</a:t>
            </a:r>
          </a:p>
        </p:txBody>
      </p:sp>
      <p:grpSp>
        <p:nvGrpSpPr>
          <p:cNvPr id="6" name="Group 5"/>
          <p:cNvGrpSpPr/>
          <p:nvPr/>
        </p:nvGrpSpPr>
        <p:grpSpPr>
          <a:xfrm>
            <a:off x="375373" y="1077778"/>
            <a:ext cx="8085059" cy="4439454"/>
            <a:chOff x="251520" y="940658"/>
            <a:chExt cx="8085059" cy="4439454"/>
          </a:xfrm>
        </p:grpSpPr>
        <p:graphicFrame>
          <p:nvGraphicFramePr>
            <p:cNvPr id="11" name="Chart 10"/>
            <p:cNvGraphicFramePr>
              <a:graphicFrameLocks/>
            </p:cNvGraphicFramePr>
            <p:nvPr>
              <p:extLst>
                <p:ext uri="{D42A27DB-BD31-4B8C-83A1-F6EECF244321}">
                  <p14:modId xmlns:p14="http://schemas.microsoft.com/office/powerpoint/2010/main" val="4026554151"/>
                </p:ext>
              </p:extLst>
            </p:nvPr>
          </p:nvGraphicFramePr>
          <p:xfrm>
            <a:off x="251520" y="1497052"/>
            <a:ext cx="3312368" cy="3523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986935567"/>
                </p:ext>
              </p:extLst>
            </p:nvPr>
          </p:nvGraphicFramePr>
          <p:xfrm>
            <a:off x="3275856" y="1497052"/>
            <a:ext cx="3024336" cy="35230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866284845"/>
                </p:ext>
              </p:extLst>
            </p:nvPr>
          </p:nvGraphicFramePr>
          <p:xfrm>
            <a:off x="6012160" y="940658"/>
            <a:ext cx="2289698" cy="4079414"/>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Straight Connector 2"/>
            <p:cNvCxnSpPr/>
            <p:nvPr/>
          </p:nvCxnSpPr>
          <p:spPr>
            <a:xfrm>
              <a:off x="3419872" y="1340768"/>
              <a:ext cx="0" cy="4032448"/>
            </a:xfrm>
            <a:prstGeom prst="line">
              <a:avLst/>
            </a:prstGeom>
            <a:ln w="19050">
              <a:solidFill>
                <a:srgbClr val="CB4545"/>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24277" y="1340768"/>
              <a:ext cx="0" cy="4032448"/>
            </a:xfrm>
            <a:prstGeom prst="line">
              <a:avLst/>
            </a:prstGeom>
            <a:ln w="19050">
              <a:solidFill>
                <a:srgbClr val="CB4545"/>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03648" y="5068886"/>
              <a:ext cx="1728192" cy="307777"/>
            </a:xfrm>
            <a:prstGeom prst="rect">
              <a:avLst/>
            </a:prstGeom>
            <a:noFill/>
          </p:spPr>
          <p:txBody>
            <a:bodyPr wrap="square" rtlCol="0">
              <a:spAutoFit/>
            </a:bodyPr>
            <a:lstStyle/>
            <a:p>
              <a:r>
                <a:rPr lang="en-GB" sz="1400" dirty="0">
                  <a:solidFill>
                    <a:schemeClr val="tx1">
                      <a:lumMod val="65000"/>
                      <a:lumOff val="35000"/>
                    </a:schemeClr>
                  </a:solidFill>
                </a:rPr>
                <a:t>Prevention (S66)</a:t>
              </a:r>
            </a:p>
          </p:txBody>
        </p:sp>
        <p:sp>
          <p:nvSpPr>
            <p:cNvPr id="16" name="TextBox 15"/>
            <p:cNvSpPr txBox="1"/>
            <p:nvPr/>
          </p:nvSpPr>
          <p:spPr>
            <a:xfrm>
              <a:off x="4283968" y="5072335"/>
              <a:ext cx="1728192" cy="307777"/>
            </a:xfrm>
            <a:prstGeom prst="rect">
              <a:avLst/>
            </a:prstGeom>
            <a:noFill/>
          </p:spPr>
          <p:txBody>
            <a:bodyPr wrap="square" rtlCol="0">
              <a:spAutoFit/>
            </a:bodyPr>
            <a:lstStyle/>
            <a:p>
              <a:r>
                <a:rPr lang="en-GB" sz="1400" dirty="0">
                  <a:solidFill>
                    <a:schemeClr val="tx1">
                      <a:lumMod val="65000"/>
                      <a:lumOff val="35000"/>
                    </a:schemeClr>
                  </a:solidFill>
                </a:rPr>
                <a:t>Relief (S73)</a:t>
              </a:r>
            </a:p>
          </p:txBody>
        </p:sp>
        <p:sp>
          <p:nvSpPr>
            <p:cNvPr id="17" name="TextBox 16"/>
            <p:cNvSpPr txBox="1"/>
            <p:nvPr/>
          </p:nvSpPr>
          <p:spPr>
            <a:xfrm>
              <a:off x="6608387" y="5065439"/>
              <a:ext cx="1728192" cy="307777"/>
            </a:xfrm>
            <a:prstGeom prst="rect">
              <a:avLst/>
            </a:prstGeom>
            <a:noFill/>
          </p:spPr>
          <p:txBody>
            <a:bodyPr wrap="square" rtlCol="0">
              <a:spAutoFit/>
            </a:bodyPr>
            <a:lstStyle/>
            <a:p>
              <a:r>
                <a:rPr lang="en-GB" sz="1400" dirty="0">
                  <a:solidFill>
                    <a:schemeClr val="tx1">
                      <a:lumMod val="65000"/>
                      <a:lumOff val="35000"/>
                    </a:schemeClr>
                  </a:solidFill>
                </a:rPr>
                <a:t>Final Duty (S75)</a:t>
              </a:r>
            </a:p>
          </p:txBody>
        </p:sp>
      </p:grpSp>
    </p:spTree>
    <p:extLst>
      <p:ext uri="{BB962C8B-B14F-4D97-AF65-F5344CB8AC3E}">
        <p14:creationId xmlns:p14="http://schemas.microsoft.com/office/powerpoint/2010/main" val="2275213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Crisis Prevention – What works?</a:t>
            </a:r>
          </a:p>
        </p:txBody>
      </p:sp>
      <p:sp>
        <p:nvSpPr>
          <p:cNvPr id="10" name="TextBox 9"/>
          <p:cNvSpPr txBox="1"/>
          <p:nvPr/>
        </p:nvSpPr>
        <p:spPr>
          <a:xfrm>
            <a:off x="251520" y="1039083"/>
            <a:ext cx="8784976" cy="4478149"/>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The Welsh legislative duty</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Is an effective tool</a:t>
            </a:r>
          </a:p>
          <a:p>
            <a:pPr marL="368300" indent="-368300">
              <a:lnSpc>
                <a:spcPts val="2400"/>
              </a:lnSpc>
              <a:spcAft>
                <a:spcPts val="1800"/>
              </a:spcAft>
              <a:buFont typeface="Wingdings" panose="05000000000000000000" pitchFamily="2" charset="2"/>
              <a:buChar char="§"/>
            </a:pPr>
            <a:r>
              <a:rPr lang="en-GB" sz="2000" dirty="0">
                <a:solidFill>
                  <a:schemeClr val="tx1">
                    <a:lumMod val="65000"/>
                    <a:lumOff val="35000"/>
                  </a:schemeClr>
                </a:solidFill>
                <a:cs typeface="Khmer UI" pitchFamily="34" charset="0"/>
              </a:rPr>
              <a:t>There is scope for more robust evaluation of what interventions are working with whom and why </a:t>
            </a:r>
          </a:p>
          <a:p>
            <a:pPr>
              <a:lnSpc>
                <a:spcPts val="2400"/>
              </a:lnSpc>
              <a:spcAft>
                <a:spcPts val="1200"/>
              </a:spcAft>
            </a:pPr>
            <a:r>
              <a:rPr lang="en-GB" sz="2000" b="1" dirty="0">
                <a:solidFill>
                  <a:schemeClr val="tx1">
                    <a:lumMod val="65000"/>
                    <a:lumOff val="35000"/>
                  </a:schemeClr>
                </a:solidFill>
                <a:cs typeface="Khmer UI" pitchFamily="34" charset="0"/>
              </a:rPr>
              <a:t>There is also scope for further innovation</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In Vienna landlords are required to notify authorities when an eviction procedure is initiated </a:t>
            </a:r>
            <a:r>
              <a:rPr lang="en-GB" sz="1400" dirty="0">
                <a:solidFill>
                  <a:schemeClr val="tx1">
                    <a:lumMod val="65000"/>
                    <a:lumOff val="35000"/>
                  </a:schemeClr>
                </a:solidFill>
                <a:cs typeface="Khmer UI" pitchFamily="34" charset="0"/>
              </a:rPr>
              <a:t>(European Commission, 2013)</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Zero evictions into homelessness policies?</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Crisis recommended that a new duty to prevent homelessness, and to cooperate with local housing authorities in relieving homelessness, should be extended to relevant public bodies </a:t>
            </a:r>
            <a:r>
              <a:rPr lang="en-GB" sz="1400" dirty="0">
                <a:solidFill>
                  <a:schemeClr val="tx1">
                    <a:lumMod val="65000"/>
                    <a:lumOff val="35000"/>
                  </a:schemeClr>
                </a:solidFill>
                <a:cs typeface="Khmer UI" pitchFamily="34" charset="0"/>
              </a:rPr>
              <a:t>(Crisis, 2018)</a:t>
            </a:r>
          </a:p>
        </p:txBody>
      </p:sp>
    </p:spTree>
    <p:extLst>
      <p:ext uri="{BB962C8B-B14F-4D97-AF65-F5344CB8AC3E}">
        <p14:creationId xmlns:p14="http://schemas.microsoft.com/office/powerpoint/2010/main" val="2816518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Emergency Prevention – What do we know?</a:t>
            </a:r>
          </a:p>
        </p:txBody>
      </p:sp>
      <p:graphicFrame>
        <p:nvGraphicFramePr>
          <p:cNvPr id="9" name="Chart 8"/>
          <p:cNvGraphicFramePr>
            <a:graphicFrameLocks/>
          </p:cNvGraphicFramePr>
          <p:nvPr>
            <p:extLst>
              <p:ext uri="{D42A27DB-BD31-4B8C-83A1-F6EECF244321}">
                <p14:modId xmlns:p14="http://schemas.microsoft.com/office/powerpoint/2010/main" val="2163537586"/>
              </p:ext>
            </p:extLst>
          </p:nvPr>
        </p:nvGraphicFramePr>
        <p:xfrm>
          <a:off x="791580" y="1857623"/>
          <a:ext cx="7704856" cy="353184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51520" y="1156682"/>
            <a:ext cx="8784976" cy="400110"/>
          </a:xfrm>
          <a:prstGeom prst="rect">
            <a:avLst/>
          </a:prstGeom>
          <a:noFill/>
        </p:spPr>
        <p:txBody>
          <a:bodyPr wrap="square" rtlCol="0">
            <a:spAutoFit/>
          </a:bodyPr>
          <a:lstStyle/>
          <a:p>
            <a:pPr>
              <a:lnSpc>
                <a:spcPts val="2400"/>
              </a:lnSpc>
              <a:spcAft>
                <a:spcPts val="1200"/>
              </a:spcAft>
            </a:pPr>
            <a:r>
              <a:rPr lang="en-GB" sz="2000" b="1" dirty="0">
                <a:solidFill>
                  <a:schemeClr val="tx1">
                    <a:lumMod val="65000"/>
                    <a:lumOff val="35000"/>
                  </a:schemeClr>
                </a:solidFill>
                <a:cs typeface="Khmer UI" pitchFamily="34" charset="0"/>
              </a:rPr>
              <a:t>Rough sleeping</a:t>
            </a:r>
          </a:p>
        </p:txBody>
      </p:sp>
    </p:spTree>
    <p:extLst>
      <p:ext uri="{BB962C8B-B14F-4D97-AF65-F5344CB8AC3E}">
        <p14:creationId xmlns:p14="http://schemas.microsoft.com/office/powerpoint/2010/main" val="4119914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Emergency Prevention – What do we know?</a:t>
            </a:r>
          </a:p>
        </p:txBody>
      </p:sp>
      <p:graphicFrame>
        <p:nvGraphicFramePr>
          <p:cNvPr id="13" name="Chart 12"/>
          <p:cNvGraphicFramePr>
            <a:graphicFrameLocks/>
          </p:cNvGraphicFramePr>
          <p:nvPr>
            <p:extLst>
              <p:ext uri="{D42A27DB-BD31-4B8C-83A1-F6EECF244321}">
                <p14:modId xmlns:p14="http://schemas.microsoft.com/office/powerpoint/2010/main" val="1074560652"/>
              </p:ext>
            </p:extLst>
          </p:nvPr>
        </p:nvGraphicFramePr>
        <p:xfrm>
          <a:off x="4695088" y="1279975"/>
          <a:ext cx="4431715" cy="423725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499992" y="839558"/>
            <a:ext cx="5040560" cy="370551"/>
          </a:xfrm>
          <a:prstGeom prst="rect">
            <a:avLst/>
          </a:prstGeom>
          <a:noFill/>
        </p:spPr>
        <p:txBody>
          <a:bodyPr wrap="square" rtlCol="0">
            <a:spAutoFit/>
          </a:bodyPr>
          <a:lstStyle/>
          <a:p>
            <a:pPr algn="ctr">
              <a:lnSpc>
                <a:spcPts val="2400"/>
              </a:lnSpc>
              <a:spcAft>
                <a:spcPts val="1200"/>
              </a:spcAft>
            </a:pPr>
            <a:r>
              <a:rPr lang="en-GB" sz="1400" b="1" dirty="0">
                <a:solidFill>
                  <a:schemeClr val="tx1">
                    <a:lumMod val="65000"/>
                    <a:lumOff val="35000"/>
                  </a:schemeClr>
                </a:solidFill>
              </a:rPr>
              <a:t>Households in TA by duration, Q1 2017/18</a:t>
            </a:r>
            <a:endParaRPr lang="en-GB" sz="1400" b="1" dirty="0">
              <a:solidFill>
                <a:schemeClr val="tx1">
                  <a:lumMod val="65000"/>
                  <a:lumOff val="35000"/>
                </a:schemeClr>
              </a:solidFill>
              <a:cs typeface="Khmer UI"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3387023429"/>
              </p:ext>
            </p:extLst>
          </p:nvPr>
        </p:nvGraphicFramePr>
        <p:xfrm>
          <a:off x="140285" y="1287924"/>
          <a:ext cx="4647739" cy="444533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67544" y="905237"/>
            <a:ext cx="3888432" cy="307777"/>
          </a:xfrm>
          <a:prstGeom prst="rect">
            <a:avLst/>
          </a:prstGeom>
          <a:noFill/>
        </p:spPr>
        <p:txBody>
          <a:bodyPr wrap="square" rtlCol="0">
            <a:spAutoFit/>
          </a:bodyPr>
          <a:lstStyle/>
          <a:p>
            <a:pPr algn="ctr"/>
            <a:r>
              <a:rPr lang="en-GB" sz="1400" b="1" dirty="0">
                <a:solidFill>
                  <a:schemeClr val="tx1">
                    <a:lumMod val="65000"/>
                    <a:lumOff val="35000"/>
                  </a:schemeClr>
                </a:solidFill>
              </a:rPr>
              <a:t>Households in Temporary Accommodation, Q3 </a:t>
            </a:r>
          </a:p>
        </p:txBody>
      </p:sp>
    </p:spTree>
    <p:extLst>
      <p:ext uri="{BB962C8B-B14F-4D97-AF65-F5344CB8AC3E}">
        <p14:creationId xmlns:p14="http://schemas.microsoft.com/office/powerpoint/2010/main" val="3469454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Emergency Prevention</a:t>
            </a:r>
          </a:p>
        </p:txBody>
      </p:sp>
      <p:pic>
        <p:nvPicPr>
          <p:cNvPr id="3" name="Picture 2"/>
          <p:cNvPicPr>
            <a:picLocks noChangeAspect="1"/>
          </p:cNvPicPr>
          <p:nvPr/>
        </p:nvPicPr>
        <p:blipFill>
          <a:blip r:embed="rId3"/>
          <a:stretch>
            <a:fillRect/>
          </a:stretch>
        </p:blipFill>
        <p:spPr>
          <a:xfrm>
            <a:off x="6149647" y="116014"/>
            <a:ext cx="2883326" cy="5617242"/>
          </a:xfrm>
          <a:prstGeom prst="rect">
            <a:avLst/>
          </a:prstGeom>
        </p:spPr>
      </p:pic>
      <p:pic>
        <p:nvPicPr>
          <p:cNvPr id="4" name="Picture 3"/>
          <p:cNvPicPr>
            <a:picLocks noChangeAspect="1"/>
          </p:cNvPicPr>
          <p:nvPr/>
        </p:nvPicPr>
        <p:blipFill>
          <a:blip r:embed="rId4"/>
          <a:stretch>
            <a:fillRect/>
          </a:stretch>
        </p:blipFill>
        <p:spPr>
          <a:xfrm>
            <a:off x="140285" y="3058024"/>
            <a:ext cx="6012160" cy="2675232"/>
          </a:xfrm>
          <a:prstGeom prst="rect">
            <a:avLst/>
          </a:prstGeom>
        </p:spPr>
      </p:pic>
      <p:sp>
        <p:nvSpPr>
          <p:cNvPr id="13" name="TextBox 12"/>
          <p:cNvSpPr txBox="1"/>
          <p:nvPr/>
        </p:nvSpPr>
        <p:spPr>
          <a:xfrm>
            <a:off x="280580" y="805391"/>
            <a:ext cx="2887051" cy="246221"/>
          </a:xfrm>
          <a:prstGeom prst="rect">
            <a:avLst/>
          </a:prstGeom>
          <a:noFill/>
        </p:spPr>
        <p:txBody>
          <a:bodyPr wrap="square" rtlCol="0">
            <a:spAutoFit/>
          </a:bodyPr>
          <a:lstStyle/>
          <a:p>
            <a:r>
              <a:rPr lang="en-GB" sz="1000" dirty="0">
                <a:solidFill>
                  <a:schemeClr val="tx1">
                    <a:lumMod val="65000"/>
                    <a:lumOff val="35000"/>
                  </a:schemeClr>
                </a:solidFill>
              </a:rPr>
              <a:t>Source: Mackie and Thomas (2014)</a:t>
            </a:r>
          </a:p>
        </p:txBody>
      </p:sp>
      <p:sp>
        <p:nvSpPr>
          <p:cNvPr id="14" name="TextBox 13"/>
          <p:cNvSpPr txBox="1"/>
          <p:nvPr/>
        </p:nvSpPr>
        <p:spPr>
          <a:xfrm>
            <a:off x="251520" y="1303600"/>
            <a:ext cx="5760640" cy="1477328"/>
          </a:xfrm>
          <a:prstGeom prst="rect">
            <a:avLst/>
          </a:prstGeom>
          <a:noFill/>
        </p:spPr>
        <p:txBody>
          <a:bodyPr wrap="square" rtlCol="0">
            <a:spAutoFit/>
          </a:bodyPr>
          <a:lstStyle/>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Support needs are particularly high amongst single homeless people in Wales</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The nature of support needs is changing (New Psychoactive Substances)</a:t>
            </a:r>
          </a:p>
        </p:txBody>
      </p:sp>
    </p:spTree>
    <p:extLst>
      <p:ext uri="{BB962C8B-B14F-4D97-AF65-F5344CB8AC3E}">
        <p14:creationId xmlns:p14="http://schemas.microsoft.com/office/powerpoint/2010/main" val="506869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Recovery Prevention – What do we know?</a:t>
            </a:r>
          </a:p>
        </p:txBody>
      </p:sp>
      <p:sp>
        <p:nvSpPr>
          <p:cNvPr id="9" name="TextBox 8"/>
          <p:cNvSpPr txBox="1"/>
          <p:nvPr/>
        </p:nvSpPr>
        <p:spPr>
          <a:xfrm>
            <a:off x="179512" y="2177569"/>
            <a:ext cx="8784976" cy="1323439"/>
          </a:xfrm>
          <a:prstGeom prst="rect">
            <a:avLst/>
          </a:prstGeom>
          <a:noFill/>
        </p:spPr>
        <p:txBody>
          <a:bodyPr wrap="square" rtlCol="0">
            <a:spAutoFit/>
          </a:bodyPr>
          <a:lstStyle/>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At a national level we know very little about repeat homelessness</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Some individual local authorities are exploring the issue</a:t>
            </a:r>
          </a:p>
          <a:p>
            <a:pPr marL="368300" indent="-368300">
              <a:lnSpc>
                <a:spcPts val="2400"/>
              </a:lnSpc>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Some third sector service providers hold data on outcome sustainment</a:t>
            </a:r>
          </a:p>
        </p:txBody>
      </p:sp>
    </p:spTree>
    <p:extLst>
      <p:ext uri="{BB962C8B-B14F-4D97-AF65-F5344CB8AC3E}">
        <p14:creationId xmlns:p14="http://schemas.microsoft.com/office/powerpoint/2010/main" val="319976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Emergency &amp; Recovery Prevention – What works?</a:t>
            </a:r>
          </a:p>
        </p:txBody>
      </p:sp>
      <p:sp>
        <p:nvSpPr>
          <p:cNvPr id="9" name="TextBox 8"/>
          <p:cNvSpPr txBox="1"/>
          <p:nvPr/>
        </p:nvSpPr>
        <p:spPr>
          <a:xfrm>
            <a:off x="179512" y="1700808"/>
            <a:ext cx="8784976" cy="3016210"/>
          </a:xfrm>
          <a:prstGeom prst="rect">
            <a:avLst/>
          </a:prstGeom>
          <a:noFill/>
        </p:spPr>
        <p:txBody>
          <a:bodyPr wrap="square" rtlCol="0">
            <a:spAutoFit/>
          </a:bodyPr>
          <a:lstStyle/>
          <a:p>
            <a:pPr marL="368300" indent="-368300">
              <a:lnSpc>
                <a:spcPts val="2400"/>
              </a:lnSpc>
              <a:spcAft>
                <a:spcPts val="1200"/>
              </a:spcAft>
              <a:buFont typeface="Wingdings" panose="05000000000000000000" pitchFamily="2" charset="2"/>
              <a:buChar char="§"/>
            </a:pPr>
            <a:r>
              <a:rPr lang="en-US" sz="2000" dirty="0">
                <a:solidFill>
                  <a:schemeClr val="tx1">
                    <a:lumMod val="65000"/>
                    <a:lumOff val="35000"/>
                  </a:schemeClr>
                </a:solidFill>
                <a:cs typeface="Khmer UI" pitchFamily="34" charset="0"/>
              </a:rPr>
              <a:t>Housing-led solutions (e.g. Housing First and Rapid Rehousing)</a:t>
            </a:r>
          </a:p>
          <a:p>
            <a:pPr marL="368300" indent="-368300">
              <a:lnSpc>
                <a:spcPts val="2400"/>
              </a:lnSpc>
              <a:spcAft>
                <a:spcPts val="1200"/>
              </a:spcAft>
              <a:buFont typeface="Wingdings" panose="05000000000000000000" pitchFamily="2" charset="2"/>
              <a:buChar char="§"/>
            </a:pPr>
            <a:r>
              <a:rPr lang="en-US" sz="2000" dirty="0">
                <a:solidFill>
                  <a:schemeClr val="tx1">
                    <a:lumMod val="65000"/>
                    <a:lumOff val="35000"/>
                  </a:schemeClr>
                </a:solidFill>
                <a:cs typeface="Khmer UI" pitchFamily="34" charset="0"/>
              </a:rPr>
              <a:t>Offer person-</a:t>
            </a:r>
            <a:r>
              <a:rPr lang="en-US" sz="2000" dirty="0" err="1">
                <a:solidFill>
                  <a:schemeClr val="tx1">
                    <a:lumMod val="65000"/>
                    <a:lumOff val="35000"/>
                  </a:schemeClr>
                </a:solidFill>
                <a:cs typeface="Khmer UI" pitchFamily="34" charset="0"/>
              </a:rPr>
              <a:t>centred</a:t>
            </a:r>
            <a:r>
              <a:rPr lang="en-US" sz="2000" dirty="0">
                <a:solidFill>
                  <a:schemeClr val="tx1">
                    <a:lumMod val="65000"/>
                    <a:lumOff val="35000"/>
                  </a:schemeClr>
                </a:solidFill>
                <a:cs typeface="Khmer UI" pitchFamily="34" charset="0"/>
              </a:rPr>
              <a:t> support and choice (e.g. Housing First, Personalised Budgets)</a:t>
            </a:r>
          </a:p>
          <a:p>
            <a:pPr marL="368300" indent="-368300">
              <a:lnSpc>
                <a:spcPts val="2400"/>
              </a:lnSpc>
              <a:spcAft>
                <a:spcPts val="1200"/>
              </a:spcAft>
              <a:buFont typeface="Wingdings" panose="05000000000000000000" pitchFamily="2" charset="2"/>
              <a:buChar char="§"/>
            </a:pPr>
            <a:r>
              <a:rPr lang="en-US" sz="2000" dirty="0">
                <a:solidFill>
                  <a:schemeClr val="tx1">
                    <a:lumMod val="65000"/>
                    <a:lumOff val="35000"/>
                  </a:schemeClr>
                </a:solidFill>
                <a:cs typeface="Khmer UI" pitchFamily="34" charset="0"/>
              </a:rPr>
              <a:t>Take swift action (e.g. NSNO)</a:t>
            </a:r>
          </a:p>
          <a:p>
            <a:pPr marL="368300" indent="-368300">
              <a:lnSpc>
                <a:spcPts val="2400"/>
              </a:lnSpc>
              <a:spcAft>
                <a:spcPts val="1200"/>
              </a:spcAft>
              <a:buFont typeface="Wingdings" panose="05000000000000000000" pitchFamily="2" charset="2"/>
              <a:buChar char="§"/>
            </a:pPr>
            <a:r>
              <a:rPr lang="en-US" sz="2000" dirty="0">
                <a:solidFill>
                  <a:schemeClr val="tx1">
                    <a:lumMod val="65000"/>
                    <a:lumOff val="35000"/>
                  </a:schemeClr>
                </a:solidFill>
                <a:cs typeface="Khmer UI" pitchFamily="34" charset="0"/>
              </a:rPr>
              <a:t>Employ assertive outreach leading to a suitable accommodation offer</a:t>
            </a:r>
          </a:p>
          <a:p>
            <a:pPr marL="368300" indent="-368300">
              <a:lnSpc>
                <a:spcPts val="2400"/>
              </a:lnSpc>
              <a:spcAft>
                <a:spcPts val="1200"/>
              </a:spcAft>
              <a:buFont typeface="Wingdings" panose="05000000000000000000" pitchFamily="2" charset="2"/>
              <a:buChar char="§"/>
            </a:pPr>
            <a:r>
              <a:rPr lang="en-US" sz="2000" dirty="0">
                <a:solidFill>
                  <a:schemeClr val="tx1">
                    <a:lumMod val="65000"/>
                    <a:lumOff val="35000"/>
                  </a:schemeClr>
                </a:solidFill>
                <a:cs typeface="Khmer UI" pitchFamily="34" charset="0"/>
              </a:rPr>
              <a:t>Ensure services address wider support needs </a:t>
            </a:r>
          </a:p>
          <a:p>
            <a:pPr marL="368300" indent="-368300">
              <a:lnSpc>
                <a:spcPts val="2400"/>
              </a:lnSpc>
              <a:spcAft>
                <a:spcPts val="1200"/>
              </a:spcAft>
              <a:buFont typeface="Wingdings" panose="05000000000000000000" pitchFamily="2" charset="2"/>
              <a:buChar char="§"/>
            </a:pPr>
            <a:r>
              <a:rPr lang="en-US" sz="2000" dirty="0">
                <a:solidFill>
                  <a:schemeClr val="tx1">
                    <a:lumMod val="65000"/>
                    <a:lumOff val="35000"/>
                  </a:schemeClr>
                </a:solidFill>
                <a:cs typeface="Khmer UI" pitchFamily="34" charset="0"/>
              </a:rPr>
              <a:t>Collaborate effectively between agencies and across sectors</a:t>
            </a:r>
          </a:p>
        </p:txBody>
      </p:sp>
      <p:sp>
        <p:nvSpPr>
          <p:cNvPr id="6" name="TextBox 5"/>
          <p:cNvSpPr txBox="1"/>
          <p:nvPr/>
        </p:nvSpPr>
        <p:spPr>
          <a:xfrm>
            <a:off x="280580" y="805391"/>
            <a:ext cx="2887051" cy="246221"/>
          </a:xfrm>
          <a:prstGeom prst="rect">
            <a:avLst/>
          </a:prstGeom>
          <a:noFill/>
        </p:spPr>
        <p:txBody>
          <a:bodyPr wrap="square" rtlCol="0">
            <a:spAutoFit/>
          </a:bodyPr>
          <a:lstStyle/>
          <a:p>
            <a:r>
              <a:rPr lang="en-GB" sz="1000" dirty="0">
                <a:solidFill>
                  <a:schemeClr val="tx1">
                    <a:lumMod val="65000"/>
                    <a:lumOff val="35000"/>
                  </a:schemeClr>
                </a:solidFill>
              </a:rPr>
              <a:t>Source: Mackie et al (2017)</a:t>
            </a:r>
          </a:p>
        </p:txBody>
      </p:sp>
    </p:spTree>
    <p:extLst>
      <p:ext uri="{BB962C8B-B14F-4D97-AF65-F5344CB8AC3E}">
        <p14:creationId xmlns:p14="http://schemas.microsoft.com/office/powerpoint/2010/main" val="122584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Emergency &amp; Recovery Prevention – What works?</a:t>
            </a:r>
          </a:p>
        </p:txBody>
      </p:sp>
      <p:sp>
        <p:nvSpPr>
          <p:cNvPr id="9" name="TextBox 8"/>
          <p:cNvSpPr txBox="1"/>
          <p:nvPr/>
        </p:nvSpPr>
        <p:spPr>
          <a:xfrm>
            <a:off x="179512" y="1760230"/>
            <a:ext cx="8784976" cy="2964914"/>
          </a:xfrm>
          <a:prstGeom prst="rect">
            <a:avLst/>
          </a:prstGeom>
          <a:noFill/>
        </p:spPr>
        <p:txBody>
          <a:bodyPr wrap="square" rtlCol="0">
            <a:spAutoFit/>
          </a:bodyPr>
          <a:lstStyle/>
          <a:p>
            <a:pPr marL="368300" indent="-368300">
              <a:lnSpc>
                <a:spcPts val="2400"/>
              </a:lnSpc>
              <a:spcBef>
                <a:spcPts val="750"/>
              </a:spcBef>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Suitable and affordable accommodation must be available</a:t>
            </a:r>
          </a:p>
          <a:p>
            <a:pPr marL="368300" indent="-368300">
              <a:lnSpc>
                <a:spcPts val="2400"/>
              </a:lnSpc>
              <a:spcBef>
                <a:spcPts val="750"/>
              </a:spcBef>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Intervention programmes need appropriate, sufficient and consistent resourcing (</a:t>
            </a:r>
            <a:r>
              <a:rPr lang="en-GB" sz="2000" dirty="0" err="1">
                <a:solidFill>
                  <a:schemeClr val="tx1">
                    <a:lumMod val="65000"/>
                    <a:lumOff val="35000"/>
                  </a:schemeClr>
                </a:solidFill>
                <a:cs typeface="Khmer UI" pitchFamily="34" charset="0"/>
              </a:rPr>
              <a:t>inc.</a:t>
            </a:r>
            <a:r>
              <a:rPr lang="en-GB" sz="2000" dirty="0">
                <a:solidFill>
                  <a:schemeClr val="tx1">
                    <a:lumMod val="65000"/>
                    <a:lumOff val="35000"/>
                  </a:schemeClr>
                </a:solidFill>
                <a:cs typeface="Khmer UI" pitchFamily="34" charset="0"/>
              </a:rPr>
              <a:t> cross- departmental budgets)</a:t>
            </a:r>
          </a:p>
          <a:p>
            <a:pPr marL="368300" indent="-368300">
              <a:lnSpc>
                <a:spcPts val="2400"/>
              </a:lnSpc>
              <a:spcBef>
                <a:spcPts val="750"/>
              </a:spcBef>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Partnership working is paramount to programme success</a:t>
            </a:r>
          </a:p>
          <a:p>
            <a:pPr marL="368300" indent="-368300">
              <a:lnSpc>
                <a:spcPts val="2400"/>
              </a:lnSpc>
              <a:spcBef>
                <a:spcPts val="750"/>
              </a:spcBef>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‍Recruiting and training the right staff</a:t>
            </a:r>
          </a:p>
          <a:p>
            <a:pPr marL="368300" indent="-368300">
              <a:lnSpc>
                <a:spcPts val="2400"/>
              </a:lnSpc>
              <a:spcBef>
                <a:spcPts val="750"/>
              </a:spcBef>
              <a:spcAft>
                <a:spcPts val="1200"/>
              </a:spcAft>
              <a:buFont typeface="Wingdings" panose="05000000000000000000" pitchFamily="2" charset="2"/>
              <a:buChar char="§"/>
            </a:pPr>
            <a:r>
              <a:rPr lang="en-GB" sz="2000" dirty="0">
                <a:solidFill>
                  <a:schemeClr val="tx1">
                    <a:lumMod val="65000"/>
                    <a:lumOff val="35000"/>
                  </a:schemeClr>
                </a:solidFill>
                <a:cs typeface="Khmer UI" pitchFamily="34" charset="0"/>
              </a:rPr>
              <a:t>Trauma-informed services and PIE</a:t>
            </a:r>
          </a:p>
        </p:txBody>
      </p:sp>
      <p:sp>
        <p:nvSpPr>
          <p:cNvPr id="6" name="TextBox 5"/>
          <p:cNvSpPr txBox="1"/>
          <p:nvPr/>
        </p:nvSpPr>
        <p:spPr>
          <a:xfrm>
            <a:off x="280580" y="805391"/>
            <a:ext cx="2887051" cy="246221"/>
          </a:xfrm>
          <a:prstGeom prst="rect">
            <a:avLst/>
          </a:prstGeom>
          <a:noFill/>
        </p:spPr>
        <p:txBody>
          <a:bodyPr wrap="square" rtlCol="0">
            <a:spAutoFit/>
          </a:bodyPr>
          <a:lstStyle/>
          <a:p>
            <a:r>
              <a:rPr lang="en-GB" sz="1000" dirty="0">
                <a:solidFill>
                  <a:schemeClr val="tx1">
                    <a:lumMod val="65000"/>
                    <a:lumOff val="35000"/>
                  </a:schemeClr>
                </a:solidFill>
              </a:rPr>
              <a:t>Source: Adapted from Woods (2019) </a:t>
            </a:r>
          </a:p>
        </p:txBody>
      </p:sp>
    </p:spTree>
    <p:extLst>
      <p:ext uri="{BB962C8B-B14F-4D97-AF65-F5344CB8AC3E}">
        <p14:creationId xmlns:p14="http://schemas.microsoft.com/office/powerpoint/2010/main" val="3278533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6" name="TextBox 5"/>
          <p:cNvSpPr txBox="1"/>
          <p:nvPr/>
        </p:nvSpPr>
        <p:spPr>
          <a:xfrm>
            <a:off x="251520" y="980728"/>
            <a:ext cx="8784976" cy="4441857"/>
          </a:xfrm>
          <a:prstGeom prst="rect">
            <a:avLst/>
          </a:prstGeom>
          <a:noFill/>
        </p:spPr>
        <p:txBody>
          <a:bodyPr wrap="square" rtlCol="0">
            <a:spAutoFit/>
          </a:bodyPr>
          <a:lstStyle/>
          <a:p>
            <a:pPr>
              <a:lnSpc>
                <a:spcPts val="1600"/>
              </a:lnSpc>
              <a:spcAft>
                <a:spcPts val="1200"/>
              </a:spcAft>
            </a:pPr>
            <a:r>
              <a:rPr lang="en-GB" sz="1200" dirty="0" err="1">
                <a:solidFill>
                  <a:schemeClr val="tx1">
                    <a:lumMod val="65000"/>
                    <a:lumOff val="35000"/>
                  </a:schemeClr>
                </a:solidFill>
                <a:cs typeface="Khmer UI" pitchFamily="34" charset="0"/>
              </a:rPr>
              <a:t>Benjaminsen</a:t>
            </a:r>
            <a:r>
              <a:rPr lang="en-GB" sz="1200" dirty="0">
                <a:solidFill>
                  <a:schemeClr val="tx1">
                    <a:lumMod val="65000"/>
                    <a:lumOff val="35000"/>
                  </a:schemeClr>
                </a:solidFill>
                <a:cs typeface="Khmer UI" pitchFamily="34" charset="0"/>
              </a:rPr>
              <a:t>, L. (2013) Sustainable ways of preventing homelessness: Results from the Housing First based Danish Homelessness Strategy and the challenges of youth homelessness. (Prepared for Peer Review in Social Protection and Social Inclusion programme)</a:t>
            </a:r>
          </a:p>
          <a:p>
            <a:pPr>
              <a:lnSpc>
                <a:spcPts val="1600"/>
              </a:lnSpc>
              <a:spcAft>
                <a:spcPts val="1200"/>
              </a:spcAft>
            </a:pPr>
            <a:r>
              <a:rPr lang="en-GB" sz="1200" dirty="0">
                <a:solidFill>
                  <a:schemeClr val="tx1">
                    <a:lumMod val="65000"/>
                    <a:lumOff val="35000"/>
                  </a:schemeClr>
                </a:solidFill>
                <a:cs typeface="Khmer UI" pitchFamily="34" charset="0"/>
              </a:rPr>
              <a:t>Bramley, G. (2017) </a:t>
            </a:r>
            <a:r>
              <a:rPr lang="en-GB" sz="1200" i="1" dirty="0">
                <a:solidFill>
                  <a:schemeClr val="tx1">
                    <a:lumMod val="65000"/>
                    <a:lumOff val="35000"/>
                  </a:schemeClr>
                </a:solidFill>
                <a:cs typeface="Khmer UI" pitchFamily="34" charset="0"/>
              </a:rPr>
              <a:t>Homelessness projections: Core homelessness in Great Britain</a:t>
            </a:r>
            <a:r>
              <a:rPr lang="en-GB" sz="1200" dirty="0">
                <a:solidFill>
                  <a:schemeClr val="tx1">
                    <a:lumMod val="65000"/>
                    <a:lumOff val="35000"/>
                  </a:schemeClr>
                </a:solidFill>
                <a:cs typeface="Khmer UI" pitchFamily="34" charset="0"/>
              </a:rPr>
              <a:t>, Crisis: London</a:t>
            </a:r>
          </a:p>
          <a:p>
            <a:pPr>
              <a:lnSpc>
                <a:spcPts val="1600"/>
              </a:lnSpc>
              <a:spcAft>
                <a:spcPts val="1200"/>
              </a:spcAft>
            </a:pPr>
            <a:r>
              <a:rPr lang="en-GB" sz="1200" dirty="0">
                <a:solidFill>
                  <a:schemeClr val="tx1">
                    <a:lumMod val="65000"/>
                    <a:lumOff val="35000"/>
                  </a:schemeClr>
                </a:solidFill>
                <a:cs typeface="Khmer UI" pitchFamily="34" charset="0"/>
              </a:rPr>
              <a:t>Bramley, G. &amp; Fitzpatrick, S. (2018) Homelessness in the UK: who is most at risk?, Housing Studies, 33:1, 96-116</a:t>
            </a:r>
          </a:p>
          <a:p>
            <a:pPr>
              <a:lnSpc>
                <a:spcPts val="1600"/>
              </a:lnSpc>
              <a:spcAft>
                <a:spcPts val="1200"/>
              </a:spcAft>
            </a:pPr>
            <a:r>
              <a:rPr lang="en-GB" sz="1200" dirty="0">
                <a:solidFill>
                  <a:schemeClr val="tx1">
                    <a:lumMod val="65000"/>
                    <a:lumOff val="35000"/>
                  </a:schemeClr>
                </a:solidFill>
                <a:cs typeface="Khmer UI" pitchFamily="34" charset="0"/>
              </a:rPr>
              <a:t>Crisis (2018) Everybody in: How to end homelessness in Great Britain, Crisis: London</a:t>
            </a:r>
          </a:p>
          <a:p>
            <a:pPr>
              <a:lnSpc>
                <a:spcPts val="1600"/>
              </a:lnSpc>
              <a:spcAft>
                <a:spcPts val="1200"/>
              </a:spcAft>
            </a:pPr>
            <a:r>
              <a:rPr lang="en-GB" sz="1200" dirty="0">
                <a:solidFill>
                  <a:schemeClr val="tx1">
                    <a:lumMod val="65000"/>
                    <a:lumOff val="35000"/>
                  </a:schemeClr>
                </a:solidFill>
                <a:cs typeface="Khmer UI" pitchFamily="34" charset="0"/>
              </a:rPr>
              <a:t>End Child Poverty (2019) </a:t>
            </a:r>
            <a:r>
              <a:rPr lang="en-GB" sz="1200" dirty="0">
                <a:solidFill>
                  <a:schemeClr val="tx1">
                    <a:lumMod val="65000"/>
                    <a:lumOff val="35000"/>
                  </a:schemeClr>
                </a:solidFill>
                <a:cs typeface="Khmer UI" pitchFamily="34" charset="0"/>
                <a:hlinkClick r:id="rId3"/>
              </a:rPr>
              <a:t>http://www.endchildpoverty.org.uk/poverty-in-your-area-2019/</a:t>
            </a:r>
            <a:endParaRPr lang="en-GB" sz="1200" dirty="0">
              <a:solidFill>
                <a:schemeClr val="tx1">
                  <a:lumMod val="65000"/>
                  <a:lumOff val="35000"/>
                </a:schemeClr>
              </a:solidFill>
              <a:cs typeface="Khmer UI" pitchFamily="34" charset="0"/>
            </a:endParaRPr>
          </a:p>
          <a:p>
            <a:pPr>
              <a:lnSpc>
                <a:spcPts val="1600"/>
              </a:lnSpc>
              <a:spcAft>
                <a:spcPts val="1200"/>
              </a:spcAft>
            </a:pPr>
            <a:r>
              <a:rPr lang="en-GB" sz="1200" dirty="0">
                <a:solidFill>
                  <a:schemeClr val="tx1">
                    <a:lumMod val="65000"/>
                    <a:lumOff val="35000"/>
                  </a:schemeClr>
                </a:solidFill>
                <a:cs typeface="Khmer UI" pitchFamily="34" charset="0"/>
              </a:rPr>
              <a:t>European Commission (2013) Confronting Homelessness in The European Union, European Commission: Brussels</a:t>
            </a:r>
          </a:p>
          <a:p>
            <a:pPr>
              <a:lnSpc>
                <a:spcPts val="1600"/>
              </a:lnSpc>
              <a:spcAft>
                <a:spcPts val="1200"/>
              </a:spcAft>
            </a:pPr>
            <a:r>
              <a:rPr lang="en-GB" sz="1200" dirty="0">
                <a:solidFill>
                  <a:schemeClr val="tx1">
                    <a:lumMod val="65000"/>
                    <a:lumOff val="35000"/>
                  </a:schemeClr>
                </a:solidFill>
                <a:cs typeface="Khmer UI" pitchFamily="34" charset="0"/>
              </a:rPr>
              <a:t>Fitzpatrick, S., Mackie, P.K. and Woods, J. (2019) Homelessness prevention in the UK: Policy Briefing, </a:t>
            </a:r>
            <a:r>
              <a:rPr lang="en-GB" sz="1200" dirty="0" err="1">
                <a:solidFill>
                  <a:schemeClr val="tx1">
                    <a:lumMod val="65000"/>
                    <a:lumOff val="35000"/>
                  </a:schemeClr>
                </a:solidFill>
                <a:cs typeface="Khmer UI" pitchFamily="34" charset="0"/>
              </a:rPr>
              <a:t>CaCHE</a:t>
            </a:r>
            <a:r>
              <a:rPr lang="en-GB" sz="1200" dirty="0">
                <a:solidFill>
                  <a:schemeClr val="tx1">
                    <a:lumMod val="65000"/>
                    <a:lumOff val="35000"/>
                  </a:schemeClr>
                </a:solidFill>
                <a:cs typeface="Khmer UI" pitchFamily="34" charset="0"/>
              </a:rPr>
              <a:t>: Glasgow.</a:t>
            </a:r>
          </a:p>
          <a:p>
            <a:pPr>
              <a:lnSpc>
                <a:spcPts val="1600"/>
              </a:lnSpc>
              <a:spcAft>
                <a:spcPts val="1200"/>
              </a:spcAft>
            </a:pPr>
            <a:r>
              <a:rPr lang="en-GB" sz="1200" dirty="0">
                <a:solidFill>
                  <a:schemeClr val="tx1">
                    <a:lumMod val="65000"/>
                    <a:lumOff val="35000"/>
                  </a:schemeClr>
                </a:solidFill>
                <a:cs typeface="Khmer UI" pitchFamily="34" charset="0"/>
              </a:rPr>
              <a:t>Mackenzie, D. (2018) The Geelong Project: Interim Report 2016-17</a:t>
            </a:r>
          </a:p>
          <a:p>
            <a:pPr>
              <a:lnSpc>
                <a:spcPts val="1600"/>
              </a:lnSpc>
              <a:spcAft>
                <a:spcPts val="1200"/>
              </a:spcAft>
            </a:pPr>
            <a:r>
              <a:rPr lang="en-GB" sz="1200" dirty="0">
                <a:solidFill>
                  <a:schemeClr val="tx1">
                    <a:lumMod val="65000"/>
                    <a:lumOff val="35000"/>
                  </a:schemeClr>
                </a:solidFill>
                <a:cs typeface="Khmer UI" pitchFamily="34" charset="0"/>
              </a:rPr>
              <a:t>Mackie, P.K. and Thomas, I. (2014) Nations Apart? Experiences of single homelessness across Great Britain, Crisis: London</a:t>
            </a:r>
          </a:p>
          <a:p>
            <a:pPr>
              <a:lnSpc>
                <a:spcPts val="1600"/>
              </a:lnSpc>
              <a:spcAft>
                <a:spcPts val="1200"/>
              </a:spcAft>
            </a:pPr>
            <a:r>
              <a:rPr lang="en-GB" sz="1200" dirty="0">
                <a:solidFill>
                  <a:schemeClr val="tx1">
                    <a:lumMod val="65000"/>
                    <a:lumOff val="35000"/>
                  </a:schemeClr>
                </a:solidFill>
                <a:cs typeface="Khmer UI" pitchFamily="34" charset="0"/>
              </a:rPr>
              <a:t>SCIE (2018) A rapid evidence assessment of what works in homelessness services, SCIE: London</a:t>
            </a:r>
          </a:p>
          <a:p>
            <a:pPr>
              <a:lnSpc>
                <a:spcPts val="1600"/>
              </a:lnSpc>
              <a:spcAft>
                <a:spcPts val="1200"/>
              </a:spcAft>
            </a:pPr>
            <a:r>
              <a:rPr lang="en-GB" sz="1200" dirty="0">
                <a:solidFill>
                  <a:schemeClr val="tx1">
                    <a:lumMod val="65000"/>
                    <a:lumOff val="35000"/>
                  </a:schemeClr>
                </a:solidFill>
                <a:cs typeface="Khmer UI" pitchFamily="34" charset="0"/>
              </a:rPr>
              <a:t>Stirling, T. (2018) Youth homelessness and care leavers: Mapping Interventions in Wales, WCPP: Cardiff</a:t>
            </a:r>
          </a:p>
          <a:p>
            <a:pPr>
              <a:lnSpc>
                <a:spcPts val="1600"/>
              </a:lnSpc>
              <a:spcAft>
                <a:spcPts val="1200"/>
              </a:spcAft>
            </a:pPr>
            <a:r>
              <a:rPr lang="en-GB" sz="1200" dirty="0">
                <a:solidFill>
                  <a:schemeClr val="tx1">
                    <a:lumMod val="65000"/>
                    <a:lumOff val="35000"/>
                  </a:schemeClr>
                </a:solidFill>
                <a:cs typeface="Khmer UI" pitchFamily="34" charset="0"/>
              </a:rPr>
              <a:t>Woods, J. (2019) Five factors underpin good homelessness service implementation, Centre for Homelessness Impact: London </a:t>
            </a:r>
          </a:p>
        </p:txBody>
      </p:sp>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References</a:t>
            </a:r>
          </a:p>
        </p:txBody>
      </p:sp>
    </p:spTree>
    <p:extLst>
      <p:ext uri="{BB962C8B-B14F-4D97-AF65-F5344CB8AC3E}">
        <p14:creationId xmlns:p14="http://schemas.microsoft.com/office/powerpoint/2010/main" val="253395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225" y="0"/>
            <a:ext cx="9166225" cy="685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23" name="TextBox 7"/>
          <p:cNvSpPr txBox="1">
            <a:spLocks noChangeArrowheads="1"/>
          </p:cNvSpPr>
          <p:nvPr/>
        </p:nvSpPr>
        <p:spPr bwMode="auto">
          <a:xfrm>
            <a:off x="1763687" y="2636838"/>
            <a:ext cx="5688633" cy="1015663"/>
          </a:xfrm>
          <a:prstGeom prst="rect">
            <a:avLst/>
          </a:prstGeom>
          <a:noFill/>
          <a:ln w="9525">
            <a:noFill/>
            <a:miter lim="800000"/>
            <a:headEnd/>
            <a:tailEnd/>
          </a:ln>
        </p:spPr>
        <p:txBody>
          <a:bodyPr wrap="square">
            <a:spAutoFit/>
          </a:bodyPr>
          <a:lstStyle/>
          <a:p>
            <a:pPr algn="ctr"/>
            <a:r>
              <a:rPr lang="en-GB" altLang="en-US" sz="3000" dirty="0">
                <a:solidFill>
                  <a:schemeClr val="bg1"/>
                </a:solidFill>
                <a:latin typeface="Khmer UI" pitchFamily="34" charset="0"/>
              </a:rPr>
              <a:t>What happens if we do nothing? </a:t>
            </a:r>
          </a:p>
          <a:p>
            <a:pPr algn="ctr"/>
            <a:r>
              <a:rPr lang="en-GB" altLang="en-US" sz="3000" dirty="0">
                <a:solidFill>
                  <a:schemeClr val="bg1"/>
                </a:solidFill>
                <a:latin typeface="Khmer UI" pitchFamily="34" charset="0"/>
              </a:rPr>
              <a:t>Core homelessness projections</a:t>
            </a:r>
          </a:p>
        </p:txBody>
      </p:sp>
      <p:sp>
        <p:nvSpPr>
          <p:cNvPr id="2" name="Half Frame 1"/>
          <p:cNvSpPr/>
          <p:nvPr/>
        </p:nvSpPr>
        <p:spPr>
          <a:xfrm rot="10800000">
            <a:off x="5364088" y="2204864"/>
            <a:ext cx="2376264" cy="2448272"/>
          </a:xfrm>
          <a:prstGeom prst="halfFrame">
            <a:avLst>
              <a:gd name="adj1" fmla="val 3615"/>
              <a:gd name="adj2" fmla="val 3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Half Frame 4"/>
          <p:cNvSpPr/>
          <p:nvPr/>
        </p:nvSpPr>
        <p:spPr>
          <a:xfrm>
            <a:off x="1547664" y="1772816"/>
            <a:ext cx="2376264" cy="2448272"/>
          </a:xfrm>
          <a:prstGeom prst="halfFrame">
            <a:avLst>
              <a:gd name="adj1" fmla="val 3615"/>
              <a:gd name="adj2" fmla="val 3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87258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4" name="TextBox 3"/>
          <p:cNvSpPr txBox="1"/>
          <p:nvPr/>
        </p:nvSpPr>
        <p:spPr>
          <a:xfrm>
            <a:off x="323528" y="1437451"/>
            <a:ext cx="8352928" cy="3708708"/>
          </a:xfrm>
          <a:prstGeom prst="rect">
            <a:avLst/>
          </a:prstGeom>
          <a:noFill/>
        </p:spPr>
        <p:txBody>
          <a:bodyPr wrap="square" rtlCol="0">
            <a:spAutoFit/>
          </a:bodyPr>
          <a:lstStyle/>
          <a:p>
            <a:pPr algn="just">
              <a:spcAft>
                <a:spcPts val="600"/>
              </a:spcAft>
            </a:pPr>
            <a:r>
              <a:rPr lang="en-GB" sz="2600" dirty="0">
                <a:solidFill>
                  <a:srgbClr val="CB4545"/>
                </a:solidFill>
                <a:latin typeface="Khmer UI" pitchFamily="34" charset="0"/>
                <a:cs typeface="Khmer UI" pitchFamily="34" charset="0"/>
              </a:rPr>
              <a:t>Thank you</a:t>
            </a:r>
          </a:p>
          <a:p>
            <a:pPr algn="just">
              <a:spcAft>
                <a:spcPts val="600"/>
              </a:spcAft>
            </a:pPr>
            <a:endParaRPr lang="en-GB" sz="2600" dirty="0">
              <a:solidFill>
                <a:srgbClr val="CB4545"/>
              </a:solidFill>
              <a:latin typeface="Khmer UI" pitchFamily="34" charset="0"/>
              <a:cs typeface="Khmer UI" pitchFamily="34" charset="0"/>
            </a:endParaRPr>
          </a:p>
          <a:p>
            <a:pPr algn="just">
              <a:spcAft>
                <a:spcPts val="600"/>
              </a:spcAft>
            </a:pPr>
            <a:r>
              <a:rPr lang="en-GB" sz="2600" dirty="0">
                <a:solidFill>
                  <a:srgbClr val="CB4545"/>
                </a:solidFill>
                <a:latin typeface="Khmer UI" pitchFamily="34" charset="0"/>
                <a:cs typeface="Khmer UI" pitchFamily="34" charset="0"/>
              </a:rPr>
              <a:t> </a:t>
            </a:r>
          </a:p>
          <a:p>
            <a:endParaRPr lang="en-GB" sz="7200" dirty="0">
              <a:latin typeface="Khmer UI" pitchFamily="34" charset="0"/>
              <a:cs typeface="Khmer UI" pitchFamily="34" charset="0"/>
            </a:endParaRPr>
          </a:p>
          <a:p>
            <a:r>
              <a:rPr lang="en-GB" sz="2000" b="1" dirty="0">
                <a:latin typeface="Khmer UI" pitchFamily="34" charset="0"/>
                <a:cs typeface="Khmer UI" pitchFamily="34" charset="0"/>
              </a:rPr>
              <a:t>Dr. Peter Mackie </a:t>
            </a:r>
          </a:p>
          <a:p>
            <a:pPr>
              <a:spcAft>
                <a:spcPts val="1200"/>
              </a:spcAft>
            </a:pPr>
            <a:r>
              <a:rPr lang="en-GB" sz="2000" dirty="0">
                <a:latin typeface="Khmer UI" pitchFamily="34" charset="0"/>
                <a:cs typeface="Khmer UI" pitchFamily="34" charset="0"/>
              </a:rPr>
              <a:t>Cardiff University</a:t>
            </a:r>
          </a:p>
          <a:p>
            <a:r>
              <a:rPr lang="en-GB" sz="2000" dirty="0">
                <a:latin typeface="Khmer UI" pitchFamily="34" charset="0"/>
                <a:cs typeface="Khmer UI" pitchFamily="34" charset="0"/>
              </a:rPr>
              <a:t>MackieP@cardiff.ac.uk</a:t>
            </a:r>
          </a:p>
        </p:txBody>
      </p:sp>
    </p:spTree>
    <p:extLst>
      <p:ext uri="{BB962C8B-B14F-4D97-AF65-F5344CB8AC3E}">
        <p14:creationId xmlns:p14="http://schemas.microsoft.com/office/powerpoint/2010/main" val="194885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Drivers and risk factors</a:t>
            </a:r>
          </a:p>
        </p:txBody>
      </p:sp>
      <p:sp>
        <p:nvSpPr>
          <p:cNvPr id="9" name="Text Placeholder 4"/>
          <p:cNvSpPr txBox="1">
            <a:spLocks/>
          </p:cNvSpPr>
          <p:nvPr/>
        </p:nvSpPr>
        <p:spPr>
          <a:xfrm>
            <a:off x="323528" y="1052736"/>
            <a:ext cx="8136903" cy="23817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400"/>
              </a:lnSpc>
              <a:spcAft>
                <a:spcPts val="1200"/>
              </a:spcAft>
              <a:buFont typeface="Arial" pitchFamily="34" charset="0"/>
              <a:buNone/>
            </a:pPr>
            <a:r>
              <a:rPr lang="en-GB" sz="2000" b="1" dirty="0">
                <a:solidFill>
                  <a:schemeClr val="tx1">
                    <a:lumMod val="65000"/>
                    <a:lumOff val="35000"/>
                  </a:schemeClr>
                </a:solidFill>
                <a:cs typeface="Khmer UI" pitchFamily="34" charset="0"/>
              </a:rPr>
              <a:t>Poverty is the key driver</a:t>
            </a:r>
          </a:p>
          <a:p>
            <a:pPr marL="0" indent="0">
              <a:lnSpc>
                <a:spcPts val="2400"/>
              </a:lnSpc>
              <a:spcAft>
                <a:spcPts val="1200"/>
              </a:spcAft>
              <a:buFont typeface="Arial" pitchFamily="34" charset="0"/>
              <a:buNone/>
            </a:pPr>
            <a:r>
              <a:rPr lang="en-GB" sz="2000" dirty="0">
                <a:solidFill>
                  <a:schemeClr val="tx1">
                    <a:lumMod val="65000"/>
                    <a:lumOff val="35000"/>
                  </a:schemeClr>
                </a:solidFill>
                <a:cs typeface="Khmer UI" pitchFamily="34" charset="0"/>
              </a:rPr>
              <a:t>“The most important driver of homelessness in all its forms is </a:t>
            </a:r>
            <a:r>
              <a:rPr lang="en-GB" sz="2000" u="sng" dirty="0">
                <a:solidFill>
                  <a:schemeClr val="tx1">
                    <a:lumMod val="65000"/>
                    <a:lumOff val="35000"/>
                  </a:schemeClr>
                </a:solidFill>
                <a:cs typeface="Khmer UI" pitchFamily="34" charset="0"/>
              </a:rPr>
              <a:t>poverty</a:t>
            </a:r>
            <a:r>
              <a:rPr lang="is-IS" sz="2000" dirty="0">
                <a:solidFill>
                  <a:schemeClr val="tx1">
                    <a:lumMod val="65000"/>
                    <a:lumOff val="35000"/>
                  </a:schemeClr>
                </a:solidFill>
                <a:cs typeface="Khmer UI" pitchFamily="34" charset="0"/>
              </a:rPr>
              <a:t>…</a:t>
            </a:r>
            <a:r>
              <a:rPr lang="en-GB" sz="2000" dirty="0">
                <a:solidFill>
                  <a:schemeClr val="tx1">
                    <a:lumMod val="65000"/>
                    <a:lumOff val="35000"/>
                  </a:schemeClr>
                </a:solidFill>
                <a:cs typeface="Khmer UI" pitchFamily="34" charset="0"/>
              </a:rPr>
              <a:t> Other drivers include, </a:t>
            </a:r>
            <a:r>
              <a:rPr lang="en-GB" sz="2000" u="sng" dirty="0">
                <a:solidFill>
                  <a:schemeClr val="tx1">
                    <a:lumMod val="65000"/>
                    <a:lumOff val="35000"/>
                  </a:schemeClr>
                </a:solidFill>
                <a:cs typeface="Khmer UI" pitchFamily="34" charset="0"/>
              </a:rPr>
              <a:t>availability and affordability of accommodation</a:t>
            </a:r>
            <a:r>
              <a:rPr lang="en-GB" sz="2000" dirty="0">
                <a:solidFill>
                  <a:schemeClr val="tx1">
                    <a:lumMod val="65000"/>
                    <a:lumOff val="35000"/>
                  </a:schemeClr>
                </a:solidFill>
                <a:cs typeface="Khmer UI" pitchFamily="34" charset="0"/>
              </a:rPr>
              <a:t>, the extent to which prevention measures are used, and the demographics of people experiencing homelessness.” </a:t>
            </a:r>
            <a:r>
              <a:rPr lang="en-GB" sz="1400" dirty="0">
                <a:solidFill>
                  <a:schemeClr val="tx1">
                    <a:lumMod val="65000"/>
                    <a:lumOff val="35000"/>
                  </a:schemeClr>
                </a:solidFill>
                <a:cs typeface="Khmer UI" pitchFamily="34" charset="0"/>
              </a:rPr>
              <a:t>(Bramley, 2017)</a:t>
            </a:r>
          </a:p>
          <a:p>
            <a:pPr marL="0" indent="0">
              <a:lnSpc>
                <a:spcPts val="2400"/>
              </a:lnSpc>
              <a:spcAft>
                <a:spcPts val="1200"/>
              </a:spcAft>
              <a:buNone/>
            </a:pPr>
            <a:r>
              <a:rPr lang="en-GB" sz="2000" b="1" dirty="0">
                <a:solidFill>
                  <a:schemeClr val="tx1">
                    <a:lumMod val="65000"/>
                    <a:lumOff val="35000"/>
                  </a:schemeClr>
                </a:solidFill>
                <a:cs typeface="Khmer UI" pitchFamily="34" charset="0"/>
              </a:rPr>
              <a:t>Chances of experiencing homelessness by age 30 predicted by:</a:t>
            </a:r>
          </a:p>
          <a:p>
            <a:pPr>
              <a:lnSpc>
                <a:spcPts val="2400"/>
              </a:lnSpc>
              <a:buFont typeface="Wingdings" panose="05000000000000000000" pitchFamily="2" charset="2"/>
              <a:buChar char="§"/>
            </a:pPr>
            <a:r>
              <a:rPr lang="en-GB" sz="2000" dirty="0">
                <a:solidFill>
                  <a:schemeClr val="tx1">
                    <a:lumMod val="65000"/>
                    <a:lumOff val="35000"/>
                  </a:schemeClr>
                </a:solidFill>
                <a:cs typeface="Khmer UI" pitchFamily="34" charset="0"/>
              </a:rPr>
              <a:t>Childhood poverty (by far most powerful influence)</a:t>
            </a:r>
          </a:p>
          <a:p>
            <a:pPr>
              <a:lnSpc>
                <a:spcPts val="2400"/>
              </a:lnSpc>
              <a:buFont typeface="Wingdings" panose="05000000000000000000" pitchFamily="2" charset="2"/>
              <a:buChar char="§"/>
            </a:pPr>
            <a:r>
              <a:rPr lang="en-GB" sz="2000" dirty="0">
                <a:solidFill>
                  <a:schemeClr val="tx1">
                    <a:lumMod val="65000"/>
                    <a:lumOff val="35000"/>
                  </a:schemeClr>
                </a:solidFill>
                <a:cs typeface="Khmer UI" pitchFamily="34" charset="0"/>
              </a:rPr>
              <a:t>Geography (less likely in rural areas/lower housing market pressures)  </a:t>
            </a:r>
          </a:p>
          <a:p>
            <a:pPr>
              <a:lnSpc>
                <a:spcPts val="2400"/>
              </a:lnSpc>
              <a:buFont typeface="Wingdings" panose="05000000000000000000" pitchFamily="2" charset="2"/>
              <a:buChar char="§"/>
            </a:pPr>
            <a:r>
              <a:rPr lang="en-GB" sz="2000" dirty="0">
                <a:solidFill>
                  <a:schemeClr val="tx1">
                    <a:lumMod val="65000"/>
                    <a:lumOff val="35000"/>
                  </a:schemeClr>
                </a:solidFill>
                <a:cs typeface="Khmer UI" pitchFamily="34" charset="0"/>
              </a:rPr>
              <a:t>Adverse experiences as teenager (school exclusion, drug use, care)</a:t>
            </a:r>
          </a:p>
          <a:p>
            <a:pPr>
              <a:lnSpc>
                <a:spcPts val="2400"/>
              </a:lnSpc>
              <a:buFont typeface="Wingdings" panose="05000000000000000000" pitchFamily="2" charset="2"/>
              <a:buChar char="§"/>
            </a:pPr>
            <a:r>
              <a:rPr lang="en-GB" sz="2000" dirty="0">
                <a:solidFill>
                  <a:schemeClr val="tx1">
                    <a:lumMod val="65000"/>
                    <a:lumOff val="35000"/>
                  </a:schemeClr>
                </a:solidFill>
                <a:cs typeface="Khmer UI" pitchFamily="34" charset="0"/>
              </a:rPr>
              <a:t>Early adult experiences (leaving education early, unemployment, renting, illness/disability, social relationships [with parents/partner/children])</a:t>
            </a:r>
          </a:p>
          <a:p>
            <a:pPr marL="0" indent="0" algn="r">
              <a:lnSpc>
                <a:spcPts val="2400"/>
              </a:lnSpc>
              <a:spcAft>
                <a:spcPts val="1200"/>
              </a:spcAft>
              <a:buNone/>
            </a:pPr>
            <a:r>
              <a:rPr lang="en-GB" sz="1400" dirty="0">
                <a:solidFill>
                  <a:schemeClr val="tx1">
                    <a:lumMod val="65000"/>
                    <a:lumOff val="35000"/>
                  </a:schemeClr>
                </a:solidFill>
                <a:cs typeface="Khmer UI" pitchFamily="34" charset="0"/>
              </a:rPr>
              <a:t>(Bramley and Fitzpatrick, 2018)</a:t>
            </a:r>
          </a:p>
          <a:p>
            <a:pPr marL="0" indent="0">
              <a:lnSpc>
                <a:spcPts val="2400"/>
              </a:lnSpc>
              <a:spcAft>
                <a:spcPts val="1200"/>
              </a:spcAft>
              <a:buFont typeface="Arial" pitchFamily="34" charset="0"/>
              <a:buNone/>
            </a:pPr>
            <a:endParaRPr lang="en-GB" sz="2000" dirty="0">
              <a:solidFill>
                <a:srgbClr val="000090"/>
              </a:solidFill>
              <a:latin typeface="Arial" charset="0"/>
            </a:endParaRPr>
          </a:p>
        </p:txBody>
      </p:sp>
    </p:spTree>
    <p:extLst>
      <p:ext uri="{BB962C8B-B14F-4D97-AF65-F5344CB8AC3E}">
        <p14:creationId xmlns:p14="http://schemas.microsoft.com/office/powerpoint/2010/main" val="144194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9" name="Text Placeholder 4"/>
          <p:cNvSpPr txBox="1">
            <a:spLocks/>
          </p:cNvSpPr>
          <p:nvPr/>
        </p:nvSpPr>
        <p:spPr>
          <a:xfrm>
            <a:off x="539553" y="1479315"/>
            <a:ext cx="8136903" cy="425394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400"/>
              </a:lnSpc>
              <a:spcAft>
                <a:spcPts val="1800"/>
              </a:spcAft>
              <a:buNone/>
            </a:pPr>
            <a:r>
              <a:rPr lang="en-GB" sz="2000" b="1" dirty="0">
                <a:solidFill>
                  <a:schemeClr val="tx1">
                    <a:lumMod val="65000"/>
                    <a:lumOff val="35000"/>
                  </a:schemeClr>
                </a:solidFill>
                <a:cs typeface="Khmer UI" pitchFamily="34" charset="0"/>
              </a:rPr>
              <a:t>Vignette 1:</a:t>
            </a:r>
            <a:r>
              <a:rPr lang="en-GB" sz="2000" dirty="0">
                <a:solidFill>
                  <a:schemeClr val="tx1">
                    <a:lumMod val="65000"/>
                    <a:lumOff val="35000"/>
                  </a:schemeClr>
                </a:solidFill>
                <a:cs typeface="Khmer UI" pitchFamily="34" charset="0"/>
              </a:rPr>
              <a:t> White male, with relatively affluent childhood in the rural area, graduated from university, living with his parents at age 26, with no partner and no children. Predicted probability of having experienced homelessness by age 30 = </a:t>
            </a:r>
            <a:r>
              <a:rPr lang="en-GB" sz="2000" b="1" dirty="0">
                <a:solidFill>
                  <a:srgbClr val="CB4545"/>
                </a:solidFill>
                <a:cs typeface="Khmer UI" pitchFamily="34" charset="0"/>
              </a:rPr>
              <a:t>0.6%</a:t>
            </a:r>
            <a:r>
              <a:rPr lang="en-GB" sz="2000" dirty="0">
                <a:solidFill>
                  <a:schemeClr val="tx1">
                    <a:lumMod val="65000"/>
                    <a:lumOff val="35000"/>
                  </a:schemeClr>
                </a:solidFill>
                <a:cs typeface="Khmer UI" pitchFamily="34" charset="0"/>
              </a:rPr>
              <a:t>.</a:t>
            </a:r>
          </a:p>
          <a:p>
            <a:pPr marL="0" indent="0">
              <a:lnSpc>
                <a:spcPts val="2400"/>
              </a:lnSpc>
              <a:buNone/>
            </a:pPr>
            <a:r>
              <a:rPr lang="en-GB" sz="2000" b="1" dirty="0">
                <a:solidFill>
                  <a:schemeClr val="tx1">
                    <a:lumMod val="65000"/>
                    <a:lumOff val="35000"/>
                  </a:schemeClr>
                </a:solidFill>
                <a:cs typeface="Khmer UI" pitchFamily="34" charset="0"/>
              </a:rPr>
              <a:t>Vignette 2: </a:t>
            </a:r>
            <a:r>
              <a:rPr lang="en-GB" sz="2000" dirty="0">
                <a:solidFill>
                  <a:schemeClr val="tx1">
                    <a:lumMod val="65000"/>
                    <a:lumOff val="35000"/>
                  </a:schemeClr>
                </a:solidFill>
                <a:cs typeface="Khmer UI" pitchFamily="34" charset="0"/>
              </a:rPr>
              <a:t>Mixed ethnicity female, experienced poverty as a child, brought up by a lone parent, left school or college at 16, had spells of unemployment, and living as a renter with no partner but with her own children at age 26. Predicted probability of having experienced homelessness by age 30 = </a:t>
            </a:r>
            <a:r>
              <a:rPr lang="en-GB" sz="2000" b="1" dirty="0">
                <a:solidFill>
                  <a:srgbClr val="CB4545"/>
                </a:solidFill>
                <a:cs typeface="Khmer UI" pitchFamily="34" charset="0"/>
              </a:rPr>
              <a:t>71.2%</a:t>
            </a:r>
            <a:r>
              <a:rPr lang="en-GB" sz="2000" dirty="0">
                <a:solidFill>
                  <a:schemeClr val="tx1">
                    <a:lumMod val="65000"/>
                    <a:lumOff val="35000"/>
                  </a:schemeClr>
                </a:solidFill>
                <a:cs typeface="Khmer UI" pitchFamily="34" charset="0"/>
              </a:rPr>
              <a:t>. </a:t>
            </a:r>
          </a:p>
          <a:p>
            <a:pPr marL="0" indent="0" algn="r">
              <a:lnSpc>
                <a:spcPts val="2400"/>
              </a:lnSpc>
              <a:spcAft>
                <a:spcPts val="1200"/>
              </a:spcAft>
              <a:buNone/>
            </a:pPr>
            <a:r>
              <a:rPr lang="en-GB" sz="1400" dirty="0">
                <a:solidFill>
                  <a:schemeClr val="tx1">
                    <a:lumMod val="65000"/>
                    <a:lumOff val="35000"/>
                  </a:schemeClr>
                </a:solidFill>
                <a:cs typeface="Khmer UI" pitchFamily="34" charset="0"/>
              </a:rPr>
              <a:t>(Bramley and Fitzpatrick, 2018)</a:t>
            </a:r>
          </a:p>
          <a:p>
            <a:pPr marL="0" indent="0">
              <a:lnSpc>
                <a:spcPts val="2400"/>
              </a:lnSpc>
              <a:spcAft>
                <a:spcPts val="1200"/>
              </a:spcAft>
              <a:buNone/>
            </a:pPr>
            <a:endParaRPr lang="en-GB" sz="2000" dirty="0">
              <a:solidFill>
                <a:schemeClr val="tx1">
                  <a:lumMod val="65000"/>
                  <a:lumOff val="35000"/>
                </a:schemeClr>
              </a:solidFill>
              <a:cs typeface="Khmer UI" pitchFamily="34" charset="0"/>
            </a:endParaRPr>
          </a:p>
        </p:txBody>
      </p:sp>
      <p:sp>
        <p:nvSpPr>
          <p:cNvPr id="10" name="TextBox 9"/>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Drivers and risk factors</a:t>
            </a:r>
          </a:p>
        </p:txBody>
      </p:sp>
    </p:spTree>
    <p:extLst>
      <p:ext uri="{BB962C8B-B14F-4D97-AF65-F5344CB8AC3E}">
        <p14:creationId xmlns:p14="http://schemas.microsoft.com/office/powerpoint/2010/main" val="2306557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10" name="TextBox 9">
            <a:extLst>
              <a:ext uri="{FF2B5EF4-FFF2-40B4-BE49-F238E27FC236}">
                <a16:creationId xmlns:a16="http://schemas.microsoft.com/office/drawing/2014/main" id="{E37A856C-3388-DF4A-9F88-8CCE5F15EC28}"/>
              </a:ext>
            </a:extLst>
          </p:cNvPr>
          <p:cNvSpPr txBox="1"/>
          <p:nvPr/>
        </p:nvSpPr>
        <p:spPr>
          <a:xfrm>
            <a:off x="140285" y="116632"/>
            <a:ext cx="8784976" cy="400110"/>
          </a:xfrm>
          <a:prstGeom prst="rect">
            <a:avLst/>
          </a:prstGeom>
          <a:noFill/>
        </p:spPr>
        <p:txBody>
          <a:bodyPr wrap="square" rtlCol="0">
            <a:spAutoFit/>
          </a:bodyPr>
          <a:lstStyle/>
          <a:p>
            <a:pPr>
              <a:lnSpc>
                <a:spcPts val="2400"/>
              </a:lnSpc>
              <a:spcAft>
                <a:spcPts val="1200"/>
              </a:spcAft>
            </a:pPr>
            <a:r>
              <a:rPr lang="en-GB" sz="2000" dirty="0">
                <a:solidFill>
                  <a:schemeClr val="tx1">
                    <a:lumMod val="65000"/>
                    <a:lumOff val="35000"/>
                  </a:schemeClr>
                </a:solidFill>
                <a:cs typeface="Khmer UI" pitchFamily="34" charset="0"/>
              </a:rPr>
              <a:t>Core homelessness forecast, 2011-41</a:t>
            </a:r>
          </a:p>
        </p:txBody>
      </p:sp>
      <p:pic>
        <p:nvPicPr>
          <p:cNvPr id="2" name="Picture 1"/>
          <p:cNvPicPr>
            <a:picLocks noChangeAspect="1"/>
          </p:cNvPicPr>
          <p:nvPr/>
        </p:nvPicPr>
        <p:blipFill rotWithShape="1">
          <a:blip r:embed="rId3"/>
          <a:srcRect t="5883" b="4280"/>
          <a:stretch/>
        </p:blipFill>
        <p:spPr>
          <a:xfrm>
            <a:off x="1979050" y="3199121"/>
            <a:ext cx="5143270" cy="2318111"/>
          </a:xfrm>
          <a:prstGeom prst="rect">
            <a:avLst/>
          </a:prstGeom>
        </p:spPr>
      </p:pic>
      <p:pic>
        <p:nvPicPr>
          <p:cNvPr id="3" name="Picture 2"/>
          <p:cNvPicPr>
            <a:picLocks noChangeAspect="1"/>
          </p:cNvPicPr>
          <p:nvPr/>
        </p:nvPicPr>
        <p:blipFill rotWithShape="1">
          <a:blip r:embed="rId4"/>
          <a:srcRect b="6697"/>
          <a:stretch/>
        </p:blipFill>
        <p:spPr>
          <a:xfrm>
            <a:off x="1974527" y="622327"/>
            <a:ext cx="5140140" cy="2302617"/>
          </a:xfrm>
          <a:prstGeom prst="rect">
            <a:avLst/>
          </a:prstGeom>
        </p:spPr>
      </p:pic>
      <p:sp>
        <p:nvSpPr>
          <p:cNvPr id="8" name="TextBox 7">
            <a:extLst>
              <a:ext uri="{FF2B5EF4-FFF2-40B4-BE49-F238E27FC236}">
                <a16:creationId xmlns:a16="http://schemas.microsoft.com/office/drawing/2014/main" id="{E37A856C-3388-DF4A-9F88-8CCE5F15EC28}"/>
              </a:ext>
            </a:extLst>
          </p:cNvPr>
          <p:cNvSpPr txBox="1"/>
          <p:nvPr/>
        </p:nvSpPr>
        <p:spPr>
          <a:xfrm>
            <a:off x="140285" y="1438151"/>
            <a:ext cx="1551395" cy="400110"/>
          </a:xfrm>
          <a:prstGeom prst="rect">
            <a:avLst/>
          </a:prstGeom>
          <a:noFill/>
        </p:spPr>
        <p:txBody>
          <a:bodyPr wrap="square" rtlCol="0">
            <a:spAutoFit/>
          </a:bodyPr>
          <a:lstStyle/>
          <a:p>
            <a:pPr algn="r">
              <a:lnSpc>
                <a:spcPts val="2400"/>
              </a:lnSpc>
              <a:spcAft>
                <a:spcPts val="1200"/>
              </a:spcAft>
            </a:pPr>
            <a:r>
              <a:rPr lang="en-GB" sz="2000" dirty="0">
                <a:solidFill>
                  <a:srgbClr val="C00000"/>
                </a:solidFill>
                <a:cs typeface="Khmer UI" pitchFamily="34" charset="0"/>
              </a:rPr>
              <a:t>Great Britain</a:t>
            </a:r>
          </a:p>
        </p:txBody>
      </p:sp>
      <p:sp>
        <p:nvSpPr>
          <p:cNvPr id="11" name="TextBox 10">
            <a:extLst>
              <a:ext uri="{FF2B5EF4-FFF2-40B4-BE49-F238E27FC236}">
                <a16:creationId xmlns:a16="http://schemas.microsoft.com/office/drawing/2014/main" id="{E37A856C-3388-DF4A-9F88-8CCE5F15EC28}"/>
              </a:ext>
            </a:extLst>
          </p:cNvPr>
          <p:cNvSpPr txBox="1"/>
          <p:nvPr/>
        </p:nvSpPr>
        <p:spPr>
          <a:xfrm>
            <a:off x="140284" y="4063429"/>
            <a:ext cx="1551395" cy="400110"/>
          </a:xfrm>
          <a:prstGeom prst="rect">
            <a:avLst/>
          </a:prstGeom>
          <a:noFill/>
        </p:spPr>
        <p:txBody>
          <a:bodyPr wrap="square" rtlCol="0">
            <a:spAutoFit/>
          </a:bodyPr>
          <a:lstStyle/>
          <a:p>
            <a:pPr algn="r">
              <a:lnSpc>
                <a:spcPts val="2400"/>
              </a:lnSpc>
              <a:spcAft>
                <a:spcPts val="1200"/>
              </a:spcAft>
            </a:pPr>
            <a:r>
              <a:rPr lang="en-GB" sz="2000" dirty="0">
                <a:solidFill>
                  <a:srgbClr val="C00000"/>
                </a:solidFill>
                <a:cs typeface="Khmer UI" pitchFamily="34" charset="0"/>
              </a:rPr>
              <a:t>Wales</a:t>
            </a:r>
          </a:p>
        </p:txBody>
      </p:sp>
      <p:sp>
        <p:nvSpPr>
          <p:cNvPr id="4" name="TextBox 3"/>
          <p:cNvSpPr txBox="1"/>
          <p:nvPr/>
        </p:nvSpPr>
        <p:spPr>
          <a:xfrm>
            <a:off x="7668344" y="5445224"/>
            <a:ext cx="1475656" cy="246221"/>
          </a:xfrm>
          <a:prstGeom prst="rect">
            <a:avLst/>
          </a:prstGeom>
          <a:noFill/>
        </p:spPr>
        <p:txBody>
          <a:bodyPr wrap="square" rtlCol="0">
            <a:spAutoFit/>
          </a:bodyPr>
          <a:lstStyle/>
          <a:p>
            <a:r>
              <a:rPr lang="en-GB" sz="1000" dirty="0">
                <a:solidFill>
                  <a:schemeClr val="tx1">
                    <a:lumMod val="65000"/>
                    <a:lumOff val="35000"/>
                  </a:schemeClr>
                </a:solidFill>
              </a:rPr>
              <a:t>Source: Bramley (2017)</a:t>
            </a:r>
          </a:p>
        </p:txBody>
      </p:sp>
    </p:spTree>
    <p:extLst>
      <p:ext uri="{BB962C8B-B14F-4D97-AF65-F5344CB8AC3E}">
        <p14:creationId xmlns:p14="http://schemas.microsoft.com/office/powerpoint/2010/main" val="4095533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225" y="0"/>
            <a:ext cx="9166225" cy="685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23" name="TextBox 7"/>
          <p:cNvSpPr txBox="1">
            <a:spLocks noChangeArrowheads="1"/>
          </p:cNvSpPr>
          <p:nvPr/>
        </p:nvSpPr>
        <p:spPr bwMode="auto">
          <a:xfrm>
            <a:off x="1763687" y="2636838"/>
            <a:ext cx="5688633" cy="1015663"/>
          </a:xfrm>
          <a:prstGeom prst="rect">
            <a:avLst/>
          </a:prstGeom>
          <a:noFill/>
          <a:ln w="9525">
            <a:noFill/>
            <a:miter lim="800000"/>
            <a:headEnd/>
            <a:tailEnd/>
          </a:ln>
        </p:spPr>
        <p:txBody>
          <a:bodyPr wrap="square">
            <a:spAutoFit/>
          </a:bodyPr>
          <a:lstStyle/>
          <a:p>
            <a:pPr algn="ctr"/>
            <a:r>
              <a:rPr lang="en-GB" altLang="en-US" sz="3000" dirty="0">
                <a:solidFill>
                  <a:schemeClr val="bg1"/>
                </a:solidFill>
                <a:latin typeface="Khmer UI" pitchFamily="34" charset="0"/>
              </a:rPr>
              <a:t>Framing the evidence in relation to end goals</a:t>
            </a:r>
          </a:p>
        </p:txBody>
      </p:sp>
      <p:sp>
        <p:nvSpPr>
          <p:cNvPr id="2" name="Half Frame 1"/>
          <p:cNvSpPr/>
          <p:nvPr/>
        </p:nvSpPr>
        <p:spPr>
          <a:xfrm rot="10800000">
            <a:off x="5364088" y="2204864"/>
            <a:ext cx="2376264" cy="2448272"/>
          </a:xfrm>
          <a:prstGeom prst="halfFrame">
            <a:avLst>
              <a:gd name="adj1" fmla="val 3615"/>
              <a:gd name="adj2" fmla="val 3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Half Frame 4"/>
          <p:cNvSpPr/>
          <p:nvPr/>
        </p:nvSpPr>
        <p:spPr>
          <a:xfrm>
            <a:off x="1547664" y="1772816"/>
            <a:ext cx="2376264" cy="2448272"/>
          </a:xfrm>
          <a:prstGeom prst="halfFrame">
            <a:avLst>
              <a:gd name="adj1" fmla="val 3615"/>
              <a:gd name="adj2" fmla="val 3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0725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6" name="TextBox 5"/>
          <p:cNvSpPr txBox="1"/>
          <p:nvPr/>
        </p:nvSpPr>
        <p:spPr>
          <a:xfrm>
            <a:off x="251520" y="1299532"/>
            <a:ext cx="8784976" cy="3785652"/>
          </a:xfrm>
          <a:prstGeom prst="rect">
            <a:avLst/>
          </a:prstGeom>
          <a:noFill/>
        </p:spPr>
        <p:txBody>
          <a:bodyPr wrap="square" rtlCol="0">
            <a:spAutoFit/>
          </a:bodyPr>
          <a:lstStyle/>
          <a:p>
            <a:pPr marL="368300" indent="-368300">
              <a:lnSpc>
                <a:spcPts val="2400"/>
              </a:lnSpc>
              <a:spcAft>
                <a:spcPts val="1200"/>
              </a:spcAft>
              <a:buFont typeface="Wingdings" panose="05000000000000000000" pitchFamily="2" charset="2"/>
              <a:buChar char="§"/>
            </a:pPr>
            <a:r>
              <a:rPr lang="en-GB" sz="2000" b="1" dirty="0">
                <a:solidFill>
                  <a:schemeClr val="tx1">
                    <a:lumMod val="65000"/>
                    <a:lumOff val="35000"/>
                  </a:schemeClr>
                </a:solidFill>
                <a:cs typeface="Khmer UI" pitchFamily="34" charset="0"/>
              </a:rPr>
              <a:t>Prevent all forms of homelessness</a:t>
            </a:r>
          </a:p>
          <a:p>
            <a:pPr marL="357188">
              <a:lnSpc>
                <a:spcPts val="2400"/>
              </a:lnSpc>
              <a:spcAft>
                <a:spcPts val="1200"/>
              </a:spcAft>
            </a:pPr>
            <a:r>
              <a:rPr lang="en-GB" sz="2000" dirty="0">
                <a:solidFill>
                  <a:schemeClr val="tx1">
                    <a:lumMod val="65000"/>
                    <a:lumOff val="35000"/>
                  </a:schemeClr>
                </a:solidFill>
                <a:cs typeface="Khmer UI" pitchFamily="34" charset="0"/>
              </a:rPr>
              <a:t>Universal Prevention, Targeted Prevention, Crisis Prevention, Emergency Prevention, Recovery Prevention </a:t>
            </a:r>
            <a:r>
              <a:rPr lang="en-GB" sz="1400" dirty="0">
                <a:solidFill>
                  <a:schemeClr val="tx1">
                    <a:lumMod val="65000"/>
                    <a:lumOff val="35000"/>
                  </a:schemeClr>
                </a:solidFill>
                <a:cs typeface="Khmer UI" pitchFamily="34" charset="0"/>
              </a:rPr>
              <a:t>(Fitzpatrick et al, 2019)</a:t>
            </a:r>
          </a:p>
          <a:p>
            <a:pPr marL="368300" indent="-368300">
              <a:lnSpc>
                <a:spcPts val="2400"/>
              </a:lnSpc>
              <a:spcAft>
                <a:spcPts val="1200"/>
              </a:spcAft>
              <a:buFont typeface="Wingdings" panose="05000000000000000000" pitchFamily="2" charset="2"/>
              <a:buChar char="§"/>
            </a:pPr>
            <a:r>
              <a:rPr lang="en-GB" sz="2000" b="1" dirty="0">
                <a:solidFill>
                  <a:schemeClr val="tx1">
                    <a:lumMod val="65000"/>
                    <a:lumOff val="35000"/>
                  </a:schemeClr>
                </a:solidFill>
                <a:cs typeface="Khmer UI" pitchFamily="34" charset="0"/>
              </a:rPr>
              <a:t>End homelessness</a:t>
            </a:r>
          </a:p>
          <a:p>
            <a:pPr marL="700088" lvl="0" indent="-342900">
              <a:lnSpc>
                <a:spcPts val="2400"/>
              </a:lnSpc>
              <a:buFontTx/>
              <a:buChar char="-"/>
            </a:pPr>
            <a:r>
              <a:rPr lang="en-GB" sz="2000" dirty="0">
                <a:solidFill>
                  <a:schemeClr val="tx1">
                    <a:lumMod val="65000"/>
                    <a:lumOff val="35000"/>
                  </a:schemeClr>
                </a:solidFill>
                <a:cs typeface="Khmer UI" pitchFamily="34" charset="0"/>
              </a:rPr>
              <a:t>No one homeless as a result of leaving a state institution</a:t>
            </a:r>
          </a:p>
          <a:p>
            <a:pPr marL="700088" lvl="0" indent="-342900">
              <a:lnSpc>
                <a:spcPts val="2400"/>
              </a:lnSpc>
              <a:buFontTx/>
              <a:buChar char="-"/>
            </a:pPr>
            <a:r>
              <a:rPr lang="en-GB" sz="2000" dirty="0">
                <a:solidFill>
                  <a:schemeClr val="tx1">
                    <a:lumMod val="65000"/>
                    <a:lumOff val="35000"/>
                  </a:schemeClr>
                </a:solidFill>
                <a:cs typeface="Khmer UI" pitchFamily="34" charset="0"/>
              </a:rPr>
              <a:t>All at immediate risk of homelessness get the help needed to prevent it</a:t>
            </a:r>
          </a:p>
          <a:p>
            <a:pPr marL="700088" lvl="0" indent="-342900">
              <a:lnSpc>
                <a:spcPts val="2400"/>
              </a:lnSpc>
              <a:buFontTx/>
              <a:buChar char="-"/>
            </a:pPr>
            <a:r>
              <a:rPr lang="en-GB" sz="2000" dirty="0">
                <a:solidFill>
                  <a:schemeClr val="tx1">
                    <a:lumMod val="65000"/>
                    <a:lumOff val="35000"/>
                  </a:schemeClr>
                </a:solidFill>
                <a:cs typeface="Khmer UI" pitchFamily="34" charset="0"/>
              </a:rPr>
              <a:t>No one in emergency accommodation without a plan for rapid rehousing</a:t>
            </a:r>
          </a:p>
          <a:p>
            <a:pPr marL="700088" lvl="0" indent="-342900">
              <a:lnSpc>
                <a:spcPts val="2400"/>
              </a:lnSpc>
              <a:buFontTx/>
              <a:buChar char="-"/>
            </a:pPr>
            <a:r>
              <a:rPr lang="en-GB" sz="2000" dirty="0">
                <a:solidFill>
                  <a:schemeClr val="tx1">
                    <a:lumMod val="65000"/>
                    <a:lumOff val="35000"/>
                  </a:schemeClr>
                </a:solidFill>
                <a:cs typeface="Khmer UI" pitchFamily="34" charset="0"/>
              </a:rPr>
              <a:t>No one forced to live in transient/dangerous accommodation (tents/squats)</a:t>
            </a:r>
          </a:p>
          <a:p>
            <a:pPr marL="700088" indent="-342900">
              <a:lnSpc>
                <a:spcPts val="2400"/>
              </a:lnSpc>
              <a:spcAft>
                <a:spcPts val="1200"/>
              </a:spcAft>
              <a:buFontTx/>
              <a:buChar char="-"/>
            </a:pPr>
            <a:r>
              <a:rPr lang="en-GB" sz="2000" dirty="0">
                <a:solidFill>
                  <a:schemeClr val="tx1">
                    <a:lumMod val="65000"/>
                    <a:lumOff val="35000"/>
                  </a:schemeClr>
                </a:solidFill>
                <a:cs typeface="Khmer UI" pitchFamily="34" charset="0"/>
              </a:rPr>
              <a:t>No one sleeping rough </a:t>
            </a:r>
            <a:r>
              <a:rPr lang="en-GB" sz="1400" dirty="0">
                <a:solidFill>
                  <a:schemeClr val="tx1">
                    <a:lumMod val="65000"/>
                    <a:lumOff val="35000"/>
                  </a:schemeClr>
                </a:solidFill>
                <a:cs typeface="Khmer UI" pitchFamily="34" charset="0"/>
              </a:rPr>
              <a:t>(Crisis, 2018)</a:t>
            </a:r>
          </a:p>
          <a:p>
            <a:pPr marL="368300" indent="-368300">
              <a:lnSpc>
                <a:spcPts val="2400"/>
              </a:lnSpc>
              <a:spcAft>
                <a:spcPts val="1200"/>
              </a:spcAft>
              <a:buFont typeface="Wingdings" panose="05000000000000000000" pitchFamily="2" charset="2"/>
              <a:buChar char="§"/>
            </a:pPr>
            <a:r>
              <a:rPr lang="en-GB" sz="2000" b="1" dirty="0">
                <a:solidFill>
                  <a:schemeClr val="tx1">
                    <a:lumMod val="65000"/>
                    <a:lumOff val="35000"/>
                  </a:schemeClr>
                </a:solidFill>
                <a:cs typeface="Khmer UI" pitchFamily="34" charset="0"/>
              </a:rPr>
              <a:t>Homelessness should be rare, brief and non-recurrent</a:t>
            </a:r>
          </a:p>
        </p:txBody>
      </p:sp>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Framing the evidence in relation to end goals</a:t>
            </a:r>
          </a:p>
        </p:txBody>
      </p:sp>
    </p:spTree>
    <p:extLst>
      <p:ext uri="{BB962C8B-B14F-4D97-AF65-F5344CB8AC3E}">
        <p14:creationId xmlns:p14="http://schemas.microsoft.com/office/powerpoint/2010/main" val="128189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5733256"/>
            <a:ext cx="7704856" cy="1008000"/>
          </a:xfrm>
          <a:prstGeom prst="rect">
            <a:avLst/>
          </a:prstGeom>
          <a:solidFill>
            <a:srgbClr val="CB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universitylogo.jpg"/>
          <p:cNvPicPr>
            <a:picLocks noChangeAspect="1"/>
          </p:cNvPicPr>
          <p:nvPr/>
        </p:nvPicPr>
        <p:blipFill>
          <a:blip r:embed="rId2" cstate="print"/>
          <a:stretch>
            <a:fillRect/>
          </a:stretch>
        </p:blipFill>
        <p:spPr>
          <a:xfrm>
            <a:off x="140285" y="5733256"/>
            <a:ext cx="1047339" cy="1008112"/>
          </a:xfrm>
          <a:prstGeom prst="rect">
            <a:avLst/>
          </a:prstGeom>
        </p:spPr>
      </p:pic>
      <p:sp>
        <p:nvSpPr>
          <p:cNvPr id="8" name="TextBox 7"/>
          <p:cNvSpPr txBox="1"/>
          <p:nvPr/>
        </p:nvSpPr>
        <p:spPr>
          <a:xfrm>
            <a:off x="251520" y="260648"/>
            <a:ext cx="8640960" cy="523220"/>
          </a:xfrm>
          <a:prstGeom prst="rect">
            <a:avLst/>
          </a:prstGeom>
          <a:noFill/>
        </p:spPr>
        <p:txBody>
          <a:bodyPr wrap="square" rtlCol="0">
            <a:spAutoFit/>
          </a:bodyPr>
          <a:lstStyle/>
          <a:p>
            <a:r>
              <a:rPr lang="en-GB" sz="2800" dirty="0">
                <a:solidFill>
                  <a:srgbClr val="CB4545"/>
                </a:solidFill>
                <a:latin typeface="Khmer UI" pitchFamily="34" charset="0"/>
                <a:cs typeface="Khmer UI" pitchFamily="34" charset="0"/>
              </a:rPr>
              <a:t>Framing the evidence in relation to end goals</a:t>
            </a:r>
          </a:p>
        </p:txBody>
      </p:sp>
      <p:graphicFrame>
        <p:nvGraphicFramePr>
          <p:cNvPr id="2" name="Table 1"/>
          <p:cNvGraphicFramePr>
            <a:graphicFrameLocks noGrp="1"/>
          </p:cNvGraphicFramePr>
          <p:nvPr>
            <p:extLst>
              <p:ext uri="{D42A27DB-BD31-4B8C-83A1-F6EECF244321}">
                <p14:modId xmlns:p14="http://schemas.microsoft.com/office/powerpoint/2010/main" val="2738066978"/>
              </p:ext>
            </p:extLst>
          </p:nvPr>
        </p:nvGraphicFramePr>
        <p:xfrm>
          <a:off x="323528" y="1052736"/>
          <a:ext cx="8496943" cy="4277360"/>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0000"/>
                    </a:ext>
                  </a:extLst>
                </a:gridCol>
                <a:gridCol w="4474513">
                  <a:extLst>
                    <a:ext uri="{9D8B030D-6E8A-4147-A177-3AD203B41FA5}">
                      <a16:colId xmlns:a16="http://schemas.microsoft.com/office/drawing/2014/main" val="20001"/>
                    </a:ext>
                  </a:extLst>
                </a:gridCol>
                <a:gridCol w="2438254">
                  <a:extLst>
                    <a:ext uri="{9D8B030D-6E8A-4147-A177-3AD203B41FA5}">
                      <a16:colId xmlns:a16="http://schemas.microsoft.com/office/drawing/2014/main" val="20002"/>
                    </a:ext>
                  </a:extLst>
                </a:gridCol>
              </a:tblGrid>
              <a:tr h="370840">
                <a:tc>
                  <a:txBody>
                    <a:bodyPr/>
                    <a:lstStyle/>
                    <a:p>
                      <a:pPr algn="ctr"/>
                      <a:r>
                        <a:rPr lang="en-GB" sz="1600" dirty="0">
                          <a:solidFill>
                            <a:schemeClr val="bg1"/>
                          </a:solidFill>
                        </a:rPr>
                        <a:t>Rare, brief &amp; non-recurrent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454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rPr>
                        <a:t>Homelessness ended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454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rPr>
                        <a:t>Homelessness prevented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4545"/>
                    </a:solidFill>
                  </a:tcPr>
                </a:tc>
                <a:extLst>
                  <a:ext uri="{0D108BD9-81ED-4DB2-BD59-A6C34878D82A}">
                    <a16:rowId xmlns:a16="http://schemas.microsoft.com/office/drawing/2014/main" val="10000"/>
                  </a:ext>
                </a:extLst>
              </a:tr>
              <a:tr h="370840">
                <a:tc rowSpan="3">
                  <a:txBody>
                    <a:bodyPr/>
                    <a:lstStyle/>
                    <a:p>
                      <a:r>
                        <a:rPr lang="en-GB" sz="1600" dirty="0"/>
                        <a:t>Rare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lumMod val="65000"/>
                              <a:lumOff val="35000"/>
                            </a:schemeClr>
                          </a:solidFill>
                          <a:cs typeface="Khmer UI" pitchFamily="34" charset="0"/>
                        </a:rPr>
                        <a:t>Universal Prevention</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8438" marR="0" lvl="0" indent="-198438" algn="l" defTabSz="914400" rtl="0" eaLnBrk="1" fontAlgn="auto" latinLnBrk="0" hangingPunct="1">
                        <a:lnSpc>
                          <a:spcPct val="100000"/>
                        </a:lnSpc>
                        <a:spcBef>
                          <a:spcPts val="0"/>
                        </a:spcBef>
                        <a:spcAft>
                          <a:spcPts val="0"/>
                        </a:spcAft>
                        <a:buClrTx/>
                        <a:buSzTx/>
                        <a:buFontTx/>
                        <a:buChar char="-"/>
                        <a:tabLst/>
                        <a:defRPr/>
                      </a:pPr>
                      <a:r>
                        <a:rPr lang="en-GB" sz="1600" dirty="0">
                          <a:solidFill>
                            <a:schemeClr val="tx1">
                              <a:lumMod val="65000"/>
                              <a:lumOff val="35000"/>
                            </a:schemeClr>
                          </a:solidFill>
                          <a:cs typeface="Khmer UI" pitchFamily="34" charset="0"/>
                        </a:rPr>
                        <a:t>No one homeless as a result of leaving a state institution</a:t>
                      </a:r>
                    </a:p>
                    <a:p>
                      <a:pPr marL="198438" marR="0" lvl="0" indent="-198438" algn="l" defTabSz="914400" rtl="0" eaLnBrk="1" fontAlgn="auto" latinLnBrk="0" hangingPunct="1">
                        <a:lnSpc>
                          <a:spcPct val="100000"/>
                        </a:lnSpc>
                        <a:spcBef>
                          <a:spcPts val="0"/>
                        </a:spcBef>
                        <a:spcAft>
                          <a:spcPts val="0"/>
                        </a:spcAft>
                        <a:buClrTx/>
                        <a:buSzTx/>
                        <a:buFontTx/>
                        <a:buChar char="-"/>
                        <a:tabLst/>
                        <a:defRPr/>
                      </a:pPr>
                      <a:r>
                        <a:rPr lang="en-GB" sz="1600" kern="1200" dirty="0">
                          <a:solidFill>
                            <a:srgbClr val="CB4545"/>
                          </a:solidFill>
                          <a:latin typeface="+mn-lt"/>
                          <a:ea typeface="+mn-ea"/>
                          <a:cs typeface="Khmer UI" pitchFamily="34" charset="0"/>
                        </a:rPr>
                        <a:t>All at likely risk of homelessness get the help needed to prevent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lumMod val="65000"/>
                              <a:lumOff val="35000"/>
                            </a:schemeClr>
                          </a:solidFill>
                          <a:cs typeface="Khmer UI" pitchFamily="34" charset="0"/>
                        </a:rPr>
                        <a:t>Targeted Prevention </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8438" marR="0" lvl="0" indent="-198438" algn="l" defTabSz="914400" rtl="0" eaLnBrk="1" fontAlgn="auto" latinLnBrk="0" hangingPunct="1">
                        <a:lnSpc>
                          <a:spcPct val="100000"/>
                        </a:lnSpc>
                        <a:spcBef>
                          <a:spcPts val="0"/>
                        </a:spcBef>
                        <a:spcAft>
                          <a:spcPts val="0"/>
                        </a:spcAft>
                        <a:buClrTx/>
                        <a:buSzTx/>
                        <a:buFontTx/>
                        <a:buChar char="-"/>
                        <a:tabLst/>
                        <a:defRPr/>
                      </a:pPr>
                      <a:r>
                        <a:rPr lang="en-GB" sz="1600" kern="1200" dirty="0">
                          <a:solidFill>
                            <a:schemeClr val="tx1">
                              <a:lumMod val="65000"/>
                              <a:lumOff val="35000"/>
                            </a:schemeClr>
                          </a:solidFill>
                          <a:latin typeface="+mn-lt"/>
                          <a:ea typeface="+mn-ea"/>
                          <a:cs typeface="Khmer UI" pitchFamily="34" charset="0"/>
                        </a:rPr>
                        <a:t>All at immediate risk of homelessness get the help needed to prevent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lumMod val="65000"/>
                              <a:lumOff val="35000"/>
                            </a:schemeClr>
                          </a:solidFill>
                          <a:cs typeface="Khmer UI" pitchFamily="34" charset="0"/>
                        </a:rPr>
                        <a:t>Crisis Prevention</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GB" sz="1600" dirty="0"/>
                        <a:t>Brief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8438" marR="0" lvl="0" indent="-198438" algn="l" defTabSz="914400" rtl="0" eaLnBrk="1" fontAlgn="auto" latinLnBrk="0" hangingPunct="1">
                        <a:lnSpc>
                          <a:spcPct val="100000"/>
                        </a:lnSpc>
                        <a:spcBef>
                          <a:spcPts val="0"/>
                        </a:spcBef>
                        <a:spcAft>
                          <a:spcPts val="0"/>
                        </a:spcAft>
                        <a:buClrTx/>
                        <a:buSzTx/>
                        <a:buFontTx/>
                        <a:buChar char="-"/>
                        <a:tabLst/>
                        <a:defRPr/>
                      </a:pPr>
                      <a:r>
                        <a:rPr lang="en-GB" sz="1600" kern="1200" dirty="0">
                          <a:solidFill>
                            <a:schemeClr val="tx1">
                              <a:lumMod val="65000"/>
                              <a:lumOff val="35000"/>
                            </a:schemeClr>
                          </a:solidFill>
                          <a:latin typeface="+mn-lt"/>
                          <a:ea typeface="+mn-ea"/>
                          <a:cs typeface="Khmer UI" pitchFamily="34" charset="0"/>
                        </a:rPr>
                        <a:t>No one in emergency accommodation without a plan for rapid rehousing</a:t>
                      </a:r>
                    </a:p>
                    <a:p>
                      <a:pPr marL="198438" marR="0" lvl="0" indent="-198438" algn="l" defTabSz="914400" rtl="0" eaLnBrk="1" fontAlgn="auto" latinLnBrk="0" hangingPunct="1">
                        <a:lnSpc>
                          <a:spcPct val="100000"/>
                        </a:lnSpc>
                        <a:spcBef>
                          <a:spcPts val="0"/>
                        </a:spcBef>
                        <a:spcAft>
                          <a:spcPts val="0"/>
                        </a:spcAft>
                        <a:buClrTx/>
                        <a:buSzTx/>
                        <a:buFontTx/>
                        <a:buChar char="-"/>
                        <a:tabLst/>
                        <a:defRPr/>
                      </a:pPr>
                      <a:r>
                        <a:rPr lang="en-GB" sz="1600" kern="1200" dirty="0">
                          <a:solidFill>
                            <a:schemeClr val="tx1">
                              <a:lumMod val="65000"/>
                              <a:lumOff val="35000"/>
                            </a:schemeClr>
                          </a:solidFill>
                          <a:latin typeface="+mn-lt"/>
                          <a:ea typeface="+mn-ea"/>
                          <a:cs typeface="Khmer UI" pitchFamily="34" charset="0"/>
                        </a:rPr>
                        <a:t>No one forced to live in transient/dangerous accommodation</a:t>
                      </a:r>
                    </a:p>
                    <a:p>
                      <a:pPr marL="198438" marR="0" lvl="0" indent="-198438" algn="l" defTabSz="914400" rtl="0" eaLnBrk="1" fontAlgn="auto" latinLnBrk="0" hangingPunct="1">
                        <a:lnSpc>
                          <a:spcPct val="100000"/>
                        </a:lnSpc>
                        <a:spcBef>
                          <a:spcPts val="0"/>
                        </a:spcBef>
                        <a:spcAft>
                          <a:spcPts val="0"/>
                        </a:spcAft>
                        <a:buClrTx/>
                        <a:buSzTx/>
                        <a:buFontTx/>
                        <a:buChar char="-"/>
                        <a:tabLst/>
                        <a:defRPr/>
                      </a:pPr>
                      <a:r>
                        <a:rPr lang="en-GB" sz="1600" kern="1200" dirty="0">
                          <a:solidFill>
                            <a:schemeClr val="tx1">
                              <a:lumMod val="65000"/>
                              <a:lumOff val="35000"/>
                            </a:schemeClr>
                          </a:solidFill>
                          <a:latin typeface="+mn-lt"/>
                          <a:ea typeface="+mn-ea"/>
                          <a:cs typeface="Khmer UI" pitchFamily="34" charset="0"/>
                        </a:rPr>
                        <a:t>No one sleeping rough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lumMod val="65000"/>
                              <a:lumOff val="35000"/>
                            </a:schemeClr>
                          </a:solidFill>
                          <a:cs typeface="Khmer UI" pitchFamily="34" charset="0"/>
                        </a:rPr>
                        <a:t>Emergency Prevention</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GB" sz="1600" dirty="0"/>
                        <a:t>Non-recurrent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8438" marR="0" lvl="0" indent="-198438" algn="l" defTabSz="914400" rtl="0" eaLnBrk="1" fontAlgn="auto" latinLnBrk="0" hangingPunct="1">
                        <a:lnSpc>
                          <a:spcPct val="100000"/>
                        </a:lnSpc>
                        <a:spcBef>
                          <a:spcPts val="0"/>
                        </a:spcBef>
                        <a:spcAft>
                          <a:spcPts val="0"/>
                        </a:spcAft>
                        <a:buClrTx/>
                        <a:buSzTx/>
                        <a:buFontTx/>
                        <a:buChar char="-"/>
                        <a:tabLst/>
                        <a:defRPr/>
                      </a:pPr>
                      <a:r>
                        <a:rPr lang="en-GB" sz="1600" kern="1200" dirty="0">
                          <a:solidFill>
                            <a:srgbClr val="CB4545"/>
                          </a:solidFill>
                          <a:latin typeface="+mn-lt"/>
                          <a:ea typeface="+mn-ea"/>
                          <a:cs typeface="Khmer UI" pitchFamily="34" charset="0"/>
                        </a:rPr>
                        <a:t>No one returns to homelessness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lumMod val="65000"/>
                              <a:lumOff val="35000"/>
                            </a:schemeClr>
                          </a:solidFill>
                          <a:cs typeface="Khmer UI" pitchFamily="34" charset="0"/>
                        </a:rPr>
                        <a:t>Recovery Prevention </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19405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0.3294"/>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4302</TotalTime>
  <Words>1311</Words>
  <Application>Microsoft Macintosh PowerPoint</Application>
  <PresentationFormat>On-screen Show (4:3)</PresentationFormat>
  <Paragraphs>169</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Khmer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dc:creator>
  <cp:lastModifiedBy>Peter MacKie</cp:lastModifiedBy>
  <cp:revision>353</cp:revision>
  <dcterms:created xsi:type="dcterms:W3CDTF">2013-05-30T09:10:31Z</dcterms:created>
  <dcterms:modified xsi:type="dcterms:W3CDTF">2019-06-27T15:20:37Z</dcterms:modified>
</cp:coreProperties>
</file>