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9" r:id="rId4"/>
  </p:sldMasterIdLst>
  <p:notesMasterIdLst>
    <p:notesMasterId r:id="rId13"/>
  </p:notesMasterIdLst>
  <p:handoutMasterIdLst>
    <p:handoutMasterId r:id="rId14"/>
  </p:handoutMasterIdLst>
  <p:sldIdLst>
    <p:sldId id="270" r:id="rId5"/>
    <p:sldId id="315" r:id="rId6"/>
    <p:sldId id="325" r:id="rId7"/>
    <p:sldId id="326" r:id="rId8"/>
    <p:sldId id="327" r:id="rId9"/>
    <p:sldId id="328" r:id="rId10"/>
    <p:sldId id="320" r:id="rId11"/>
    <p:sldId id="304"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Museo 500" panose="02000000000000000000" charset="0"/>
      <p:regular r:id="rId21"/>
      <p:italic r:id="rId22"/>
    </p:embeddedFont>
    <p:embeddedFont>
      <p:font typeface="Museo Sans 500" panose="02000000000000000000" charset="0"/>
      <p:regular r:id="rId23"/>
      <p:italic r:id="rId24"/>
    </p:embeddedFont>
    <p:embeddedFont>
      <p:font typeface="Rockwell" panose="02060603020205020403"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mith" initials="JS" lastIdx="15" clrIdx="0">
    <p:extLst>
      <p:ext uri="{19B8F6BF-5375-455C-9EA6-DF929625EA0E}">
        <p15:presenceInfo xmlns:p15="http://schemas.microsoft.com/office/powerpoint/2012/main" userId="S::joe.smith@crisis.org.uk::339c0dfa-b3e8-40d0-9156-d00e9ede1f4e" providerId="AD"/>
      </p:ext>
    </p:extLst>
  </p:cmAuthor>
  <p:cmAuthor id="2" name="Joe Kane-Smith" initials="JK" lastIdx="1" clrIdx="1">
    <p:extLst>
      <p:ext uri="{19B8F6BF-5375-455C-9EA6-DF929625EA0E}">
        <p15:presenceInfo xmlns:p15="http://schemas.microsoft.com/office/powerpoint/2012/main" userId="S::joe.kanesmith@crisis.org.uk::339c0dfa-b3e8-40d0-9156-d00e9ede1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13BEA-4C70-CF25-70D5-25F036E5CA9A}" v="4979" dt="2021-04-28T15:08:18.719"/>
    <p1510:client id="{01D8ED0B-D686-239D-ECCF-A1E885D6DBB6}" v="286" dt="2020-11-11T10:22:01.434"/>
    <p1510:client id="{0E556287-7B79-C56E-988E-612804BC5A0C}" v="418" dt="2020-01-30T08:55:26.382"/>
    <p1510:client id="{13B3E6C3-F2DC-A882-5F41-4DB0BCCDF9E3}" v="1127" dt="2020-11-04T12:53:02.657"/>
    <p1510:client id="{16A61D9E-478D-C741-E3BC-3C56E8479955}" v="1939" dt="2021-09-14T13:06:51.900"/>
    <p1510:client id="{2011C79F-2042-C000-0DF4-38CF5D6EB584}" v="4" dt="2021-05-12T04:48:45.633"/>
    <p1510:client id="{20930235-D091-566C-4C1E-2DB5B6DCD519}" v="836" dt="2021-04-08T14:30:27.594"/>
    <p1510:client id="{2708CA36-1799-4125-5BCB-CBADAC8E2A88}" v="4573" dt="2021-08-09T16:46:54.635"/>
    <p1510:client id="{2892B29F-0010-B000-C668-1326C35E18A5}" v="1436" dt="2021-03-09T13:02:46.952"/>
    <p1510:client id="{28B582B7-6395-650E-B932-F117755CDF48}" v="1020" dt="2020-03-09T12:26:30.570"/>
    <p1510:client id="{2A628523-2258-E056-C8C5-85295B1F9ED2}" v="371" dt="2020-11-03T14:20:50.621"/>
    <p1510:client id="{4028A8BC-5B45-D757-2769-A555FCBA93FB}" v="4638" dt="2019-12-02T09:01:59.681"/>
    <p1510:client id="{4030DD62-169D-A921-8CB1-6A10D81108A1}" v="3" dt="2020-03-10T07:49:14.660"/>
    <p1510:client id="{405E7AA1-9505-24E2-4A32-CB531CFD461B}" v="2231" dt="2021-04-08T16:12:47.992"/>
    <p1510:client id="{4319D302-D3C2-DF44-DCE5-191425F44A18}" v="2342" dt="2021-09-07T07:40:08.894"/>
    <p1510:client id="{44D70C31-1A35-0752-99F5-FA084634B0CE}" v="1289" dt="2021-06-03T14:16:09.442"/>
    <p1510:client id="{459C3AF0-02D2-2234-67E8-F01ED4F85E59}" v="8" dt="2021-04-08T15:36:00.070"/>
    <p1510:client id="{49B8169A-C198-5B78-2C85-97B9BA9498BA}" v="516" dt="2021-02-26T12:26:54.597"/>
    <p1510:client id="{4DCD3E76-CA1D-DB79-AA50-D48C0AD65DF9}" v="4" dt="2020-11-16T14:47:56.960"/>
    <p1510:client id="{52D51D33-427B-7A7D-EA59-AFD90E404E09}" v="789" dt="2020-09-03T09:31:09.919"/>
    <p1510:client id="{5AF3A269-0E5B-8C8D-5A16-907AE6096A9F}" v="4" dt="2020-11-09T17:03:29.446"/>
    <p1510:client id="{5B48BE77-0626-3BBE-3C38-4CAB0A725971}" v="408" dt="2020-11-16T15:03:35.356"/>
    <p1510:client id="{5B4B6892-6BC6-8D60-F507-B0608F6C060F}" v="892" dt="2020-11-05T16:27:03.327"/>
    <p1510:client id="{5C2E08EC-F0CF-0D12-89A0-7C68FEDAC6B1}" v="1" dt="2020-03-20T15:00:13.826"/>
    <p1510:client id="{5F1E83DD-710C-3E42-372A-3067A4879437}" v="295" dt="2021-02-08T13:28:56.384"/>
    <p1510:client id="{5F97E0BB-1233-6ADA-8CDB-F43FCFA99E75}" v="173" dt="2021-08-04T12:57:04.842"/>
    <p1510:client id="{61374A19-1DC5-48DD-A413-3FBF382D45AD}" v="3718" dt="2019-11-19T10:36:33.486"/>
    <p1510:client id="{629CAF2C-034E-0EE4-F3DC-275075449F83}" v="1105" dt="2021-03-01T15:54:44.600"/>
    <p1510:client id="{634EF1EA-48D5-55A8-8CFD-5C1815124870}" v="86" dt="2021-02-04T13:46:19.366"/>
    <p1510:client id="{670F6FEE-26C3-78EB-3E8E-6AE30E0DC665}" v="4" dt="2021-05-12T04:35:41.708"/>
    <p1510:client id="{69BCB007-3DCC-1CC5-42F5-2FBACEDBDFF1}" v="205" dt="2021-09-14T15:38:13.478"/>
    <p1510:client id="{70526D7C-A8FE-3462-A6A0-8441698AF5D4}" v="2" dt="2020-01-24T11:59:19.603"/>
    <p1510:client id="{7199EA2A-5DA9-DE33-73ED-DF49ED72B5BD}" v="74" dt="2020-03-23T13:11:27.328"/>
    <p1510:client id="{76F8AF2A-80A6-B243-E83A-8B4CD228E5A5}" v="50" dt="2020-11-05T12:59:14.951"/>
    <p1510:client id="{77BDA5FC-DB01-E30F-DC85-7F8D0F7BF132}" v="7" dt="2021-10-11T14:56:22.012"/>
    <p1510:client id="{7ADAB41C-309F-7199-C2FB-B0F1C83BD4EE}" v="4312" dt="2021-04-29T14:59:14.553"/>
    <p1510:client id="{7BDA0D6E-48B9-7C92-1532-F1806A0EF8A0}" v="98" dt="2020-11-05T14:25:10.323"/>
    <p1510:client id="{7CFC9043-CE05-11F5-B59F-9C11EFDAB75C}" v="1276" dt="2020-11-05T12:19:41.057"/>
    <p1510:client id="{7DB57D5C-B4FD-D0D0-3D5E-B0D4E9497F8D}" v="393" dt="2021-10-12T10:25:01.528"/>
    <p1510:client id="{8125283A-B791-DB75-C832-521831F7E879}" v="873" dt="2020-11-10T14:21:01.815"/>
    <p1510:client id="{82BEC707-1185-8486-F023-9B08F7614D79}" v="714" dt="2021-02-01T11:55:01.564"/>
    <p1510:client id="{86581071-7932-5893-8ADF-6D44720ACBED}" v="26" dt="2020-03-09T12:39:46.812"/>
    <p1510:client id="{935EC1DF-CFAD-20CF-3852-C8986A702918}" v="2" dt="2020-09-14T09:53:20.685"/>
    <p1510:client id="{9469BB5A-9713-A3AD-E70B-A65700A6E776}" v="114" dt="2020-11-06T12:59:11.161"/>
    <p1510:client id="{9482815F-9F6B-41C1-B6C8-A13BF2AED000}" v="5" dt="2020-03-10T06:50:55.589"/>
    <p1510:client id="{AA707667-DD2D-9322-959A-25A6330A241C}" v="50" dt="2020-11-06T08:36:51.037"/>
    <p1510:client id="{ABCFC1B9-231F-E621-420B-DB80C0E18097}" v="14" dt="2020-11-09T09:02:03.983"/>
    <p1510:client id="{AE2D4D0E-0B2A-446F-8AF8-7FD0216AC859}" v="5664" dt="2020-11-13T13:45:13.930"/>
    <p1510:client id="{B10C25C2-8317-929C-DA94-8AAA7431BC8C}" v="5" dt="2021-02-10T14:08:19.316"/>
    <p1510:client id="{B1643BEF-5089-2D8B-D7F6-390D3D2BD90B}" v="454" dt="2021-03-09T10:32:41.822"/>
    <p1510:client id="{B364759D-CE46-2B4A-0E80-5DA1CBCBC089}" v="12180" dt="2020-03-20T08:59:06.964"/>
    <p1510:client id="{B836FEB9-92C9-8742-B70B-26990312258A}" v="292" dt="2020-09-03T09:49:33.309"/>
    <p1510:client id="{BED7061A-F992-0E6F-3985-5175879C1D86}" v="6365" dt="2021-02-01T15:31:01.845"/>
    <p1510:client id="{C0FA06DC-7C9F-483A-65CE-DC4C3E65BD28}" v="35" dt="2020-01-22T12:22:29.531"/>
    <p1510:client id="{C231465C-EFA6-141E-39B5-B4BB9FAC0126}" v="342" dt="2021-04-07T10:23:38.162"/>
    <p1510:client id="{C7BED945-51BC-8234-747E-03B1BDDF3CD0}" v="4" dt="2021-06-10T12:49:49.768"/>
    <p1510:client id="{D1BD69FE-5E5F-844A-E1ED-7AFA7DA14D0F}" v="467" dt="2020-01-30T13:22:24.241"/>
    <p1510:client id="{D653D8B3-BF00-0DA9-A624-A4047C4D57C3}" v="39" dt="2020-11-11T10:14:53.821"/>
    <p1510:client id="{D6CF0536-AE0D-7884-0A28-36B6F6E72A4C}" v="423" dt="2020-11-13T15:24:34.635"/>
    <p1510:client id="{DB30A2CB-7318-F031-925C-7DCF697FF256}" v="1" dt="2020-03-20T15:12:43.960"/>
    <p1510:client id="{DC3EDC06-A103-D7CC-945D-C303A1A53ED1}" v="1454" dt="2021-03-01T15:12:50.165"/>
    <p1510:client id="{E46D7154-A237-83CC-9F2E-B731F6B39A9E}" v="4496" dt="2020-01-02T11:17:58.812"/>
    <p1510:client id="{E6B08D94-2EA8-362B-13AC-FCAAD4FBAE26}" v="292" dt="2020-09-14T10:46:02.240"/>
    <p1510:client id="{EDAF6D48-72D0-F5D2-A194-292D3BE09943}" v="7723" dt="2021-09-06T13:40:47.071"/>
    <p1510:client id="{EFE7A5AE-FA54-E99A-4755-3AFC8D31BFB5}" v="2774" dt="2020-03-12T13:04:49.281"/>
    <p1510:client id="{F055668C-348E-DA95-8C9E-F8EC118CFD6C}" v="118" dt="2020-01-22T13:16:46.141"/>
    <p1510:client id="{F22CFD84-E94D-D422-D702-3636AABC5676}" v="126" dt="2021-03-09T12:45:48.035"/>
    <p1510:client id="{F65C4FD6-7398-99CC-95F0-500B8CA3346E}" v="5893" dt="2021-04-08T08:31:03.265"/>
    <p1510:client id="{F7B064EF-25EC-B315-02A9-BED264BDCC6D}" v="13" dt="2019-11-21T11:00:28.922"/>
    <p1510:client id="{F9D993C8-F2E8-276A-83FA-5B6E63D3546F}" v="4706" dt="2021-06-03T13:33:35.669"/>
    <p1510:client id="{FBEA36F9-005F-189B-2118-244A9B4357CB}" v="679" dt="2021-02-03T11:52:16.443"/>
    <p1510:client id="{FD7DEEF8-D37B-B89A-1A95-A95F832BB4D5}" v="4" dt="2020-09-11T08:04:59.408"/>
    <p1510:client id="{FE4F1FA5-710D-07D3-E0CB-97A42FB5456F}" v="3" dt="2020-03-20T14:09:43.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aylor" userId="S::lisa.naylor@crisis.org.uk::031e114b-fca1-42ab-bdab-99d4cdaee121" providerId="AD" clId="Web-{7DB57D5C-B4FD-D0D0-3D5E-B0D4E9497F8D}"/>
    <pc:docChg chg="addSld modSld">
      <pc:chgData name="Lisa Naylor" userId="S::lisa.naylor@crisis.org.uk::031e114b-fca1-42ab-bdab-99d4cdaee121" providerId="AD" clId="Web-{7DB57D5C-B4FD-D0D0-3D5E-B0D4E9497F8D}" dt="2021-10-12T10:25:01.528" v="442" actId="20577"/>
      <pc:docMkLst>
        <pc:docMk/>
      </pc:docMkLst>
      <pc:sldChg chg="modSp">
        <pc:chgData name="Lisa Naylor" userId="S::lisa.naylor@crisis.org.uk::031e114b-fca1-42ab-bdab-99d4cdaee121" providerId="AD" clId="Web-{7DB57D5C-B4FD-D0D0-3D5E-B0D4E9497F8D}" dt="2021-10-12T09:48:56.981" v="179" actId="20577"/>
        <pc:sldMkLst>
          <pc:docMk/>
          <pc:sldMk cId="392017645" sldId="315"/>
        </pc:sldMkLst>
        <pc:spChg chg="mod">
          <ac:chgData name="Lisa Naylor" userId="S::lisa.naylor@crisis.org.uk::031e114b-fca1-42ab-bdab-99d4cdaee121" providerId="AD" clId="Web-{7DB57D5C-B4FD-D0D0-3D5E-B0D4E9497F8D}" dt="2021-10-12T09:48:56.981" v="179" actId="20577"/>
          <ac:spMkLst>
            <pc:docMk/>
            <pc:sldMk cId="392017645" sldId="315"/>
            <ac:spMk id="5" creationId="{B47D42DD-F61C-4D52-BA87-F17EB59031D7}"/>
          </ac:spMkLst>
        </pc:spChg>
        <pc:graphicFrameChg chg="mod modGraphic">
          <ac:chgData name="Lisa Naylor" userId="S::lisa.naylor@crisis.org.uk::031e114b-fca1-42ab-bdab-99d4cdaee121" providerId="AD" clId="Web-{7DB57D5C-B4FD-D0D0-3D5E-B0D4E9497F8D}" dt="2021-10-12T09:38:16.884" v="94" actId="14100"/>
          <ac:graphicFrameMkLst>
            <pc:docMk/>
            <pc:sldMk cId="392017645" sldId="315"/>
            <ac:graphicFrameMk id="2" creationId="{2DF268BC-3015-4E41-A428-62E97553D510}"/>
          </ac:graphicFrameMkLst>
        </pc:graphicFrameChg>
      </pc:sldChg>
      <pc:sldChg chg="modSp">
        <pc:chgData name="Lisa Naylor" userId="S::lisa.naylor@crisis.org.uk::031e114b-fca1-42ab-bdab-99d4cdaee121" providerId="AD" clId="Web-{7DB57D5C-B4FD-D0D0-3D5E-B0D4E9497F8D}" dt="2021-10-12T10:25:01.528" v="442" actId="20577"/>
        <pc:sldMkLst>
          <pc:docMk/>
          <pc:sldMk cId="2466410772" sldId="320"/>
        </pc:sldMkLst>
        <pc:spChg chg="mod">
          <ac:chgData name="Lisa Naylor" userId="S::lisa.naylor@crisis.org.uk::031e114b-fca1-42ab-bdab-99d4cdaee121" providerId="AD" clId="Web-{7DB57D5C-B4FD-D0D0-3D5E-B0D4E9497F8D}" dt="2021-10-12T10:25:01.528" v="442" actId="20577"/>
          <ac:spMkLst>
            <pc:docMk/>
            <pc:sldMk cId="2466410772" sldId="320"/>
            <ac:spMk id="4" creationId="{C49246A1-B55E-42C6-BEC0-6DB0BEA5B36E}"/>
          </ac:spMkLst>
        </pc:spChg>
      </pc:sldChg>
      <pc:sldChg chg="modSp">
        <pc:chgData name="Lisa Naylor" userId="S::lisa.naylor@crisis.org.uk::031e114b-fca1-42ab-bdab-99d4cdaee121" providerId="AD" clId="Web-{7DB57D5C-B4FD-D0D0-3D5E-B0D4E9497F8D}" dt="2021-10-12T09:50:17.686" v="185" actId="20577"/>
        <pc:sldMkLst>
          <pc:docMk/>
          <pc:sldMk cId="417522296" sldId="325"/>
        </pc:sldMkLst>
        <pc:spChg chg="mod">
          <ac:chgData name="Lisa Naylor" userId="S::lisa.naylor@crisis.org.uk::031e114b-fca1-42ab-bdab-99d4cdaee121" providerId="AD" clId="Web-{7DB57D5C-B4FD-D0D0-3D5E-B0D4E9497F8D}" dt="2021-10-12T09:50:17.686" v="185" actId="20577"/>
          <ac:spMkLst>
            <pc:docMk/>
            <pc:sldMk cId="417522296" sldId="325"/>
            <ac:spMk id="4" creationId="{41491D02-F289-4E35-BF72-7FFCCAE76911}"/>
          </ac:spMkLst>
        </pc:spChg>
      </pc:sldChg>
      <pc:sldChg chg="modSp">
        <pc:chgData name="Lisa Naylor" userId="S::lisa.naylor@crisis.org.uk::031e114b-fca1-42ab-bdab-99d4cdaee121" providerId="AD" clId="Web-{7DB57D5C-B4FD-D0D0-3D5E-B0D4E9497F8D}" dt="2021-10-12T09:52:18.127" v="189" actId="20577"/>
        <pc:sldMkLst>
          <pc:docMk/>
          <pc:sldMk cId="432163985" sldId="326"/>
        </pc:sldMkLst>
        <pc:spChg chg="mod">
          <ac:chgData name="Lisa Naylor" userId="S::lisa.naylor@crisis.org.uk::031e114b-fca1-42ab-bdab-99d4cdaee121" providerId="AD" clId="Web-{7DB57D5C-B4FD-D0D0-3D5E-B0D4E9497F8D}" dt="2021-10-12T09:52:18.127" v="189" actId="20577"/>
          <ac:spMkLst>
            <pc:docMk/>
            <pc:sldMk cId="432163985" sldId="326"/>
            <ac:spMk id="4" creationId="{DE37AEDD-E4A5-40F0-8994-89DA7D101DAA}"/>
          </ac:spMkLst>
        </pc:spChg>
      </pc:sldChg>
      <pc:sldChg chg="modSp">
        <pc:chgData name="Lisa Naylor" userId="S::lisa.naylor@crisis.org.uk::031e114b-fca1-42ab-bdab-99d4cdaee121" providerId="AD" clId="Web-{7DB57D5C-B4FD-D0D0-3D5E-B0D4E9497F8D}" dt="2021-10-12T09:55:18.320" v="195" actId="20577"/>
        <pc:sldMkLst>
          <pc:docMk/>
          <pc:sldMk cId="1557015712" sldId="327"/>
        </pc:sldMkLst>
        <pc:spChg chg="mod">
          <ac:chgData name="Lisa Naylor" userId="S::lisa.naylor@crisis.org.uk::031e114b-fca1-42ab-bdab-99d4cdaee121" providerId="AD" clId="Web-{7DB57D5C-B4FD-D0D0-3D5E-B0D4E9497F8D}" dt="2021-10-12T09:55:18.320" v="195" actId="20577"/>
          <ac:spMkLst>
            <pc:docMk/>
            <pc:sldMk cId="1557015712" sldId="327"/>
            <ac:spMk id="4" creationId="{BD4CE18E-1A4F-4144-BF88-FD2D00C6B639}"/>
          </ac:spMkLst>
        </pc:spChg>
      </pc:sldChg>
      <pc:sldChg chg="modSp new">
        <pc:chgData name="Lisa Naylor" userId="S::lisa.naylor@crisis.org.uk::031e114b-fca1-42ab-bdab-99d4cdaee121" providerId="AD" clId="Web-{7DB57D5C-B4FD-D0D0-3D5E-B0D4E9497F8D}" dt="2021-10-12T10:20:42.787" v="216" actId="20577"/>
        <pc:sldMkLst>
          <pc:docMk/>
          <pc:sldMk cId="2570618415" sldId="328"/>
        </pc:sldMkLst>
        <pc:spChg chg="mod">
          <ac:chgData name="Lisa Naylor" userId="S::lisa.naylor@crisis.org.uk::031e114b-fca1-42ab-bdab-99d4cdaee121" providerId="AD" clId="Web-{7DB57D5C-B4FD-D0D0-3D5E-B0D4E9497F8D}" dt="2021-10-12T10:20:42.787" v="216" actId="20577"/>
          <ac:spMkLst>
            <pc:docMk/>
            <pc:sldMk cId="2570618415" sldId="328"/>
            <ac:spMk id="4" creationId="{53273EE8-ABD3-4931-B21B-B00AF4E1C964}"/>
          </ac:spMkLst>
        </pc:spChg>
      </pc:sldChg>
    </pc:docChg>
  </pc:docChgLst>
  <pc:docChgLst>
    <pc:chgData name="Lisa Naylor" userId="S::lisa.naylor@crisis.org.uk::031e114b-fca1-42ab-bdab-99d4cdaee121" providerId="AD" clId="Web-{77BDA5FC-DB01-E30F-DC85-7F8D0F7BF132}"/>
    <pc:docChg chg="modSld">
      <pc:chgData name="Lisa Naylor" userId="S::lisa.naylor@crisis.org.uk::031e114b-fca1-42ab-bdab-99d4cdaee121" providerId="AD" clId="Web-{77BDA5FC-DB01-E30F-DC85-7F8D0F7BF132}" dt="2021-10-11T14:56:19.887" v="5" actId="20577"/>
      <pc:docMkLst>
        <pc:docMk/>
      </pc:docMkLst>
      <pc:sldChg chg="modSp">
        <pc:chgData name="Lisa Naylor" userId="S::lisa.naylor@crisis.org.uk::031e114b-fca1-42ab-bdab-99d4cdaee121" providerId="AD" clId="Web-{77BDA5FC-DB01-E30F-DC85-7F8D0F7BF132}" dt="2021-10-11T14:56:19.887" v="5" actId="20577"/>
        <pc:sldMkLst>
          <pc:docMk/>
          <pc:sldMk cId="946018335" sldId="270"/>
        </pc:sldMkLst>
        <pc:spChg chg="mod">
          <ac:chgData name="Lisa Naylor" userId="S::lisa.naylor@crisis.org.uk::031e114b-fca1-42ab-bdab-99d4cdaee121" providerId="AD" clId="Web-{77BDA5FC-DB01-E30F-DC85-7F8D0F7BF132}" dt="2021-10-11T14:56:19.887" v="5" actId="20577"/>
          <ac:spMkLst>
            <pc:docMk/>
            <pc:sldMk cId="946018335" sldId="270"/>
            <ac:spMk id="6" creationId="{C8C5E55D-E4A9-4817-B6F7-7AF780A89C6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BF785-FDA6-4CC3-8EA3-79D17A3859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C53DBD-158F-4B40-83D6-FA7D408FECA5}">
      <dgm:prSet phldrT="[Text]" phldr="0"/>
      <dgm:spPr/>
      <dgm:t>
        <a:bodyPr/>
        <a:lstStyle/>
        <a:p>
          <a:pPr rtl="0"/>
          <a:r>
            <a:rPr lang="en-US" dirty="0">
              <a:latin typeface="Calibri Light" panose="020F0302020204030204"/>
            </a:rPr>
            <a:t>Local Authorities in attendance:</a:t>
          </a:r>
          <a:endParaRPr lang="en-US" dirty="0"/>
        </a:p>
      </dgm:t>
    </dgm:pt>
    <dgm:pt modelId="{B057864B-FE4D-4CE9-9B23-6B077CA58814}" type="parTrans" cxnId="{F37B1504-F72A-48D4-9E6E-C0C2647C1D3D}">
      <dgm:prSet/>
      <dgm:spPr/>
      <dgm:t>
        <a:bodyPr/>
        <a:lstStyle/>
        <a:p>
          <a:endParaRPr lang="en-US"/>
        </a:p>
      </dgm:t>
    </dgm:pt>
    <dgm:pt modelId="{10DCD451-B2DA-402A-B7DD-80B3E3DDF986}" type="sibTrans" cxnId="{F37B1504-F72A-48D4-9E6E-C0C2647C1D3D}">
      <dgm:prSet/>
      <dgm:spPr/>
      <dgm:t>
        <a:bodyPr/>
        <a:lstStyle/>
        <a:p>
          <a:endParaRPr lang="en-US"/>
        </a:p>
      </dgm:t>
    </dgm:pt>
    <dgm:pt modelId="{EC0906CD-DA8F-43E5-B5DB-A8F83A1D5334}">
      <dgm:prSet phldr="0"/>
      <dgm:spPr/>
      <dgm:t>
        <a:bodyPr/>
        <a:lstStyle/>
        <a:p>
          <a:pPr rtl="0"/>
          <a:r>
            <a:rPr lang="en-US" dirty="0">
              <a:latin typeface="Calibri Light" panose="020F0302020204030204"/>
            </a:rPr>
            <a:t>Central Bedfordshire</a:t>
          </a:r>
        </a:p>
      </dgm:t>
    </dgm:pt>
    <dgm:pt modelId="{F5AD43DC-7A45-4A40-98F8-9025ECD7A2A8}" type="parTrans" cxnId="{4035B5FE-F6AA-4EC4-8A09-2656C32DF191}">
      <dgm:prSet/>
      <dgm:spPr/>
    </dgm:pt>
    <dgm:pt modelId="{D51391E1-3555-4A66-B949-ED92D1C9BDAA}" type="sibTrans" cxnId="{4035B5FE-F6AA-4EC4-8A09-2656C32DF191}">
      <dgm:prSet/>
      <dgm:spPr/>
    </dgm:pt>
    <dgm:pt modelId="{0D2219D2-732B-4D1C-A9B3-DC46BCE582E0}">
      <dgm:prSet phldr="0"/>
      <dgm:spPr/>
      <dgm:t>
        <a:bodyPr/>
        <a:lstStyle/>
        <a:p>
          <a:r>
            <a:rPr lang="en-US" dirty="0">
              <a:latin typeface="Calibri Light" panose="020F0302020204030204"/>
            </a:rPr>
            <a:t>Leeds</a:t>
          </a:r>
          <a:endParaRPr lang="en-US" dirty="0"/>
        </a:p>
      </dgm:t>
    </dgm:pt>
    <dgm:pt modelId="{290A14D0-0139-4487-BE26-CE07F9D0D81D}" type="parTrans" cxnId="{C03B45D1-BB15-404F-8BD3-CB69DC487A71}">
      <dgm:prSet/>
      <dgm:spPr/>
    </dgm:pt>
    <dgm:pt modelId="{400E4E2E-4038-456B-8071-619840DC9307}" type="sibTrans" cxnId="{C03B45D1-BB15-404F-8BD3-CB69DC487A71}">
      <dgm:prSet/>
      <dgm:spPr/>
    </dgm:pt>
    <dgm:pt modelId="{EBB5CF08-2447-4587-AFED-C5B3E71219CE}">
      <dgm:prSet phldr="0"/>
      <dgm:spPr/>
      <dgm:t>
        <a:bodyPr/>
        <a:lstStyle/>
        <a:p>
          <a:pPr rtl="0"/>
          <a:r>
            <a:rPr lang="en-US" dirty="0">
              <a:latin typeface="Calibri Light" panose="020F0302020204030204"/>
            </a:rPr>
            <a:t>Aberdeen</a:t>
          </a:r>
        </a:p>
      </dgm:t>
    </dgm:pt>
    <dgm:pt modelId="{9BEC4074-4A0D-47A4-97F0-01D71FD70B73}" type="parTrans" cxnId="{912CD5CE-4EBF-40D2-A6D8-6ECA52715116}">
      <dgm:prSet/>
      <dgm:spPr/>
    </dgm:pt>
    <dgm:pt modelId="{82F282E8-B144-4FAB-AE52-DE0048D21E46}" type="sibTrans" cxnId="{912CD5CE-4EBF-40D2-A6D8-6ECA52715116}">
      <dgm:prSet/>
      <dgm:spPr/>
    </dgm:pt>
    <dgm:pt modelId="{BDEB0A46-A406-4539-9AD1-EB60F7F11782}">
      <dgm:prSet phldr="0"/>
      <dgm:spPr/>
      <dgm:t>
        <a:bodyPr/>
        <a:lstStyle/>
        <a:p>
          <a:r>
            <a:rPr lang="en-US" dirty="0">
              <a:latin typeface="Calibri Light" panose="020F0302020204030204"/>
            </a:rPr>
            <a:t>Southwark</a:t>
          </a:r>
        </a:p>
      </dgm:t>
    </dgm:pt>
    <dgm:pt modelId="{25E64863-849D-40B6-ACA3-60340179E384}" type="parTrans" cxnId="{753F4C6E-0322-4391-BB94-F6877E9EA91F}">
      <dgm:prSet/>
      <dgm:spPr/>
    </dgm:pt>
    <dgm:pt modelId="{1701A77F-6FDD-410A-B419-A3DA09E6D1F7}" type="sibTrans" cxnId="{753F4C6E-0322-4391-BB94-F6877E9EA91F}">
      <dgm:prSet/>
      <dgm:spPr/>
    </dgm:pt>
    <dgm:pt modelId="{15E98CB9-9E79-4D50-AC4D-DE1976551DD6}">
      <dgm:prSet phldr="0"/>
      <dgm:spPr/>
      <dgm:t>
        <a:bodyPr/>
        <a:lstStyle/>
        <a:p>
          <a:r>
            <a:rPr lang="en-US" dirty="0">
              <a:latin typeface="Calibri Light" panose="020F0302020204030204"/>
            </a:rPr>
            <a:t>Bristol</a:t>
          </a:r>
        </a:p>
      </dgm:t>
    </dgm:pt>
    <dgm:pt modelId="{E7026D0C-0DC3-4988-B5E8-6A5B77CE167B}" type="parTrans" cxnId="{A0F58261-8C72-4BDC-B58B-C30797A39507}">
      <dgm:prSet/>
      <dgm:spPr/>
    </dgm:pt>
    <dgm:pt modelId="{EF3F326E-F7FB-4A58-9AAC-501696AB7277}" type="sibTrans" cxnId="{A0F58261-8C72-4BDC-B58B-C30797A39507}">
      <dgm:prSet/>
      <dgm:spPr/>
    </dgm:pt>
    <dgm:pt modelId="{1A0C6BE6-CD7A-41D1-9715-55E594569167}">
      <dgm:prSet phldr="0"/>
      <dgm:spPr/>
      <dgm:t>
        <a:bodyPr/>
        <a:lstStyle/>
        <a:p>
          <a:pPr rtl="0"/>
          <a:r>
            <a:rPr lang="en-US" dirty="0">
              <a:latin typeface="Calibri Light" panose="020F0302020204030204"/>
            </a:rPr>
            <a:t>Northants</a:t>
          </a:r>
        </a:p>
      </dgm:t>
    </dgm:pt>
    <dgm:pt modelId="{0F28E76A-08CE-4DA0-BA82-A1EDAC92E990}" type="parTrans" cxnId="{787B0944-C60B-440B-B21C-CF568048E07C}">
      <dgm:prSet/>
      <dgm:spPr/>
    </dgm:pt>
    <dgm:pt modelId="{B4F1F5EA-AB1D-4DB7-B200-3E493B2DC531}" type="sibTrans" cxnId="{787B0944-C60B-440B-B21C-CF568048E07C}">
      <dgm:prSet/>
      <dgm:spPr/>
    </dgm:pt>
    <dgm:pt modelId="{9018931F-8E84-4F38-8306-EE745C428F7E}">
      <dgm:prSet phldr="0"/>
      <dgm:spPr/>
      <dgm:t>
        <a:bodyPr/>
        <a:lstStyle/>
        <a:p>
          <a:r>
            <a:rPr lang="en-US" dirty="0">
              <a:latin typeface="Calibri Light" panose="020F0302020204030204"/>
            </a:rPr>
            <a:t>Durham</a:t>
          </a:r>
        </a:p>
      </dgm:t>
    </dgm:pt>
    <dgm:pt modelId="{D2B1C8BC-3B67-4C3C-B078-BB289C290DF1}" type="parTrans" cxnId="{ED7D942E-7D28-4F8B-BC5D-9C00FF1C92CE}">
      <dgm:prSet/>
      <dgm:spPr/>
    </dgm:pt>
    <dgm:pt modelId="{5E446A66-285A-4CF8-8D10-BCAF4CFE25B5}" type="sibTrans" cxnId="{ED7D942E-7D28-4F8B-BC5D-9C00FF1C92CE}">
      <dgm:prSet/>
      <dgm:spPr/>
    </dgm:pt>
    <dgm:pt modelId="{A22BDAF2-8EC4-45C0-924C-4C562F7DED0E}">
      <dgm:prSet phldr="0"/>
      <dgm:spPr/>
      <dgm:t>
        <a:bodyPr/>
        <a:lstStyle/>
        <a:p>
          <a:r>
            <a:rPr lang="en-US" dirty="0">
              <a:latin typeface="Calibri Light" panose="020F0302020204030204"/>
            </a:rPr>
            <a:t>Sheffield</a:t>
          </a:r>
        </a:p>
      </dgm:t>
    </dgm:pt>
    <dgm:pt modelId="{4568A50F-A7DE-4B9E-A6CE-C49AB74CF6CD}" type="parTrans" cxnId="{5E14DE40-D342-4EAF-9618-B91675BA4BF5}">
      <dgm:prSet/>
      <dgm:spPr/>
    </dgm:pt>
    <dgm:pt modelId="{21DFC811-0F73-41C3-8E5D-6349114043DE}" type="sibTrans" cxnId="{5E14DE40-D342-4EAF-9618-B91675BA4BF5}">
      <dgm:prSet/>
      <dgm:spPr/>
    </dgm:pt>
    <dgm:pt modelId="{EBFF6539-B008-413C-A0B1-6D42606E768A}">
      <dgm:prSet phldr="0"/>
      <dgm:spPr/>
      <dgm:t>
        <a:bodyPr/>
        <a:lstStyle/>
        <a:p>
          <a:r>
            <a:rPr lang="en-US" dirty="0">
              <a:latin typeface="Calibri Light" panose="020F0302020204030204"/>
            </a:rPr>
            <a:t>Coventry</a:t>
          </a:r>
        </a:p>
      </dgm:t>
    </dgm:pt>
    <dgm:pt modelId="{B632C5D8-0265-41F8-B697-3CD0BE2C42EF}" type="parTrans" cxnId="{6A75EE35-47DC-4A6E-BDD4-516F96DB89E4}">
      <dgm:prSet/>
      <dgm:spPr/>
    </dgm:pt>
    <dgm:pt modelId="{FC5CBFA1-EB49-47E5-BC9F-97D848DC13CC}" type="sibTrans" cxnId="{6A75EE35-47DC-4A6E-BDD4-516F96DB89E4}">
      <dgm:prSet/>
      <dgm:spPr/>
    </dgm:pt>
    <dgm:pt modelId="{2FFDF8B0-1E94-4F0B-9B90-4A868BAADB96}">
      <dgm:prSet phldr="0"/>
      <dgm:spPr/>
      <dgm:t>
        <a:bodyPr/>
        <a:lstStyle/>
        <a:p>
          <a:r>
            <a:rPr lang="en-US" dirty="0">
              <a:latin typeface="Calibri Light" panose="020F0302020204030204"/>
            </a:rPr>
            <a:t>Islington</a:t>
          </a:r>
        </a:p>
      </dgm:t>
    </dgm:pt>
    <dgm:pt modelId="{FFF133FD-EEE4-460A-91F5-F5B5EB00C4E2}" type="parTrans" cxnId="{1F7F16EF-B4B0-461E-B7E0-075C9615C6C4}">
      <dgm:prSet/>
      <dgm:spPr/>
    </dgm:pt>
    <dgm:pt modelId="{78901F27-BC9F-469C-8938-D5A02864F7A1}" type="sibTrans" cxnId="{1F7F16EF-B4B0-461E-B7E0-075C9615C6C4}">
      <dgm:prSet/>
      <dgm:spPr/>
    </dgm:pt>
    <dgm:pt modelId="{7985E933-A208-4D63-9FC0-6637B135F646}">
      <dgm:prSet phldr="0"/>
      <dgm:spPr/>
      <dgm:t>
        <a:bodyPr/>
        <a:lstStyle/>
        <a:p>
          <a:r>
            <a:rPr lang="en-US" dirty="0">
              <a:latin typeface="Calibri Light" panose="020F0302020204030204"/>
            </a:rPr>
            <a:t>BCP</a:t>
          </a:r>
        </a:p>
      </dgm:t>
    </dgm:pt>
    <dgm:pt modelId="{82881B44-0064-4B9C-BE00-DD84E72016D5}" type="parTrans" cxnId="{3A1C1CEC-5435-4D37-8035-B35FC94A0A0C}">
      <dgm:prSet/>
      <dgm:spPr/>
    </dgm:pt>
    <dgm:pt modelId="{035A0055-3E42-4564-807B-F4868612C8D8}" type="sibTrans" cxnId="{3A1C1CEC-5435-4D37-8035-B35FC94A0A0C}">
      <dgm:prSet/>
      <dgm:spPr/>
    </dgm:pt>
    <dgm:pt modelId="{9D69586F-096F-4DE3-BF5E-397DD65CA57F}">
      <dgm:prSet phldr="0"/>
      <dgm:spPr/>
      <dgm:t>
        <a:bodyPr/>
        <a:lstStyle/>
        <a:p>
          <a:pPr rtl="0"/>
          <a:endParaRPr lang="en-US" dirty="0">
            <a:latin typeface="Calibri Light" panose="020F0302020204030204"/>
          </a:endParaRPr>
        </a:p>
      </dgm:t>
    </dgm:pt>
    <dgm:pt modelId="{3F4AEF65-4B96-49E9-8ED7-D3BB4320A16D}" type="parTrans" cxnId="{EFD6E0D5-92BD-4B5A-83A9-F8E58D7237C8}">
      <dgm:prSet/>
      <dgm:spPr/>
    </dgm:pt>
    <dgm:pt modelId="{156806B3-ED7D-4F09-BE71-6524AC478C1B}" type="sibTrans" cxnId="{EFD6E0D5-92BD-4B5A-83A9-F8E58D7237C8}">
      <dgm:prSet/>
      <dgm:spPr/>
    </dgm:pt>
    <dgm:pt modelId="{884E238D-52DB-40C7-B599-4C9B638424DE}" type="pres">
      <dgm:prSet presAssocID="{9CABF785-FDA6-4CC3-8EA3-79D17A38593E}" presName="linear" presStyleCnt="0">
        <dgm:presLayoutVars>
          <dgm:animLvl val="lvl"/>
          <dgm:resizeHandles val="exact"/>
        </dgm:presLayoutVars>
      </dgm:prSet>
      <dgm:spPr/>
    </dgm:pt>
    <dgm:pt modelId="{372E7166-FCE9-4BE7-97C6-9BC4ABEAD90C}" type="pres">
      <dgm:prSet presAssocID="{56C53DBD-158F-4B40-83D6-FA7D408FECA5}" presName="parentText" presStyleLbl="node1" presStyleIdx="0" presStyleCnt="2">
        <dgm:presLayoutVars>
          <dgm:chMax val="0"/>
          <dgm:bulletEnabled val="1"/>
        </dgm:presLayoutVars>
      </dgm:prSet>
      <dgm:spPr/>
    </dgm:pt>
    <dgm:pt modelId="{5BD9D316-4BBF-489E-A6EA-642D145B0E01}" type="pres">
      <dgm:prSet presAssocID="{56C53DBD-158F-4B40-83D6-FA7D408FECA5}" presName="childText" presStyleLbl="revTx" presStyleIdx="0" presStyleCnt="1">
        <dgm:presLayoutVars>
          <dgm:bulletEnabled val="1"/>
        </dgm:presLayoutVars>
      </dgm:prSet>
      <dgm:spPr/>
    </dgm:pt>
    <dgm:pt modelId="{4223B7AB-90F5-4B0F-9F50-13C80B3A1AE9}" type="pres">
      <dgm:prSet presAssocID="{9D69586F-096F-4DE3-BF5E-397DD65CA57F}" presName="parentText" presStyleLbl="node1" presStyleIdx="1" presStyleCnt="2">
        <dgm:presLayoutVars>
          <dgm:chMax val="0"/>
          <dgm:bulletEnabled val="1"/>
        </dgm:presLayoutVars>
      </dgm:prSet>
      <dgm:spPr/>
    </dgm:pt>
  </dgm:ptLst>
  <dgm:cxnLst>
    <dgm:cxn modelId="{F37B1504-F72A-48D4-9E6E-C0C2647C1D3D}" srcId="{9CABF785-FDA6-4CC3-8EA3-79D17A38593E}" destId="{56C53DBD-158F-4B40-83D6-FA7D408FECA5}" srcOrd="0" destOrd="0" parTransId="{B057864B-FE4D-4CE9-9B23-6B077CA58814}" sibTransId="{10DCD451-B2DA-402A-B7DD-80B3E3DDF986}"/>
    <dgm:cxn modelId="{9602C20F-D0F5-44C3-8872-F9929D418267}" type="presOf" srcId="{EBB5CF08-2447-4587-AFED-C5B3E71219CE}" destId="{5BD9D316-4BBF-489E-A6EA-642D145B0E01}" srcOrd="0" destOrd="4" presId="urn:microsoft.com/office/officeart/2005/8/layout/vList2"/>
    <dgm:cxn modelId="{4A88E814-93DD-4398-805F-F46FC63BC9E7}" type="presOf" srcId="{2FFDF8B0-1E94-4F0B-9B90-4A868BAADB96}" destId="{5BD9D316-4BBF-489E-A6EA-642D145B0E01}" srcOrd="0" destOrd="6" presId="urn:microsoft.com/office/officeart/2005/8/layout/vList2"/>
    <dgm:cxn modelId="{3E7B1429-03F5-4EFA-92B9-B7F6B33BD71E}" type="presOf" srcId="{0D2219D2-732B-4D1C-A9B3-DC46BCE582E0}" destId="{5BD9D316-4BBF-489E-A6EA-642D145B0E01}" srcOrd="0" destOrd="2" presId="urn:microsoft.com/office/officeart/2005/8/layout/vList2"/>
    <dgm:cxn modelId="{ED7D942E-7D28-4F8B-BC5D-9C00FF1C92CE}" srcId="{56C53DBD-158F-4B40-83D6-FA7D408FECA5}" destId="{9018931F-8E84-4F38-8306-EE745C428F7E}" srcOrd="8" destOrd="0" parTransId="{D2B1C8BC-3B67-4C3C-B078-BB289C290DF1}" sibTransId="{5E446A66-285A-4CF8-8D10-BCAF4CFE25B5}"/>
    <dgm:cxn modelId="{6A75EE35-47DC-4A6E-BDD4-516F96DB89E4}" srcId="{56C53DBD-158F-4B40-83D6-FA7D408FECA5}" destId="{EBFF6539-B008-413C-A0B1-6D42606E768A}" srcOrd="3" destOrd="0" parTransId="{B632C5D8-0265-41F8-B697-3CD0BE2C42EF}" sibTransId="{FC5CBFA1-EB49-47E5-BC9F-97D848DC13CC}"/>
    <dgm:cxn modelId="{5E14DE40-D342-4EAF-9618-B91675BA4BF5}" srcId="{56C53DBD-158F-4B40-83D6-FA7D408FECA5}" destId="{A22BDAF2-8EC4-45C0-924C-4C562F7DED0E}" srcOrd="9" destOrd="0" parTransId="{4568A50F-A7DE-4B9E-A6CE-C49AB74CF6CD}" sibTransId="{21DFC811-0F73-41C3-8E5D-6349114043DE}"/>
    <dgm:cxn modelId="{A0F58261-8C72-4BDC-B58B-C30797A39507}" srcId="{56C53DBD-158F-4B40-83D6-FA7D408FECA5}" destId="{15E98CB9-9E79-4D50-AC4D-DE1976551DD6}" srcOrd="7" destOrd="0" parTransId="{E7026D0C-0DC3-4988-B5E8-6A5B77CE167B}" sibTransId="{EF3F326E-F7FB-4A58-9AAC-501696AB7277}"/>
    <dgm:cxn modelId="{F1E97F43-FE0F-4B4B-A314-0D3F43E07C89}" type="presOf" srcId="{7985E933-A208-4D63-9FC0-6637B135F646}" destId="{5BD9D316-4BBF-489E-A6EA-642D145B0E01}" srcOrd="0" destOrd="10" presId="urn:microsoft.com/office/officeart/2005/8/layout/vList2"/>
    <dgm:cxn modelId="{0301D643-0F69-4691-96A3-9E6481961620}" type="presOf" srcId="{EC0906CD-DA8F-43E5-B5DB-A8F83A1D5334}" destId="{5BD9D316-4BBF-489E-A6EA-642D145B0E01}" srcOrd="0" destOrd="1" presId="urn:microsoft.com/office/officeart/2005/8/layout/vList2"/>
    <dgm:cxn modelId="{787B0944-C60B-440B-B21C-CF568048E07C}" srcId="{56C53DBD-158F-4B40-83D6-FA7D408FECA5}" destId="{1A0C6BE6-CD7A-41D1-9715-55E594569167}" srcOrd="0" destOrd="0" parTransId="{0F28E76A-08CE-4DA0-BA82-A1EDAC92E990}" sibTransId="{B4F1F5EA-AB1D-4DB7-B200-3E493B2DC531}"/>
    <dgm:cxn modelId="{C45A5A48-D9A9-4A98-BAB3-DBECE7A10001}" type="presOf" srcId="{A22BDAF2-8EC4-45C0-924C-4C562F7DED0E}" destId="{5BD9D316-4BBF-489E-A6EA-642D145B0E01}" srcOrd="0" destOrd="9" presId="urn:microsoft.com/office/officeart/2005/8/layout/vList2"/>
    <dgm:cxn modelId="{6A19A26C-C58F-4A92-8650-F62A0C9BA827}" type="presOf" srcId="{1A0C6BE6-CD7A-41D1-9715-55E594569167}" destId="{5BD9D316-4BBF-489E-A6EA-642D145B0E01}" srcOrd="0" destOrd="0" presId="urn:microsoft.com/office/officeart/2005/8/layout/vList2"/>
    <dgm:cxn modelId="{753F4C6E-0322-4391-BB94-F6877E9EA91F}" srcId="{56C53DBD-158F-4B40-83D6-FA7D408FECA5}" destId="{BDEB0A46-A406-4539-9AD1-EB60F7F11782}" srcOrd="5" destOrd="0" parTransId="{25E64863-849D-40B6-ACA3-60340179E384}" sibTransId="{1701A77F-6FDD-410A-B419-A3DA09E6D1F7}"/>
    <dgm:cxn modelId="{FD7CFE51-03F1-4546-BC6B-41E3A64A5613}" type="presOf" srcId="{9D69586F-096F-4DE3-BF5E-397DD65CA57F}" destId="{4223B7AB-90F5-4B0F-9F50-13C80B3A1AE9}" srcOrd="0" destOrd="0" presId="urn:microsoft.com/office/officeart/2005/8/layout/vList2"/>
    <dgm:cxn modelId="{84A59453-8F93-4D92-93C3-476C42F49EA6}" type="presOf" srcId="{9018931F-8E84-4F38-8306-EE745C428F7E}" destId="{5BD9D316-4BBF-489E-A6EA-642D145B0E01}" srcOrd="0" destOrd="8" presId="urn:microsoft.com/office/officeart/2005/8/layout/vList2"/>
    <dgm:cxn modelId="{8F3A088B-90B8-45D0-BA61-A972FFBEA07C}" type="presOf" srcId="{EBFF6539-B008-413C-A0B1-6D42606E768A}" destId="{5BD9D316-4BBF-489E-A6EA-642D145B0E01}" srcOrd="0" destOrd="3" presId="urn:microsoft.com/office/officeart/2005/8/layout/vList2"/>
    <dgm:cxn modelId="{896273CB-D853-4F1C-8116-1CF2D2A0B50B}" type="presOf" srcId="{9CABF785-FDA6-4CC3-8EA3-79D17A38593E}" destId="{884E238D-52DB-40C7-B599-4C9B638424DE}" srcOrd="0" destOrd="0" presId="urn:microsoft.com/office/officeart/2005/8/layout/vList2"/>
    <dgm:cxn modelId="{912CD5CE-4EBF-40D2-A6D8-6ECA52715116}" srcId="{56C53DBD-158F-4B40-83D6-FA7D408FECA5}" destId="{EBB5CF08-2447-4587-AFED-C5B3E71219CE}" srcOrd="4" destOrd="0" parTransId="{9BEC4074-4A0D-47A4-97F0-01D71FD70B73}" sibTransId="{82F282E8-B144-4FAB-AE52-DE0048D21E46}"/>
    <dgm:cxn modelId="{C03B45D1-BB15-404F-8BD3-CB69DC487A71}" srcId="{56C53DBD-158F-4B40-83D6-FA7D408FECA5}" destId="{0D2219D2-732B-4D1C-A9B3-DC46BCE582E0}" srcOrd="2" destOrd="0" parTransId="{290A14D0-0139-4487-BE26-CE07F9D0D81D}" sibTransId="{400E4E2E-4038-456B-8071-619840DC9307}"/>
    <dgm:cxn modelId="{EFD6E0D5-92BD-4B5A-83A9-F8E58D7237C8}" srcId="{9CABF785-FDA6-4CC3-8EA3-79D17A38593E}" destId="{9D69586F-096F-4DE3-BF5E-397DD65CA57F}" srcOrd="1" destOrd="0" parTransId="{3F4AEF65-4B96-49E9-8ED7-D3BB4320A16D}" sibTransId="{156806B3-ED7D-4F09-BE71-6524AC478C1B}"/>
    <dgm:cxn modelId="{3A1C1CEC-5435-4D37-8035-B35FC94A0A0C}" srcId="{56C53DBD-158F-4B40-83D6-FA7D408FECA5}" destId="{7985E933-A208-4D63-9FC0-6637B135F646}" srcOrd="10" destOrd="0" parTransId="{82881B44-0064-4B9C-BE00-DD84E72016D5}" sibTransId="{035A0055-3E42-4564-807B-F4868612C8D8}"/>
    <dgm:cxn modelId="{135204EE-8571-4DD0-B54F-8AC0697596A8}" type="presOf" srcId="{BDEB0A46-A406-4539-9AD1-EB60F7F11782}" destId="{5BD9D316-4BBF-489E-A6EA-642D145B0E01}" srcOrd="0" destOrd="5" presId="urn:microsoft.com/office/officeart/2005/8/layout/vList2"/>
    <dgm:cxn modelId="{1F7F16EF-B4B0-461E-B7E0-075C9615C6C4}" srcId="{56C53DBD-158F-4B40-83D6-FA7D408FECA5}" destId="{2FFDF8B0-1E94-4F0B-9B90-4A868BAADB96}" srcOrd="6" destOrd="0" parTransId="{FFF133FD-EEE4-460A-91F5-F5B5EB00C4E2}" sibTransId="{78901F27-BC9F-469C-8938-D5A02864F7A1}"/>
    <dgm:cxn modelId="{E89632EF-E580-4B9E-81BA-54FCF5BF5C80}" type="presOf" srcId="{56C53DBD-158F-4B40-83D6-FA7D408FECA5}" destId="{372E7166-FCE9-4BE7-97C6-9BC4ABEAD90C}" srcOrd="0" destOrd="0" presId="urn:microsoft.com/office/officeart/2005/8/layout/vList2"/>
    <dgm:cxn modelId="{0CD1CEFC-5626-4C2E-BBA7-45ED269EAAAC}" type="presOf" srcId="{15E98CB9-9E79-4D50-AC4D-DE1976551DD6}" destId="{5BD9D316-4BBF-489E-A6EA-642D145B0E01}" srcOrd="0" destOrd="7" presId="urn:microsoft.com/office/officeart/2005/8/layout/vList2"/>
    <dgm:cxn modelId="{4035B5FE-F6AA-4EC4-8A09-2656C32DF191}" srcId="{56C53DBD-158F-4B40-83D6-FA7D408FECA5}" destId="{EC0906CD-DA8F-43E5-B5DB-A8F83A1D5334}" srcOrd="1" destOrd="0" parTransId="{F5AD43DC-7A45-4A40-98F8-9025ECD7A2A8}" sibTransId="{D51391E1-3555-4A66-B949-ED92D1C9BDAA}"/>
    <dgm:cxn modelId="{5732200E-0B9C-4617-B2E5-906C6B57DA81}" type="presParOf" srcId="{884E238D-52DB-40C7-B599-4C9B638424DE}" destId="{372E7166-FCE9-4BE7-97C6-9BC4ABEAD90C}" srcOrd="0" destOrd="0" presId="urn:microsoft.com/office/officeart/2005/8/layout/vList2"/>
    <dgm:cxn modelId="{2A73FAE0-0AB5-4FCC-BD9C-CF175E20DF8A}" type="presParOf" srcId="{884E238D-52DB-40C7-B599-4C9B638424DE}" destId="{5BD9D316-4BBF-489E-A6EA-642D145B0E01}" srcOrd="1" destOrd="0" presId="urn:microsoft.com/office/officeart/2005/8/layout/vList2"/>
    <dgm:cxn modelId="{23E7F2DB-CBE3-449C-BB23-B01856EC8E6D}" type="presParOf" srcId="{884E238D-52DB-40C7-B599-4C9B638424DE}" destId="{4223B7AB-90F5-4B0F-9F50-13C80B3A1AE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7166-FCE9-4BE7-97C6-9BC4ABEAD90C}">
      <dsp:nvSpPr>
        <dsp:cNvPr id="0" name=""/>
        <dsp:cNvSpPr/>
      </dsp:nvSpPr>
      <dsp:spPr>
        <a:xfrm>
          <a:off x="0" y="19213"/>
          <a:ext cx="2372033" cy="6762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alibri Light" panose="020F0302020204030204"/>
            </a:rPr>
            <a:t>Local Authorities in attendance:</a:t>
          </a:r>
          <a:endParaRPr lang="en-US" sz="1700" kern="1200" dirty="0"/>
        </a:p>
      </dsp:txBody>
      <dsp:txXfrm>
        <a:off x="33012" y="52225"/>
        <a:ext cx="2306009" cy="610236"/>
      </dsp:txXfrm>
    </dsp:sp>
    <dsp:sp modelId="{5BD9D316-4BBF-489E-A6EA-642D145B0E01}">
      <dsp:nvSpPr>
        <dsp:cNvPr id="0" name=""/>
        <dsp:cNvSpPr/>
      </dsp:nvSpPr>
      <dsp:spPr>
        <a:xfrm>
          <a:off x="0" y="695473"/>
          <a:ext cx="2372033" cy="246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12"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a:latin typeface="Calibri Light" panose="020F0302020204030204"/>
            </a:rPr>
            <a:t>Northants</a:t>
          </a:r>
        </a:p>
        <a:p>
          <a:pPr marL="114300" lvl="1" indent="-114300" algn="l" defTabSz="577850" rtl="0">
            <a:lnSpc>
              <a:spcPct val="90000"/>
            </a:lnSpc>
            <a:spcBef>
              <a:spcPct val="0"/>
            </a:spcBef>
            <a:spcAft>
              <a:spcPct val="20000"/>
            </a:spcAft>
            <a:buChar char="•"/>
          </a:pPr>
          <a:r>
            <a:rPr lang="en-US" sz="1300" kern="1200" dirty="0">
              <a:latin typeface="Calibri Light" panose="020F0302020204030204"/>
            </a:rPr>
            <a:t>Central Bedfordshire</a:t>
          </a:r>
        </a:p>
        <a:p>
          <a:pPr marL="114300" lvl="1" indent="-114300" algn="l" defTabSz="577850">
            <a:lnSpc>
              <a:spcPct val="90000"/>
            </a:lnSpc>
            <a:spcBef>
              <a:spcPct val="0"/>
            </a:spcBef>
            <a:spcAft>
              <a:spcPct val="20000"/>
            </a:spcAft>
            <a:buChar char="•"/>
          </a:pPr>
          <a:r>
            <a:rPr lang="en-US" sz="1300" kern="1200" dirty="0">
              <a:latin typeface="Calibri Light" panose="020F0302020204030204"/>
            </a:rPr>
            <a:t>Leeds</a:t>
          </a:r>
          <a:endParaRPr lang="en-US" sz="1300" kern="1200" dirty="0"/>
        </a:p>
        <a:p>
          <a:pPr marL="114300" lvl="1" indent="-114300" algn="l" defTabSz="577850">
            <a:lnSpc>
              <a:spcPct val="90000"/>
            </a:lnSpc>
            <a:spcBef>
              <a:spcPct val="0"/>
            </a:spcBef>
            <a:spcAft>
              <a:spcPct val="20000"/>
            </a:spcAft>
            <a:buChar char="•"/>
          </a:pPr>
          <a:r>
            <a:rPr lang="en-US" sz="1300" kern="1200" dirty="0">
              <a:latin typeface="Calibri Light" panose="020F0302020204030204"/>
            </a:rPr>
            <a:t>Coventry</a:t>
          </a:r>
        </a:p>
        <a:p>
          <a:pPr marL="114300" lvl="1" indent="-114300" algn="l" defTabSz="577850" rtl="0">
            <a:lnSpc>
              <a:spcPct val="90000"/>
            </a:lnSpc>
            <a:spcBef>
              <a:spcPct val="0"/>
            </a:spcBef>
            <a:spcAft>
              <a:spcPct val="20000"/>
            </a:spcAft>
            <a:buChar char="•"/>
          </a:pPr>
          <a:r>
            <a:rPr lang="en-US" sz="1300" kern="1200" dirty="0">
              <a:latin typeface="Calibri Light" panose="020F0302020204030204"/>
            </a:rPr>
            <a:t>Aberdeen</a:t>
          </a:r>
        </a:p>
        <a:p>
          <a:pPr marL="114300" lvl="1" indent="-114300" algn="l" defTabSz="577850">
            <a:lnSpc>
              <a:spcPct val="90000"/>
            </a:lnSpc>
            <a:spcBef>
              <a:spcPct val="0"/>
            </a:spcBef>
            <a:spcAft>
              <a:spcPct val="20000"/>
            </a:spcAft>
            <a:buChar char="•"/>
          </a:pPr>
          <a:r>
            <a:rPr lang="en-US" sz="1300" kern="1200" dirty="0">
              <a:latin typeface="Calibri Light" panose="020F0302020204030204"/>
            </a:rPr>
            <a:t>Southwark</a:t>
          </a:r>
        </a:p>
        <a:p>
          <a:pPr marL="114300" lvl="1" indent="-114300" algn="l" defTabSz="577850">
            <a:lnSpc>
              <a:spcPct val="90000"/>
            </a:lnSpc>
            <a:spcBef>
              <a:spcPct val="0"/>
            </a:spcBef>
            <a:spcAft>
              <a:spcPct val="20000"/>
            </a:spcAft>
            <a:buChar char="•"/>
          </a:pPr>
          <a:r>
            <a:rPr lang="en-US" sz="1300" kern="1200" dirty="0">
              <a:latin typeface="Calibri Light" panose="020F0302020204030204"/>
            </a:rPr>
            <a:t>Islington</a:t>
          </a:r>
        </a:p>
        <a:p>
          <a:pPr marL="114300" lvl="1" indent="-114300" algn="l" defTabSz="577850">
            <a:lnSpc>
              <a:spcPct val="90000"/>
            </a:lnSpc>
            <a:spcBef>
              <a:spcPct val="0"/>
            </a:spcBef>
            <a:spcAft>
              <a:spcPct val="20000"/>
            </a:spcAft>
            <a:buChar char="•"/>
          </a:pPr>
          <a:r>
            <a:rPr lang="en-US" sz="1300" kern="1200" dirty="0">
              <a:latin typeface="Calibri Light" panose="020F0302020204030204"/>
            </a:rPr>
            <a:t>Bristol</a:t>
          </a:r>
        </a:p>
        <a:p>
          <a:pPr marL="114300" lvl="1" indent="-114300" algn="l" defTabSz="577850">
            <a:lnSpc>
              <a:spcPct val="90000"/>
            </a:lnSpc>
            <a:spcBef>
              <a:spcPct val="0"/>
            </a:spcBef>
            <a:spcAft>
              <a:spcPct val="20000"/>
            </a:spcAft>
            <a:buChar char="•"/>
          </a:pPr>
          <a:r>
            <a:rPr lang="en-US" sz="1300" kern="1200" dirty="0">
              <a:latin typeface="Calibri Light" panose="020F0302020204030204"/>
            </a:rPr>
            <a:t>Durham</a:t>
          </a:r>
        </a:p>
        <a:p>
          <a:pPr marL="114300" lvl="1" indent="-114300" algn="l" defTabSz="577850">
            <a:lnSpc>
              <a:spcPct val="90000"/>
            </a:lnSpc>
            <a:spcBef>
              <a:spcPct val="0"/>
            </a:spcBef>
            <a:spcAft>
              <a:spcPct val="20000"/>
            </a:spcAft>
            <a:buChar char="•"/>
          </a:pPr>
          <a:r>
            <a:rPr lang="en-US" sz="1300" kern="1200" dirty="0">
              <a:latin typeface="Calibri Light" panose="020F0302020204030204"/>
            </a:rPr>
            <a:t>Sheffield</a:t>
          </a:r>
        </a:p>
        <a:p>
          <a:pPr marL="114300" lvl="1" indent="-114300" algn="l" defTabSz="577850">
            <a:lnSpc>
              <a:spcPct val="90000"/>
            </a:lnSpc>
            <a:spcBef>
              <a:spcPct val="0"/>
            </a:spcBef>
            <a:spcAft>
              <a:spcPct val="20000"/>
            </a:spcAft>
            <a:buChar char="•"/>
          </a:pPr>
          <a:r>
            <a:rPr lang="en-US" sz="1300" kern="1200" dirty="0">
              <a:latin typeface="Calibri Light" panose="020F0302020204030204"/>
            </a:rPr>
            <a:t>BCP</a:t>
          </a:r>
        </a:p>
      </dsp:txBody>
      <dsp:txXfrm>
        <a:off x="0" y="695473"/>
        <a:ext cx="2372033" cy="2463300"/>
      </dsp:txXfrm>
    </dsp:sp>
    <dsp:sp modelId="{4223B7AB-90F5-4B0F-9F50-13C80B3A1AE9}">
      <dsp:nvSpPr>
        <dsp:cNvPr id="0" name=""/>
        <dsp:cNvSpPr/>
      </dsp:nvSpPr>
      <dsp:spPr>
        <a:xfrm>
          <a:off x="0" y="3158773"/>
          <a:ext cx="2372033" cy="6762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endParaRPr lang="en-US" sz="1700" kern="1200" dirty="0">
            <a:latin typeface="Calibri Light" panose="020F0302020204030204"/>
          </a:endParaRPr>
        </a:p>
      </dsp:txBody>
      <dsp:txXfrm>
        <a:off x="33012" y="3191785"/>
        <a:ext cx="2306009"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12/10/2021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1403274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55FEA-E371-4AE5-8AAC-CC315FE85C21}" type="datetimeFigureOut">
              <a:rPr lang="en-GB"/>
              <a:t>12/10/2021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35941-9897-450E-8971-EBCAC40D4C41}" type="slidenum">
              <a:rPr lang="en-GB"/>
              <a:t>‹#›</a:t>
            </a:fld>
            <a:endParaRPr lang="en-GB"/>
          </a:p>
        </p:txBody>
      </p:sp>
    </p:spTree>
    <p:extLst>
      <p:ext uri="{BB962C8B-B14F-4D97-AF65-F5344CB8AC3E}">
        <p14:creationId xmlns:p14="http://schemas.microsoft.com/office/powerpoint/2010/main" val="22452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a:t>
            </a:fld>
            <a:endParaRPr lang="en-GB"/>
          </a:p>
        </p:txBody>
      </p:sp>
    </p:spTree>
    <p:extLst>
      <p:ext uri="{BB962C8B-B14F-4D97-AF65-F5344CB8AC3E}">
        <p14:creationId xmlns:p14="http://schemas.microsoft.com/office/powerpoint/2010/main" val="172155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10/12/2021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790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266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10/12/2021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914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227483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23888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204778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139876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5836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9212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284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10/12/2021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8371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10/12/2021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0282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10/12/2021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450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971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10/12/2021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7544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420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10/12/2021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39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10/12/2021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63125240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5E55D-E4A9-4817-B6F7-7AF780A89C65}"/>
              </a:ext>
            </a:extLst>
          </p:cNvPr>
          <p:cNvSpPr>
            <a:spLocks noGrp="1"/>
          </p:cNvSpPr>
          <p:nvPr>
            <p:ph type="ctrTitle"/>
          </p:nvPr>
        </p:nvSpPr>
        <p:spPr>
          <a:xfrm>
            <a:off x="438824" y="3472474"/>
            <a:ext cx="11316769" cy="1278314"/>
          </a:xfrm>
        </p:spPr>
        <p:txBody>
          <a:bodyPr/>
          <a:lstStyle/>
          <a:p>
            <a:r>
              <a:rPr lang="en-US" sz="4800" dirty="0">
                <a:latin typeface="Museo 500"/>
              </a:rPr>
              <a:t>Crisis Local Authority Practice Network</a:t>
            </a:r>
            <a:br>
              <a:rPr lang="en-US" sz="6000" dirty="0">
                <a:latin typeface="Museo 500"/>
              </a:rPr>
            </a:br>
            <a:br>
              <a:rPr lang="en-US" sz="6000" dirty="0">
                <a:latin typeface="Museo 500"/>
              </a:rPr>
            </a:br>
            <a:r>
              <a:rPr lang="en-US" sz="3200" dirty="0">
                <a:solidFill>
                  <a:schemeClr val="tx1"/>
                </a:solidFill>
                <a:latin typeface="Museo 500"/>
              </a:rPr>
              <a:t>Practice Exchange Session 29/09/2021</a:t>
            </a:r>
            <a:br>
              <a:rPr lang="en-US" sz="3200" dirty="0">
                <a:latin typeface="Museo 500"/>
              </a:rPr>
            </a:br>
            <a:r>
              <a:rPr lang="en-US" sz="3200" dirty="0">
                <a:ea typeface="+mj-lt"/>
                <a:cs typeface="+mj-lt"/>
              </a:rPr>
              <a:t>Temporary accommodation – How do we best work with external providers?</a:t>
            </a:r>
          </a:p>
        </p:txBody>
      </p:sp>
      <p:sp>
        <p:nvSpPr>
          <p:cNvPr id="3" name="Text Placeholder 2">
            <a:extLst>
              <a:ext uri="{FF2B5EF4-FFF2-40B4-BE49-F238E27FC236}">
                <a16:creationId xmlns:a16="http://schemas.microsoft.com/office/drawing/2014/main" id="{A408A9EA-6050-4414-BC90-A63A3724E8C8}"/>
              </a:ext>
            </a:extLst>
          </p:cNvPr>
          <p:cNvSpPr>
            <a:spLocks noGrp="1"/>
          </p:cNvSpPr>
          <p:nvPr>
            <p:ph type="subTitle" idx="1"/>
          </p:nvPr>
        </p:nvSpPr>
        <p:spPr>
          <a:xfrm>
            <a:off x="-2326265" y="2092180"/>
            <a:ext cx="11316768" cy="388977"/>
          </a:xfrm>
        </p:spPr>
        <p:txBody>
          <a:bodyPr vert="horz" lIns="91440" tIns="45720" rIns="91440" bIns="45720" rtlCol="0" anchor="t">
            <a:noAutofit/>
          </a:bodyPr>
          <a:lstStyle/>
          <a:p>
            <a:endParaRPr lang="en-US"/>
          </a:p>
          <a:p>
            <a:endParaRPr lang="en-US"/>
          </a:p>
          <a:p>
            <a:endParaRPr lang="en-US"/>
          </a:p>
          <a:p>
            <a:endParaRPr lang="en-US"/>
          </a:p>
          <a:p>
            <a:endParaRPr lang="en-US"/>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p>
          <a:p>
            <a:endParaRPr lang="en-US"/>
          </a:p>
          <a:p>
            <a:endParaRPr lang="en-US"/>
          </a:p>
          <a:p>
            <a:endParaRPr lang="en-US"/>
          </a:p>
          <a:p>
            <a:endParaRPr lang="en-US">
              <a:latin typeface="Museo 500"/>
            </a:endParaRPr>
          </a:p>
          <a:p>
            <a:endParaRPr lang="en-US"/>
          </a:p>
          <a:p>
            <a:r>
              <a:rPr lang="en-US">
                <a:latin typeface="Museo 500"/>
              </a:rPr>
              <a:t>January 2020</a:t>
            </a:r>
            <a:endParaRPr lang="en-US"/>
          </a:p>
        </p:txBody>
      </p:sp>
    </p:spTree>
    <p:extLst>
      <p:ext uri="{BB962C8B-B14F-4D97-AF65-F5344CB8AC3E}">
        <p14:creationId xmlns:p14="http://schemas.microsoft.com/office/powerpoint/2010/main" val="94601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FAE130-C27A-4080-AE92-264F19158962}"/>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77020ACE-3486-44E6-976C-56A7C5D2ECD9}"/>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47D42DD-F61C-4D52-BA87-F17EB59031D7}"/>
              </a:ext>
            </a:extLst>
          </p:cNvPr>
          <p:cNvSpPr>
            <a:spLocks noGrp="1"/>
          </p:cNvSpPr>
          <p:nvPr>
            <p:ph type="body" sz="quarter" idx="17"/>
          </p:nvPr>
        </p:nvSpPr>
        <p:spPr>
          <a:xfrm>
            <a:off x="514419" y="620713"/>
            <a:ext cx="11372851" cy="5257800"/>
          </a:xfrm>
        </p:spPr>
        <p:txBody>
          <a:bodyPr vert="horz" lIns="91440" tIns="45720" rIns="91440" bIns="45720" rtlCol="0" anchor="t">
            <a:normAutofit/>
          </a:bodyPr>
          <a:lstStyle/>
          <a:p>
            <a:pPr marL="0" indent="0" algn="ctr">
              <a:buNone/>
            </a:pPr>
            <a:r>
              <a:rPr lang="en-US" sz="1600" b="1" dirty="0">
                <a:latin typeface="Museo Sans 500"/>
              </a:rPr>
              <a:t>Notes from Practice Exchange 29/09/2021</a:t>
            </a:r>
          </a:p>
          <a:p>
            <a:pPr marL="0" indent="0" algn="ctr">
              <a:buNone/>
            </a:pPr>
            <a:r>
              <a:rPr lang="en-US" sz="1600" b="1" dirty="0">
                <a:latin typeface="Museo Sans 500"/>
              </a:rPr>
              <a:t>Theme: Temporary accommodation : How do we best work with external providers</a:t>
            </a:r>
            <a:endParaRPr lang="en-US" sz="1600" dirty="0"/>
          </a:p>
          <a:p>
            <a:pPr marL="0" indent="0" algn="ctr">
              <a:buNone/>
            </a:pPr>
            <a:endParaRPr lang="en-US" sz="1600" b="1"/>
          </a:p>
          <a:p>
            <a:pPr marL="0" indent="0">
              <a:buNone/>
            </a:pPr>
            <a:r>
              <a:rPr lang="en-US" sz="1400" b="1" dirty="0">
                <a:solidFill>
                  <a:schemeClr val="accent1"/>
                </a:solidFill>
                <a:latin typeface="Museo Sans 500"/>
              </a:rPr>
              <a:t>Topics</a:t>
            </a:r>
          </a:p>
          <a:p>
            <a:pPr marL="0" indent="0">
              <a:lnSpc>
                <a:spcPct val="100000"/>
              </a:lnSpc>
              <a:buNone/>
            </a:pPr>
            <a:r>
              <a:rPr lang="en-US" sz="1400" dirty="0">
                <a:latin typeface="Museo Sans 500"/>
              </a:rPr>
              <a:t>1.  How do we currently manage our temporary stock?  What support models are in place?  </a:t>
            </a:r>
            <a:endParaRPr lang="en-US" dirty="0"/>
          </a:p>
          <a:p>
            <a:pPr marL="0" indent="0">
              <a:lnSpc>
                <a:spcPct val="100000"/>
              </a:lnSpc>
              <a:buNone/>
            </a:pPr>
            <a:r>
              <a:rPr lang="en-US" sz="1400" dirty="0">
                <a:latin typeface="Museo Sans 500"/>
              </a:rPr>
              <a:t>Are these commissioned?  Do we use provide providers – if so, how effectively does this work?  </a:t>
            </a:r>
            <a:endParaRPr lang="en-US" dirty="0"/>
          </a:p>
          <a:p>
            <a:pPr marL="0" indent="0">
              <a:lnSpc>
                <a:spcPct val="100000"/>
              </a:lnSpc>
              <a:buNone/>
            </a:pPr>
            <a:endParaRPr lang="en-US" sz="1400" dirty="0">
              <a:latin typeface="Museo Sans 500"/>
            </a:endParaRPr>
          </a:p>
          <a:p>
            <a:pPr marL="0" indent="0">
              <a:lnSpc>
                <a:spcPct val="100000"/>
              </a:lnSpc>
              <a:buNone/>
            </a:pPr>
            <a:r>
              <a:rPr lang="en-US" sz="1400" dirty="0">
                <a:latin typeface="Museo Sans 500"/>
              </a:rPr>
              <a:t>2. How might we reduce the reliance on TA.  Private providers versus own stock?  </a:t>
            </a:r>
          </a:p>
          <a:p>
            <a:pPr marL="0" indent="0">
              <a:lnSpc>
                <a:spcPct val="100000"/>
              </a:lnSpc>
              <a:buNone/>
            </a:pPr>
            <a:r>
              <a:rPr lang="en-US" sz="1400" dirty="0">
                <a:latin typeface="Museo Sans 500"/>
              </a:rPr>
              <a:t>Any innovation happening.</a:t>
            </a:r>
            <a:endParaRPr lang="en-US" dirty="0"/>
          </a:p>
          <a:p>
            <a:pPr marL="0" indent="0" algn="just">
              <a:buNone/>
            </a:pPr>
            <a:endParaRPr lang="en-US" sz="1400" dirty="0"/>
          </a:p>
          <a:p>
            <a:pPr marL="0" indent="0" algn="just">
              <a:buNone/>
            </a:pPr>
            <a:endParaRPr lang="en-US" sz="1400">
              <a:solidFill>
                <a:srgbClr val="000000"/>
              </a:solidFill>
              <a:latin typeface="Museo Sans 500"/>
            </a:endParaRPr>
          </a:p>
          <a:p>
            <a:pPr marL="0" indent="0" algn="just">
              <a:buNone/>
            </a:pPr>
            <a:r>
              <a:rPr lang="en-US" sz="1400" b="1" dirty="0">
                <a:solidFill>
                  <a:schemeClr val="accent1"/>
                </a:solidFill>
                <a:latin typeface="Museo Sans 500"/>
              </a:rPr>
              <a:t>Actions:</a:t>
            </a:r>
            <a:r>
              <a:rPr lang="en-US" sz="1400" dirty="0">
                <a:solidFill>
                  <a:srgbClr val="0070C0"/>
                </a:solidFill>
                <a:latin typeface="Museo Sans 500"/>
              </a:rPr>
              <a:t>  </a:t>
            </a:r>
            <a:endParaRPr lang="en-US" sz="1400" dirty="0">
              <a:solidFill>
                <a:srgbClr val="0070C0"/>
              </a:solidFill>
              <a:latin typeface="Museo Sans 500"/>
              <a:cs typeface="Segoe UI"/>
            </a:endParaRPr>
          </a:p>
          <a:p>
            <a:pPr marL="0" indent="0" algn="just">
              <a:buNone/>
            </a:pPr>
            <a:r>
              <a:rPr lang="en-US" sz="1400" dirty="0">
                <a:solidFill>
                  <a:srgbClr val="0070C0"/>
                </a:solidFill>
                <a:latin typeface="Museo Sans 500"/>
                <a:cs typeface="Segoe UI"/>
              </a:rPr>
              <a:t>LN to circulate notes prior the next exchange</a:t>
            </a:r>
          </a:p>
          <a:p>
            <a:pPr marL="0" indent="0" algn="just">
              <a:buNone/>
            </a:pPr>
            <a:endParaRPr lang="en-US" sz="1400" dirty="0">
              <a:solidFill>
                <a:srgbClr val="0070C0"/>
              </a:solidFill>
              <a:latin typeface="Museo Sans 500"/>
              <a:cs typeface="Segoe UI"/>
            </a:endParaRPr>
          </a:p>
          <a:p>
            <a:pPr marL="0" indent="0" algn="just">
              <a:buNone/>
            </a:pPr>
            <a:endParaRPr lang="en-US" sz="1400" dirty="0">
              <a:solidFill>
                <a:srgbClr val="0070C0"/>
              </a:solidFill>
              <a:cs typeface="Segoe UI"/>
            </a:endParaRPr>
          </a:p>
          <a:p>
            <a:pPr>
              <a:buNone/>
            </a:pPr>
            <a:endParaRPr lang="en-US" sz="1400" b="1" dirty="0">
              <a:cs typeface="Segoe UI"/>
            </a:endParaRPr>
          </a:p>
          <a:p>
            <a:pPr>
              <a:buNone/>
            </a:pPr>
            <a:endParaRPr lang="en-US" sz="1400">
              <a:solidFill>
                <a:srgbClr val="000000"/>
              </a:solidFill>
              <a:cs typeface="Segoe UI"/>
            </a:endParaRPr>
          </a:p>
          <a:p>
            <a:pPr>
              <a:buNone/>
            </a:pPr>
            <a:endParaRPr lang="en-US" sz="1400">
              <a:solidFill>
                <a:srgbClr val="000000"/>
              </a:solidFill>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marL="0" indent="0" algn="just">
              <a:buNone/>
            </a:pPr>
            <a:endParaRPr lang="en-US" sz="1400" b="1">
              <a:solidFill>
                <a:srgbClr val="FF0000"/>
              </a:solidFill>
              <a:latin typeface="Museo Sans 500"/>
            </a:endParaRPr>
          </a:p>
          <a:p>
            <a:pPr marL="0" indent="0" algn="just">
              <a:buNone/>
            </a:pPr>
            <a:endParaRPr lang="en-US" sz="1400">
              <a:solidFill>
                <a:srgbClr val="0070C0"/>
              </a:solidFill>
              <a:latin typeface="Museo Sans 500"/>
            </a:endParaRPr>
          </a:p>
        </p:txBody>
      </p:sp>
      <p:graphicFrame>
        <p:nvGraphicFramePr>
          <p:cNvPr id="2" name="Diagram 5">
            <a:extLst>
              <a:ext uri="{FF2B5EF4-FFF2-40B4-BE49-F238E27FC236}">
                <a16:creationId xmlns:a16="http://schemas.microsoft.com/office/drawing/2014/main" id="{2DF268BC-3015-4E41-A428-62E97553D510}"/>
              </a:ext>
            </a:extLst>
          </p:cNvPr>
          <p:cNvGraphicFramePr/>
          <p:nvPr>
            <p:extLst>
              <p:ext uri="{D42A27DB-BD31-4B8C-83A1-F6EECF244321}">
                <p14:modId xmlns:p14="http://schemas.microsoft.com/office/powerpoint/2010/main" val="1165660098"/>
              </p:ext>
            </p:extLst>
          </p:nvPr>
        </p:nvGraphicFramePr>
        <p:xfrm>
          <a:off x="9377515" y="1624779"/>
          <a:ext cx="2372033" cy="3854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1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F8E54-8FA9-4E8C-B6B1-889C67072E54}"/>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7BDC732D-DD76-4E0B-BA36-DE7D143AD440}"/>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41491D02-F289-4E35-BF72-7FFCCAE76911}"/>
              </a:ext>
            </a:extLst>
          </p:cNvPr>
          <p:cNvSpPr>
            <a:spLocks noGrp="1"/>
          </p:cNvSpPr>
          <p:nvPr>
            <p:ph type="body" sz="quarter" idx="17"/>
          </p:nvPr>
        </p:nvSpPr>
        <p:spPr/>
        <p:txBody>
          <a:bodyPr vert="horz" lIns="91440" tIns="45720" rIns="91440" bIns="45720" rtlCol="0" anchor="t">
            <a:normAutofit lnSpcReduction="10000"/>
          </a:bodyPr>
          <a:lstStyle/>
          <a:p>
            <a:pPr marL="0" indent="0">
              <a:buNone/>
            </a:pPr>
            <a:r>
              <a:rPr lang="en-GB" sz="1200" b="1" dirty="0">
                <a:solidFill>
                  <a:srgbClr val="FF0000"/>
                </a:solidFill>
                <a:latin typeface="Museo Sans 500"/>
              </a:rPr>
              <a:t>Session 1</a:t>
            </a:r>
          </a:p>
          <a:p>
            <a:r>
              <a:rPr lang="en-US" sz="1200" dirty="0">
                <a:latin typeface="Museo Sans 500"/>
              </a:rPr>
              <a:t>Helen – Sheffield – talked through Sheffield’s current temporary accommodation.  They have lots in TA who are there for too long and have now put together a team of people to form the Temporary Accommodation Improvement Scheme.  Things are getting worse in Sheffield , they can’t cope with demand and there are weaknesses in their policies, procedures and practice which they intend to uncover and come up with some solutions to ease the situation.</a:t>
            </a:r>
            <a:endParaRPr lang="en-GB" sz="1200" dirty="0">
              <a:latin typeface="Museo Sans 500"/>
            </a:endParaRPr>
          </a:p>
          <a:p>
            <a:endParaRPr lang="en-GB" sz="1200" dirty="0"/>
          </a:p>
          <a:p>
            <a:r>
              <a:rPr lang="en-US" sz="1200" dirty="0">
                <a:latin typeface="Museo Sans 500"/>
              </a:rPr>
              <a:t>Toby – </a:t>
            </a:r>
            <a:r>
              <a:rPr lang="en-US" sz="1200" dirty="0" err="1">
                <a:latin typeface="Museo Sans 500"/>
              </a:rPr>
              <a:t>Northants</a:t>
            </a:r>
            <a:r>
              <a:rPr lang="en-US" sz="1200" dirty="0">
                <a:latin typeface="Museo Sans 500"/>
              </a:rPr>
              <a:t> – In the second half of last year there was a 20-30% decrease in demand for TA in their area and 2/3rds of their nightly paid was empty.  These empty properties were then repurposed by their owners.  Demand has now risen again and </a:t>
            </a:r>
            <a:r>
              <a:rPr lang="en-US" sz="1200" dirty="0" err="1">
                <a:latin typeface="Museo Sans 500"/>
              </a:rPr>
              <a:t>Northants</a:t>
            </a:r>
            <a:r>
              <a:rPr lang="en-US" sz="1200" dirty="0">
                <a:latin typeface="Museo Sans 500"/>
              </a:rPr>
              <a:t> don’t have access to these previous properties anymore which means they are having to use B&amp;Bs which is giving the customer a less than ideal experience.</a:t>
            </a:r>
            <a:endParaRPr lang="en-GB" sz="1200" dirty="0">
              <a:latin typeface="Museo Sans 500"/>
            </a:endParaRPr>
          </a:p>
          <a:p>
            <a:endParaRPr lang="en-GB" sz="1200" dirty="0"/>
          </a:p>
          <a:p>
            <a:r>
              <a:rPr lang="en-US" sz="1200" dirty="0">
                <a:latin typeface="Museo Sans 500"/>
              </a:rPr>
              <a:t>Katie – Central Beds – Seeing increase in demand for TA – few things have come together though to ease the burden of this in Central Beds.   There was a commitment by the Council over the last few years not to continue to use nightly paid and B&amp;Bs and put into place plans to avoid.  Since June this year they haven’t use any of this type of accommodation as have had the fruition of some of these plans </a:t>
            </a:r>
            <a:r>
              <a:rPr lang="en-US" sz="1200" dirty="0" err="1">
                <a:latin typeface="Museo Sans 500"/>
              </a:rPr>
              <a:t>eg.</a:t>
            </a:r>
            <a:r>
              <a:rPr lang="en-US" sz="1200" dirty="0">
                <a:latin typeface="Museo Sans 500"/>
              </a:rPr>
              <a:t> 45 bed spaces in a hostel and an increased amount of transitional accommodation.   They are now embarking on a big push to build supported accommodation.  They now seen a spike in presentations due to bailiff warrants and DA cases (up to 70% rise in these) and a reduction in the number of direct lets they can do and they are now starting to see a build up again.</a:t>
            </a:r>
            <a:endParaRPr lang="en-GB" sz="1200" dirty="0">
              <a:latin typeface="Museo Sans 500"/>
            </a:endParaRPr>
          </a:p>
          <a:p>
            <a:endParaRPr lang="en-GB" sz="1200" dirty="0"/>
          </a:p>
          <a:p>
            <a:r>
              <a:rPr lang="en-US" sz="1200" dirty="0">
                <a:latin typeface="Museo Sans 500"/>
              </a:rPr>
              <a:t>Phil – Leeds – They are still firefighting now that all the providers are back on-line.   Hotels were being used but now cannot get places for people there especially at weekends because of competing demands from other customers.  They have a rough sleeper provider who is committed to providing accommodation until March next year, so this is helping to keep numbers in TA down.  Worried about severe weather and the complications that customers who are self-isolating is now causing.</a:t>
            </a:r>
            <a:endParaRPr lang="en-GB" sz="1200" dirty="0">
              <a:latin typeface="Museo Sans 500"/>
            </a:endParaRPr>
          </a:p>
          <a:p>
            <a:pPr marL="228600" indent="-228600">
              <a:buAutoNum type="arabicPeriod"/>
            </a:pPr>
            <a:endParaRPr lang="en-GB" sz="1200" dirty="0"/>
          </a:p>
        </p:txBody>
      </p:sp>
    </p:spTree>
    <p:extLst>
      <p:ext uri="{BB962C8B-B14F-4D97-AF65-F5344CB8AC3E}">
        <p14:creationId xmlns:p14="http://schemas.microsoft.com/office/powerpoint/2010/main" val="41752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25739-A5D2-49D4-A344-F319BF4BFE6A}"/>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4F4AC9F7-CF0A-4BA4-A1D3-3CBCCCAA3D6A}"/>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DE37AEDD-E4A5-40F0-8994-89DA7D101DAA}"/>
              </a:ext>
            </a:extLst>
          </p:cNvPr>
          <p:cNvSpPr>
            <a:spLocks noGrp="1"/>
          </p:cNvSpPr>
          <p:nvPr>
            <p:ph type="body" sz="quarter" idx="17"/>
          </p:nvPr>
        </p:nvSpPr>
        <p:spPr>
          <a:xfrm>
            <a:off x="317773" y="571552"/>
            <a:ext cx="11372851" cy="5257800"/>
          </a:xfrm>
        </p:spPr>
        <p:txBody>
          <a:bodyPr vert="horz" lIns="91440" tIns="45720" rIns="91440" bIns="45720" rtlCol="0" anchor="t">
            <a:noAutofit/>
          </a:bodyPr>
          <a:lstStyle/>
          <a:p>
            <a:r>
              <a:rPr lang="en-US" sz="1200" dirty="0">
                <a:latin typeface="Museo Sans 500"/>
              </a:rPr>
              <a:t>Graeme – Aberdeen – They have had covid isolating cases released from prison and did have a couple of flats with a </a:t>
            </a:r>
            <a:r>
              <a:rPr lang="en-US" sz="1200" dirty="0" err="1">
                <a:latin typeface="Museo Sans 500"/>
              </a:rPr>
              <a:t>keysafe</a:t>
            </a:r>
            <a:r>
              <a:rPr lang="en-US" sz="1200" dirty="0">
                <a:latin typeface="Museo Sans 500"/>
              </a:rPr>
              <a:t> and credit on the meter which have been used for isolation although appreciates longer term this might not make financial sense.   There temp accommodation has reduced from 619 to 423 over a two-year period and this has been as a result of focusing on the journey time for each customer.  The housing market has eased in Aberdeen due to changes in the energy business which has also fed into this.  Their support model is one of an inhouse Housing and support officer team with commissioned services for outreach. </a:t>
            </a:r>
          </a:p>
          <a:p>
            <a:endParaRPr lang="en-US" sz="1200" dirty="0">
              <a:latin typeface="Museo Sans 500"/>
            </a:endParaRPr>
          </a:p>
          <a:p>
            <a:pPr marL="0" indent="0">
              <a:buNone/>
            </a:pPr>
            <a:r>
              <a:rPr lang="en-US" sz="1200" b="1" dirty="0">
                <a:solidFill>
                  <a:srgbClr val="FF0000"/>
                </a:solidFill>
                <a:latin typeface="Museo Sans 500"/>
              </a:rPr>
              <a:t>Session 2. </a:t>
            </a:r>
          </a:p>
          <a:p>
            <a:r>
              <a:rPr lang="en-US" sz="1200" dirty="0">
                <a:latin typeface="Museo Sans 500"/>
              </a:rPr>
              <a:t>Helen at Sheffield confirmed that their new initiative will be looking at the following elements:</a:t>
            </a:r>
          </a:p>
          <a:p>
            <a:pPr lvl="1"/>
            <a:r>
              <a:rPr lang="en-US" sz="1200" dirty="0">
                <a:latin typeface="Museo Sans 500"/>
              </a:rPr>
              <a:t>Reduce the number of customers needing TA by enhancing our prevention measures.</a:t>
            </a:r>
          </a:p>
          <a:p>
            <a:pPr lvl="1"/>
            <a:r>
              <a:rPr lang="en-US" sz="1200" dirty="0">
                <a:latin typeface="Museo Sans 500"/>
              </a:rPr>
              <a:t>Reduce the length of time customers stay in TA.</a:t>
            </a:r>
          </a:p>
          <a:p>
            <a:pPr lvl="1"/>
            <a:r>
              <a:rPr lang="en-US" sz="1200" dirty="0">
                <a:latin typeface="Museo Sans 500"/>
              </a:rPr>
              <a:t>Improve the customer experience for all customers who use TA.</a:t>
            </a:r>
          </a:p>
          <a:p>
            <a:pPr lvl="1"/>
            <a:r>
              <a:rPr lang="en-US" sz="1200" dirty="0">
                <a:latin typeface="Museo Sans 500"/>
              </a:rPr>
              <a:t>Increase and improve collaborative working between all teams and services involved in the delivery of TA</a:t>
            </a:r>
          </a:p>
          <a:p>
            <a:pPr lvl="1"/>
            <a:r>
              <a:rPr lang="en-US" sz="1200" dirty="0">
                <a:latin typeface="Museo Sans 500"/>
              </a:rPr>
              <a:t>Improve and streamline processes to improve the customer journey</a:t>
            </a:r>
          </a:p>
          <a:p>
            <a:pPr marL="0" indent="0">
              <a:buNone/>
            </a:pPr>
            <a:r>
              <a:rPr lang="en-US" sz="1200" dirty="0">
                <a:latin typeface="Museo Sans 500"/>
              </a:rPr>
              <a:t>Currently there can be 2, 3, 4 or 5 people working with one customer and no-coordination  or consistent messaging between these different contacts.  The customer journey will feel disjointed.  They developed a framework to work with complex needs customers in a multi-disciplinary setting and are now adapting this for the TA model.</a:t>
            </a:r>
          </a:p>
          <a:p>
            <a:pPr marL="0" indent="0">
              <a:buNone/>
            </a:pPr>
            <a:r>
              <a:rPr lang="en-US" sz="1200" dirty="0">
                <a:latin typeface="Museo Sans 500"/>
              </a:rPr>
              <a:t>The team will come around the person – regardless of how complex that customer’s needs are.  Variable amounts of support will be available depending upon complexity.  It’s a keyworker type model alongside the framework with weekly meetings by the team which consists of 2 team managers, 8 housing solutions officers and 8/10 support workers.  </a:t>
            </a:r>
          </a:p>
          <a:p>
            <a:endParaRPr lang="en-US" sz="1200" dirty="0">
              <a:latin typeface="Museo Sans 500"/>
            </a:endParaRPr>
          </a:p>
          <a:p>
            <a:endParaRPr lang="en-US">
              <a:latin typeface="Museo Sans 500"/>
            </a:endParaRPr>
          </a:p>
        </p:txBody>
      </p:sp>
    </p:spTree>
    <p:extLst>
      <p:ext uri="{BB962C8B-B14F-4D97-AF65-F5344CB8AC3E}">
        <p14:creationId xmlns:p14="http://schemas.microsoft.com/office/powerpoint/2010/main" val="4321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B20DA-36B6-4FBC-87E2-C55717A94C60}"/>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B78E7565-02A7-4330-A198-6C84347E8F8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BD4CE18E-1A4F-4144-BF88-FD2D00C6B639}"/>
              </a:ext>
            </a:extLst>
          </p:cNvPr>
          <p:cNvSpPr>
            <a:spLocks noGrp="1"/>
          </p:cNvSpPr>
          <p:nvPr>
            <p:ph type="body" sz="quarter" idx="17"/>
          </p:nvPr>
        </p:nvSpPr>
        <p:spPr/>
        <p:txBody>
          <a:bodyPr vert="horz" lIns="91440" tIns="45720" rIns="91440" bIns="45720" rtlCol="0" anchor="t">
            <a:normAutofit/>
          </a:bodyPr>
          <a:lstStyle/>
          <a:p>
            <a:r>
              <a:rPr lang="en-US" sz="1200" dirty="0">
                <a:latin typeface="Museo Sans 500"/>
              </a:rPr>
              <a:t>Martin at Coventry.   TA was through commissioned service – brought this back in house and recruited more officers, worked with HAs and purchased stock for TA a few years ago.  They set up access to PRS scheme as well. The next step is to pilot move on officers in TA.  They have procured a new ICT system which will link all the various services together which involves a clear process for all departments and will all be in one place.   No households are currently in B&amp;B as a result of the above.  One size does not fit all but bringing everything back in house has meant significant savings of millions of pounds.  They have used this saving to acquire properties and offered affordable rents as it is subsidy exempt.  It is the small barriers that are now required to be ironed out </a:t>
            </a:r>
            <a:r>
              <a:rPr lang="en-US" sz="1200" dirty="0" err="1">
                <a:latin typeface="Museo Sans 500"/>
              </a:rPr>
              <a:t>eg.</a:t>
            </a:r>
            <a:r>
              <a:rPr lang="en-US" sz="1200" dirty="0">
                <a:latin typeface="Museo Sans 500"/>
              </a:rPr>
              <a:t> Multiple bids on CBL, prior debts etc.  They have a multiple complex needs officer and also a vulnerable people forum to help with the above.</a:t>
            </a:r>
          </a:p>
          <a:p>
            <a:endParaRPr lang="en-US" sz="1200" dirty="0"/>
          </a:p>
          <a:p>
            <a:r>
              <a:rPr lang="en-US" sz="1200" dirty="0">
                <a:latin typeface="Museo Sans 500"/>
              </a:rPr>
              <a:t>Fraser at BCP – Early days for them with the merger but they have seen lots of advantages to co-production with partners.  A lot of commitments and actions are now taken about barriers and standards in this way </a:t>
            </a:r>
            <a:r>
              <a:rPr lang="en-US" sz="1200" dirty="0" err="1">
                <a:latin typeface="Museo Sans 500"/>
              </a:rPr>
              <a:t>eg.</a:t>
            </a:r>
            <a:r>
              <a:rPr lang="en-US" sz="1200" dirty="0">
                <a:latin typeface="Museo Sans 500"/>
              </a:rPr>
              <a:t> We have kept people in supported accommodation through the pandemic without evictions so why can’t we continue to do that now?  This open forum allows for discussion.  They also have a lived experience group called the Oracle group which give feedback directly to the board but also to all the partners involved in co-production.  </a:t>
            </a:r>
          </a:p>
          <a:p>
            <a:endParaRPr lang="en-US" sz="1200" dirty="0"/>
          </a:p>
          <a:p>
            <a:r>
              <a:rPr lang="en-US" sz="1200" dirty="0">
                <a:latin typeface="Museo Sans 500"/>
              </a:rPr>
              <a:t>Helen- Sheffield  It’s not just the homelessness case team – matrix management approach with priority officers who manage council housing procedure for those in TA.  Rent team/financial inclusion worker will be on the team to bring their specialist knowledge including special income management and financial work.   The issues around TA are about more than just the homelessness approach and response. </a:t>
            </a:r>
          </a:p>
          <a:p>
            <a:r>
              <a:rPr lang="en-US" sz="1200" dirty="0">
                <a:latin typeface="Museo Sans 500"/>
              </a:rPr>
              <a:t>They did some process mapping and what was clear was that people were leaving TA in a less </a:t>
            </a:r>
            <a:r>
              <a:rPr lang="en-US" sz="1200" dirty="0" err="1">
                <a:latin typeface="Museo Sans 500"/>
              </a:rPr>
              <a:t>favourable</a:t>
            </a:r>
            <a:r>
              <a:rPr lang="en-US" sz="1200" dirty="0">
                <a:latin typeface="Museo Sans 500"/>
              </a:rPr>
              <a:t> position than when they arrived and that was a barrier to future success.  </a:t>
            </a:r>
          </a:p>
          <a:p>
            <a:endParaRPr lang="en-US" sz="1200" dirty="0"/>
          </a:p>
          <a:p>
            <a:pPr marL="400050" indent="-285750"/>
            <a:endParaRPr lang="en-US" sz="1600" dirty="0">
              <a:latin typeface="Museo Sans 500"/>
            </a:endParaRPr>
          </a:p>
          <a:p>
            <a:pPr lvl="1">
              <a:buFont typeface="Wingdings" panose="020B0604020202020204" pitchFamily="34" charset="0"/>
              <a:buChar char="§"/>
            </a:pPr>
            <a:endParaRPr lang="en-US" sz="1200" dirty="0">
              <a:latin typeface="Rockwell" panose="02060603020205020403"/>
            </a:endParaRPr>
          </a:p>
          <a:p>
            <a:endParaRPr lang="en-US" sz="1200" dirty="0"/>
          </a:p>
          <a:p>
            <a:endParaRPr lang="en-GB" sz="1200" dirty="0"/>
          </a:p>
          <a:p>
            <a:endParaRPr lang="en-US"/>
          </a:p>
        </p:txBody>
      </p:sp>
    </p:spTree>
    <p:extLst>
      <p:ext uri="{BB962C8B-B14F-4D97-AF65-F5344CB8AC3E}">
        <p14:creationId xmlns:p14="http://schemas.microsoft.com/office/powerpoint/2010/main" val="155701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59F18D-37A7-40B0-9084-CBCE3AE1A09D}"/>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01E5F7D4-D070-4E3D-9CCC-ADC5F5A667D6}"/>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53273EE8-ABD3-4931-B21B-B00AF4E1C964}"/>
              </a:ext>
            </a:extLst>
          </p:cNvPr>
          <p:cNvSpPr>
            <a:spLocks noGrp="1"/>
          </p:cNvSpPr>
          <p:nvPr>
            <p:ph type="body" sz="quarter" idx="17"/>
          </p:nvPr>
        </p:nvSpPr>
        <p:spPr/>
        <p:txBody>
          <a:bodyPr vert="horz" lIns="91440" tIns="45720" rIns="91440" bIns="45720" rtlCol="0" anchor="t">
            <a:noAutofit/>
          </a:bodyPr>
          <a:lstStyle/>
          <a:p>
            <a:r>
              <a:rPr lang="en-US" sz="1200" dirty="0">
                <a:latin typeface="Museo Sans 500"/>
              </a:rPr>
              <a:t>Alex at Southwark – They have seen TA go up sharply in 2020 but this has continued to rise since, and this is now putting pressure on the budget.  Strategic group has now been started to look which policy aspects /KPIs to focus on to try and improve the situation.  They have made some good practice visits to other LAs in London area who seem to be coping with TA well and this will help to put a clear process in place, but it is likely to be very resource intensive.  Allocations policy will also be looked at as it is not clear which way will work best – appropriate more into social which gives an outflow to the TA cohort or turn that off and then </a:t>
            </a:r>
            <a:r>
              <a:rPr lang="en-US" sz="1200" dirty="0" err="1">
                <a:latin typeface="Museo Sans 500"/>
              </a:rPr>
              <a:t>deprioritise</a:t>
            </a:r>
            <a:r>
              <a:rPr lang="en-US" sz="1200" dirty="0">
                <a:latin typeface="Museo Sans 500"/>
              </a:rPr>
              <a:t>.</a:t>
            </a:r>
          </a:p>
          <a:p>
            <a:r>
              <a:rPr lang="en-US" sz="1200" dirty="0">
                <a:latin typeface="Museo Sans 500"/>
              </a:rPr>
              <a:t>They have a large financial inclusion team and who deal with DHP, and they make sure that they use up the allocation every year to ensure that the funding continues.</a:t>
            </a:r>
          </a:p>
          <a:p>
            <a:r>
              <a:rPr lang="en-US" sz="1200" dirty="0">
                <a:latin typeface="Museo Sans 500"/>
              </a:rPr>
              <a:t>Phil – Leeds – They have tried to change how they view staff when looking at improvements.  Drilled down and tried to find out the skill set for each staff member and create roles within the team that play to these strengths.  The day-to-day grind is their main focus, and they need to make the best use of what they have got because they don’t see very much additional funding coming down the line any time soon.  They have 2 financial inclusion workers seconded into DWP dealing with tenancy inclusions.  They work with the evictions team to keep people in their homes rather than take legal action, as they do have more push back from Housing management team as they are more black and white around dealing with customers.</a:t>
            </a:r>
            <a:endParaRPr lang="en-US"/>
          </a:p>
          <a:p>
            <a:r>
              <a:rPr lang="en-US" sz="1200" dirty="0">
                <a:latin typeface="Museo Sans 500"/>
              </a:rPr>
              <a:t>Fraser – BCP they struggle with the service charges in some temporary support accommodation and the fluctuations around what is charged by each provider.  This can leave customers in a worse position if the service charge is high, and they have been unable to meet this.  Suggested that on recommissioning this could be addressed and tackled by BCP.  </a:t>
            </a:r>
          </a:p>
          <a:p>
            <a:r>
              <a:rPr lang="en-US" sz="1200" dirty="0">
                <a:latin typeface="Museo Sans 500"/>
              </a:rPr>
              <a:t>Martin – Coventry – They have entered into an agreement with TA providers to block book TA properties, but they must provide a certain amount of move on properties as well to the Council.  Over a period of time, the TA properties that the Council has blocked booked turn into permanent homes as the need for TA decreases when implementing a housing-led approach, </a:t>
            </a:r>
          </a:p>
          <a:p>
            <a:endParaRPr lang="en-US" sz="1200" dirty="0"/>
          </a:p>
        </p:txBody>
      </p:sp>
    </p:spTree>
    <p:extLst>
      <p:ext uri="{BB962C8B-B14F-4D97-AF65-F5344CB8AC3E}">
        <p14:creationId xmlns:p14="http://schemas.microsoft.com/office/powerpoint/2010/main" val="257061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1BFAD-27DE-4AEE-B87E-27D57386E586}"/>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8A0F205C-0884-46BC-844A-EDF3528E5295}"/>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C49246A1-B55E-42C6-BEC0-6DB0BEA5B36E}"/>
              </a:ext>
            </a:extLst>
          </p:cNvPr>
          <p:cNvSpPr>
            <a:spLocks noGrp="1"/>
          </p:cNvSpPr>
          <p:nvPr>
            <p:ph type="body" sz="quarter" idx="17"/>
          </p:nvPr>
        </p:nvSpPr>
        <p:spPr/>
        <p:txBody>
          <a:bodyPr vert="horz" lIns="91440" tIns="45720" rIns="91440" bIns="45720" rtlCol="0" anchor="t">
            <a:normAutofit/>
          </a:bodyPr>
          <a:lstStyle/>
          <a:p>
            <a:pPr marL="0" indent="0">
              <a:buNone/>
            </a:pPr>
            <a:r>
              <a:rPr lang="en-GB" sz="1400" b="1" dirty="0">
                <a:solidFill>
                  <a:srgbClr val="FF0000"/>
                </a:solidFill>
                <a:latin typeface="Museo Sans 500"/>
              </a:rPr>
              <a:t>Main takeaways:</a:t>
            </a:r>
            <a:endParaRPr lang="en-GB" sz="1400" dirty="0">
              <a:solidFill>
                <a:srgbClr val="FF0000"/>
              </a:solidFill>
              <a:latin typeface="Museo Sans 500"/>
            </a:endParaRPr>
          </a:p>
          <a:p>
            <a:pPr marL="0" indent="0">
              <a:buNone/>
            </a:pPr>
            <a:endParaRPr lang="en-GB" sz="1400" b="1" dirty="0">
              <a:solidFill>
                <a:srgbClr val="FF0000"/>
              </a:solidFill>
              <a:latin typeface="Museo Sans 500"/>
            </a:endParaRPr>
          </a:p>
          <a:p>
            <a:pPr>
              <a:buAutoNum type="arabicPeriod"/>
            </a:pPr>
            <a:r>
              <a:rPr lang="en-GB" sz="1400" dirty="0">
                <a:solidFill>
                  <a:srgbClr val="000000"/>
                </a:solidFill>
                <a:latin typeface="Museo Sans 500"/>
              </a:rPr>
              <a:t>Bringing TA and related services back in house could offer significant savings.</a:t>
            </a:r>
            <a:endParaRPr lang="en-GB" sz="1400" dirty="0">
              <a:latin typeface="Museo Sans 500"/>
            </a:endParaRPr>
          </a:p>
          <a:p>
            <a:pPr>
              <a:buAutoNum type="arabicPeriod"/>
            </a:pPr>
            <a:r>
              <a:rPr lang="en-GB" sz="1400" dirty="0">
                <a:latin typeface="Museo Sans 500"/>
              </a:rPr>
              <a:t>Focusing on journey time for customers can help to move people along more quickly.</a:t>
            </a:r>
            <a:endParaRPr lang="en-GB" dirty="0"/>
          </a:p>
          <a:p>
            <a:pPr>
              <a:buAutoNum type="arabicPeriod"/>
            </a:pPr>
            <a:r>
              <a:rPr lang="en-GB" sz="1400" dirty="0">
                <a:latin typeface="Museo Sans 500"/>
              </a:rPr>
              <a:t>A multidisciplinary approach to complex needs can assist with TA management.</a:t>
            </a:r>
          </a:p>
          <a:p>
            <a:pPr>
              <a:buAutoNum type="arabicPeriod"/>
            </a:pPr>
            <a:r>
              <a:rPr lang="en-GB" sz="1400" dirty="0">
                <a:latin typeface="Museo Sans 500"/>
              </a:rPr>
              <a:t>Co-producing potential solutions to TA problems with those with lived experience can offer great insight.</a:t>
            </a:r>
          </a:p>
          <a:p>
            <a:pPr>
              <a:buAutoNum type="arabicPeriod"/>
            </a:pPr>
            <a:r>
              <a:rPr lang="en-GB" sz="1400" dirty="0">
                <a:latin typeface="Museo Sans 500"/>
              </a:rPr>
              <a:t>Service charges in TA/supported accommodation should not be a barrier for customers.</a:t>
            </a:r>
          </a:p>
          <a:p>
            <a:pPr>
              <a:buAutoNum type="arabicPeriod"/>
            </a:pPr>
            <a:r>
              <a:rPr lang="en-GB" sz="1400" dirty="0">
                <a:latin typeface="Museo Sans 500"/>
              </a:rPr>
              <a:t>Good practice visits to other LAs when formulating solutions can assist </a:t>
            </a:r>
          </a:p>
          <a:p>
            <a:pPr>
              <a:buAutoNum type="arabicPeriod"/>
            </a:pPr>
            <a:endParaRPr lang="en-GB" sz="1400" dirty="0">
              <a:latin typeface="Museo Sans 500"/>
            </a:endParaRPr>
          </a:p>
          <a:p>
            <a:pPr marL="0" indent="0">
              <a:buNone/>
            </a:pPr>
            <a:endParaRPr lang="en-GB" sz="1400" dirty="0">
              <a:latin typeface="Museo Sans 500"/>
            </a:endParaRPr>
          </a:p>
          <a:p>
            <a:pPr>
              <a:buAutoNum type="arabicPeriod"/>
            </a:pPr>
            <a:endParaRPr lang="en-GB" sz="1400" dirty="0">
              <a:latin typeface="Museo Sans 500"/>
            </a:endParaRPr>
          </a:p>
          <a:p>
            <a:endParaRPr lang="en-GB" sz="1400">
              <a:latin typeface="Museo Sans 500"/>
            </a:endParaRPr>
          </a:p>
        </p:txBody>
      </p:sp>
    </p:spTree>
    <p:extLst>
      <p:ext uri="{BB962C8B-B14F-4D97-AF65-F5344CB8AC3E}">
        <p14:creationId xmlns:p14="http://schemas.microsoft.com/office/powerpoint/2010/main" val="246641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58877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10" ma:contentTypeDescription="Create a new document." ma:contentTypeScope="" ma:versionID="7e80acff0e01627f8903067ae92f39a8">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b7492d482b80555f74cd21ada9ae0db1"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A301F0-947E-4223-B0E3-680F0E87322D}">
  <ds:schemaRefs>
    <ds:schemaRef ds:uri="7c9cc439-87e8-4f30-989d-7e4f873b639b"/>
    <ds:schemaRef ds:uri="b06fba5b-2790-4dd2-a552-2d428bb3f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7D84075-B7CA-4C70-A514-509DCC21751F}">
  <ds:schemaRefs>
    <ds:schemaRef ds:uri="http://schemas.microsoft.com/sharepoint/v3/contenttype/forms"/>
  </ds:schemaRefs>
</ds:datastoreItem>
</file>

<file path=customXml/itemProps3.xml><?xml version="1.0" encoding="utf-8"?>
<ds:datastoreItem xmlns:ds="http://schemas.openxmlformats.org/officeDocument/2006/customXml" ds:itemID="{8FEC747B-B491-4165-BE22-D38B24000BF9}">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Crisis_Brand</Template>
  <Application>Microsoft Office PowerPoint</Application>
  <PresentationFormat>Widescreen</PresentationFormat>
  <Slides>8</Slides>
  <Notes>1</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Atlas</vt:lpstr>
      <vt:lpstr>Crisis Local Authority Practice Network  Practice Exchange Session 29/09/2021 Temporary accommodation – How do we best work with external providers?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 Crisis PowerPoint presentation template</dc:title>
  <dc:creator>Chris Welch</dc:creator>
  <cp:revision>1242</cp:revision>
  <dcterms:created xsi:type="dcterms:W3CDTF">2017-03-29T10:59:08Z</dcterms:created>
  <dcterms:modified xsi:type="dcterms:W3CDTF">2021-10-12T10:25:05Z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Office Location">
    <vt:lpwstr>117;#South Wales|d3cde886-3aac-4f0a-8043-094dd3228524</vt:lpwstr>
  </property>
  <property fmtid="{D5CDD505-2E9C-101B-9397-08002B2CF9AE}" pid="4" name="TaxCatchAll">
    <vt:lpwstr>117;#South Wales|d3cde886-3aac-4f0a-8043-094dd3228524</vt:lpwstr>
  </property>
  <property fmtid="{D5CDD505-2E9C-101B-9397-08002B2CF9AE}" pid="5" name="ibaeb117a2e443b4a79451f1774477b0">
    <vt:lpwstr>South Wales|d3cde886-3aac-4f0a-8043-094dd3228524</vt:lpwstr>
  </property>
</Properties>
</file>