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4"/>
  </p:notesMasterIdLst>
  <p:handoutMasterIdLst>
    <p:handoutMasterId r:id="rId15"/>
  </p:handoutMasterIdLst>
  <p:sldIdLst>
    <p:sldId id="270" r:id="rId5"/>
    <p:sldId id="315" r:id="rId6"/>
    <p:sldId id="325" r:id="rId7"/>
    <p:sldId id="326" r:id="rId8"/>
    <p:sldId id="327" r:id="rId9"/>
    <p:sldId id="328" r:id="rId10"/>
    <p:sldId id="320" r:id="rId11"/>
    <p:sldId id="329" r:id="rId12"/>
    <p:sldId id="304"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useo 500" panose="02000000000000000000" charset="0"/>
      <p:regular r:id="rId22"/>
      <p:italic r:id="rId23"/>
    </p:embeddedFont>
    <p:embeddedFont>
      <p:font typeface="Museo Sans 500" panose="02000000000000000000" charset="0"/>
      <p:regular r:id="rId24"/>
      <p:italic r:id="rId25"/>
    </p:embeddedFont>
    <p:embeddedFont>
      <p:font typeface="Rockwell" panose="02060603020205020403"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3BEA-4C70-CF25-70D5-25F036E5CA9A}" v="4979" dt="2021-04-28T15:08:18.719"/>
    <p1510:client id="{01D8ED0B-D686-239D-ECCF-A1E885D6DBB6}" v="286" dt="2020-11-11T10:22:01.434"/>
    <p1510:client id="{0E556287-7B79-C56E-988E-612804BC5A0C}" v="418" dt="2020-01-30T08:55:26.382"/>
    <p1510:client id="{13B3E6C3-F2DC-A882-5F41-4DB0BCCDF9E3}" v="1127" dt="2020-11-04T12:53:02.657"/>
    <p1510:client id="{2011C79F-2042-C000-0DF4-38CF5D6EB584}" v="4" dt="2021-05-12T04:48:45.633"/>
    <p1510:client id="{20930235-D091-566C-4C1E-2DB5B6DCD519}" v="836" dt="2021-04-08T14:30:27.594"/>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59C3AF0-02D2-2234-67E8-F01ED4F85E59}" v="8" dt="2021-04-08T15:36:00.070"/>
    <p1510:client id="{474D9EBA-C284-246F-EE51-169111AAE6DE}" v="1" dt="2021-09-13T12:40:21.183"/>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61374A19-1DC5-48DD-A413-3FBF382D45AD}" v="3718" dt="2019-11-19T10:36:33.486"/>
    <p1510:client id="{629CAF2C-034E-0EE4-F3DC-275075449F83}" v="1105" dt="2021-03-01T15:54:44.600"/>
    <p1510:client id="{634EF1EA-48D5-55A8-8CFD-5C1815124870}" v="86" dt="2021-02-04T13:46:19.366"/>
    <p1510:client id="{670F6FEE-26C3-78EB-3E8E-6AE30E0DC665}" v="4" dt="2021-05-12T04:35:41.708"/>
    <p1510:client id="{70526D7C-A8FE-3462-A6A0-8441698AF5D4}" v="2" dt="2020-01-24T11:59:19.603"/>
    <p1510:client id="{7199EA2A-5DA9-DE33-73ED-DF49ED72B5BD}" v="74" dt="2020-03-23T13:11:27.328"/>
    <p1510:client id="{76F8AF2A-80A6-B243-E83A-8B4CD228E5A5}" v="50" dt="2020-11-05T12:59:14.951"/>
    <p1510:client id="{7ADAB41C-309F-7199-C2FB-B0F1C83BD4EE}" v="4312" dt="2021-04-29T14:59:14.553"/>
    <p1510:client id="{7BDA0D6E-48B9-7C92-1532-F1806A0EF8A0}" v="98" dt="2020-11-05T14:25:10.323"/>
    <p1510:client id="{7CFC9043-CE05-11F5-B59F-9C11EFDAB75C}" v="1276" dt="2020-11-05T12:19:41.057"/>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474D9EBA-C284-246F-EE51-169111AAE6DE}"/>
    <pc:docChg chg="addSld">
      <pc:chgData name="Lisa Naylor" userId="S::lisa.naylor@crisis.org.uk::031e114b-fca1-42ab-bdab-99d4cdaee121" providerId="AD" clId="Web-{474D9EBA-C284-246F-EE51-169111AAE6DE}" dt="2021-09-13T12:40:21.183" v="0"/>
      <pc:docMkLst>
        <pc:docMk/>
      </pc:docMkLst>
      <pc:sldChg chg="new">
        <pc:chgData name="Lisa Naylor" userId="S::lisa.naylor@crisis.org.uk::031e114b-fca1-42ab-bdab-99d4cdaee121" providerId="AD" clId="Web-{474D9EBA-C284-246F-EE51-169111AAE6DE}" dt="2021-09-13T12:40:21.183" v="0"/>
        <pc:sldMkLst>
          <pc:docMk/>
          <pc:sldMk cId="1580808334" sldId="329"/>
        </pc:sldMkLst>
      </pc:sldChg>
    </pc:docChg>
  </pc:docChgLst>
  <pc:docChgLst>
    <pc:chgData name="Lisa Naylor" userId="S::lisa.naylor@crisis.org.uk::031e114b-fca1-42ab-bdab-99d4cdaee121" providerId="AD" clId="Web-{00313BEA-4C70-CF25-70D5-25F036E5CA9A}"/>
    <pc:docChg chg="addSld modSld">
      <pc:chgData name="Lisa Naylor" userId="S::lisa.naylor@crisis.org.uk::031e114b-fca1-42ab-bdab-99d4cdaee121" providerId="AD" clId="Web-{00313BEA-4C70-CF25-70D5-25F036E5CA9A}" dt="2021-04-28T15:08:18.719" v="2294" actId="20577"/>
      <pc:docMkLst>
        <pc:docMk/>
      </pc:docMkLst>
      <pc:sldChg chg="addSp delSp modSp">
        <pc:chgData name="Lisa Naylor" userId="S::lisa.naylor@crisis.org.uk::031e114b-fca1-42ab-bdab-99d4cdaee121" providerId="AD" clId="Web-{00313BEA-4C70-CF25-70D5-25F036E5CA9A}" dt="2021-04-28T13:12:38.767" v="62" actId="20577"/>
        <pc:sldMkLst>
          <pc:docMk/>
          <pc:sldMk cId="946018335" sldId="270"/>
        </pc:sldMkLst>
        <pc:spChg chg="add del mod">
          <ac:chgData name="Lisa Naylor" userId="S::lisa.naylor@crisis.org.uk::031e114b-fca1-42ab-bdab-99d4cdaee121" providerId="AD" clId="Web-{00313BEA-4C70-CF25-70D5-25F036E5CA9A}" dt="2021-04-28T13:12:01.563" v="1"/>
          <ac:spMkLst>
            <pc:docMk/>
            <pc:sldMk cId="946018335" sldId="270"/>
            <ac:spMk id="4" creationId="{21708099-81EA-41D2-9A25-BF19B22A45AD}"/>
          </ac:spMkLst>
        </pc:spChg>
        <pc:spChg chg="add del mod">
          <ac:chgData name="Lisa Naylor" userId="S::lisa.naylor@crisis.org.uk::031e114b-fca1-42ab-bdab-99d4cdaee121" providerId="AD" clId="Web-{00313BEA-4C70-CF25-70D5-25F036E5CA9A}" dt="2021-04-28T13:12:38.767" v="62" actId="20577"/>
          <ac:spMkLst>
            <pc:docMk/>
            <pc:sldMk cId="946018335" sldId="270"/>
            <ac:spMk id="6" creationId="{C8C5E55D-E4A9-4817-B6F7-7AF780A89C65}"/>
          </ac:spMkLst>
        </pc:spChg>
      </pc:sldChg>
      <pc:sldChg chg="modSp">
        <pc:chgData name="Lisa Naylor" userId="S::lisa.naylor@crisis.org.uk::031e114b-fca1-42ab-bdab-99d4cdaee121" providerId="AD" clId="Web-{00313BEA-4C70-CF25-70D5-25F036E5CA9A}" dt="2021-04-28T13:27:52.650" v="161" actId="20577"/>
        <pc:sldMkLst>
          <pc:docMk/>
          <pc:sldMk cId="392017645" sldId="315"/>
        </pc:sldMkLst>
        <pc:spChg chg="mod">
          <ac:chgData name="Lisa Naylor" userId="S::lisa.naylor@crisis.org.uk::031e114b-fca1-42ab-bdab-99d4cdaee121" providerId="AD" clId="Web-{00313BEA-4C70-CF25-70D5-25F036E5CA9A}" dt="2021-04-28T13:27:11.368" v="112" actId="20577"/>
          <ac:spMkLst>
            <pc:docMk/>
            <pc:sldMk cId="392017645" sldId="315"/>
            <ac:spMk id="5" creationId="{B47D42DD-F61C-4D52-BA87-F17EB59031D7}"/>
          </ac:spMkLst>
        </pc:spChg>
        <pc:graphicFrameChg chg="modGraphic">
          <ac:chgData name="Lisa Naylor" userId="S::lisa.naylor@crisis.org.uk::031e114b-fca1-42ab-bdab-99d4cdaee121" providerId="AD" clId="Web-{00313BEA-4C70-CF25-70D5-25F036E5CA9A}" dt="2021-04-28T13:27:52.650" v="161" actId="20577"/>
          <ac:graphicFrameMkLst>
            <pc:docMk/>
            <pc:sldMk cId="392017645" sldId="315"/>
            <ac:graphicFrameMk id="2" creationId="{2DF268BC-3015-4E41-A428-62E97553D510}"/>
          </ac:graphicFrameMkLst>
        </pc:graphicFrameChg>
      </pc:sldChg>
      <pc:sldChg chg="modSp new">
        <pc:chgData name="Lisa Naylor" userId="S::lisa.naylor@crisis.org.uk::031e114b-fca1-42ab-bdab-99d4cdaee121" providerId="AD" clId="Web-{00313BEA-4C70-CF25-70D5-25F036E5CA9A}" dt="2021-04-28T13:46:08.320" v="1218" actId="20577"/>
        <pc:sldMkLst>
          <pc:docMk/>
          <pc:sldMk cId="417522296" sldId="325"/>
        </pc:sldMkLst>
        <pc:spChg chg="mod">
          <ac:chgData name="Lisa Naylor" userId="S::lisa.naylor@crisis.org.uk::031e114b-fca1-42ab-bdab-99d4cdaee121" providerId="AD" clId="Web-{00313BEA-4C70-CF25-70D5-25F036E5CA9A}" dt="2021-04-28T13:46:08.320" v="1218" actId="20577"/>
          <ac:spMkLst>
            <pc:docMk/>
            <pc:sldMk cId="417522296" sldId="325"/>
            <ac:spMk id="4" creationId="{41491D02-F289-4E35-BF72-7FFCCAE76911}"/>
          </ac:spMkLst>
        </pc:spChg>
      </pc:sldChg>
      <pc:sldChg chg="modSp new">
        <pc:chgData name="Lisa Naylor" userId="S::lisa.naylor@crisis.org.uk::031e114b-fca1-42ab-bdab-99d4cdaee121" providerId="AD" clId="Web-{00313BEA-4C70-CF25-70D5-25F036E5CA9A}" dt="2021-04-28T15:07:43.748" v="2269" actId="20577"/>
        <pc:sldMkLst>
          <pc:docMk/>
          <pc:sldMk cId="432163985" sldId="326"/>
        </pc:sldMkLst>
        <pc:spChg chg="mod">
          <ac:chgData name="Lisa Naylor" userId="S::lisa.naylor@crisis.org.uk::031e114b-fca1-42ab-bdab-99d4cdaee121" providerId="AD" clId="Web-{00313BEA-4C70-CF25-70D5-25F036E5CA9A}" dt="2021-04-28T15:07:43.748" v="2269" actId="20577"/>
          <ac:spMkLst>
            <pc:docMk/>
            <pc:sldMk cId="432163985" sldId="326"/>
            <ac:spMk id="4" creationId="{DE37AEDD-E4A5-40F0-8994-89DA7D101DAA}"/>
          </ac:spMkLst>
        </pc:spChg>
      </pc:sldChg>
      <pc:sldChg chg="modSp new">
        <pc:chgData name="Lisa Naylor" userId="S::lisa.naylor@crisis.org.uk::031e114b-fca1-42ab-bdab-99d4cdaee121" providerId="AD" clId="Web-{00313BEA-4C70-CF25-70D5-25F036E5CA9A}" dt="2021-04-28T15:08:18.719" v="2294" actId="20577"/>
        <pc:sldMkLst>
          <pc:docMk/>
          <pc:sldMk cId="1557015712" sldId="327"/>
        </pc:sldMkLst>
        <pc:spChg chg="mod">
          <ac:chgData name="Lisa Naylor" userId="S::lisa.naylor@crisis.org.uk::031e114b-fca1-42ab-bdab-99d4cdaee121" providerId="AD" clId="Web-{00313BEA-4C70-CF25-70D5-25F036E5CA9A}" dt="2021-04-28T15:08:18.719" v="2294" actId="20577"/>
          <ac:spMkLst>
            <pc:docMk/>
            <pc:sldMk cId="1557015712" sldId="327"/>
            <ac:spMk id="4" creationId="{BD4CE18E-1A4F-4144-BF88-FD2D00C6B639}"/>
          </ac:spMkLst>
        </pc:spChg>
      </pc:sldChg>
    </pc:docChg>
  </pc:docChgLst>
  <pc:docChgLst>
    <pc:chgData name="Lisa Naylor" userId="S::lisa.naylor@crisis.org.uk::031e114b-fca1-42ab-bdab-99d4cdaee121" providerId="AD" clId="Web-{2011C79F-2042-C000-0DF4-38CF5D6EB584}"/>
    <pc:docChg chg="modSld">
      <pc:chgData name="Lisa Naylor" userId="S::lisa.naylor@crisis.org.uk::031e114b-fca1-42ab-bdab-99d4cdaee121" providerId="AD" clId="Web-{2011C79F-2042-C000-0DF4-38CF5D6EB584}" dt="2021-05-12T04:48:45.633" v="1" actId="20577"/>
      <pc:docMkLst>
        <pc:docMk/>
      </pc:docMkLst>
      <pc:sldChg chg="modSp">
        <pc:chgData name="Lisa Naylor" userId="S::lisa.naylor@crisis.org.uk::031e114b-fca1-42ab-bdab-99d4cdaee121" providerId="AD" clId="Web-{2011C79F-2042-C000-0DF4-38CF5D6EB584}" dt="2021-05-12T04:48:45.633" v="1" actId="20577"/>
        <pc:sldMkLst>
          <pc:docMk/>
          <pc:sldMk cId="392017645" sldId="315"/>
        </pc:sldMkLst>
        <pc:spChg chg="mod">
          <ac:chgData name="Lisa Naylor" userId="S::lisa.naylor@crisis.org.uk::031e114b-fca1-42ab-bdab-99d4cdaee121" providerId="AD" clId="Web-{2011C79F-2042-C000-0DF4-38CF5D6EB584}" dt="2021-05-12T04:48:45.633" v="1" actId="20577"/>
          <ac:spMkLst>
            <pc:docMk/>
            <pc:sldMk cId="392017645" sldId="315"/>
            <ac:spMk id="5" creationId="{B47D42DD-F61C-4D52-BA87-F17EB59031D7}"/>
          </ac:spMkLst>
        </pc:spChg>
      </pc:sldChg>
    </pc:docChg>
  </pc:docChgLst>
  <pc:docChgLst>
    <pc:chgData name="Lisa Naylor" userId="S::lisa.naylor@crisis.org.uk::031e114b-fca1-42ab-bdab-99d4cdaee121" providerId="AD" clId="Web-{7ADAB41C-309F-7199-C2FB-B0F1C83BD4EE}"/>
    <pc:docChg chg="addSld delSld modSld">
      <pc:chgData name="Lisa Naylor" userId="S::lisa.naylor@crisis.org.uk::031e114b-fca1-42ab-bdab-99d4cdaee121" providerId="AD" clId="Web-{7ADAB41C-309F-7199-C2FB-B0F1C83BD4EE}" dt="2021-04-29T14:59:14.553" v="1958" actId="20577"/>
      <pc:docMkLst>
        <pc:docMk/>
      </pc:docMkLst>
      <pc:sldChg chg="del">
        <pc:chgData name="Lisa Naylor" userId="S::lisa.naylor@crisis.org.uk::031e114b-fca1-42ab-bdab-99d4cdaee121" providerId="AD" clId="Web-{7ADAB41C-309F-7199-C2FB-B0F1C83BD4EE}" dt="2021-04-29T05:31:29.338" v="1171"/>
        <pc:sldMkLst>
          <pc:docMk/>
          <pc:sldMk cId="1823401713" sldId="310"/>
        </pc:sldMkLst>
      </pc:sldChg>
      <pc:sldChg chg="modSp">
        <pc:chgData name="Lisa Naylor" userId="S::lisa.naylor@crisis.org.uk::031e114b-fca1-42ab-bdab-99d4cdaee121" providerId="AD" clId="Web-{7ADAB41C-309F-7199-C2FB-B0F1C83BD4EE}" dt="2021-04-29T14:59:14.553" v="1958" actId="20577"/>
        <pc:sldMkLst>
          <pc:docMk/>
          <pc:sldMk cId="392017645" sldId="315"/>
        </pc:sldMkLst>
        <pc:spChg chg="mod">
          <ac:chgData name="Lisa Naylor" userId="S::lisa.naylor@crisis.org.uk::031e114b-fca1-42ab-bdab-99d4cdaee121" providerId="AD" clId="Web-{7ADAB41C-309F-7199-C2FB-B0F1C83BD4EE}" dt="2021-04-29T05:56:10.954" v="1925" actId="20577"/>
          <ac:spMkLst>
            <pc:docMk/>
            <pc:sldMk cId="392017645" sldId="315"/>
            <ac:spMk id="5" creationId="{B47D42DD-F61C-4D52-BA87-F17EB59031D7}"/>
          </ac:spMkLst>
        </pc:spChg>
        <pc:graphicFrameChg chg="modGraphic">
          <ac:chgData name="Lisa Naylor" userId="S::lisa.naylor@crisis.org.uk::031e114b-fca1-42ab-bdab-99d4cdaee121" providerId="AD" clId="Web-{7ADAB41C-309F-7199-C2FB-B0F1C83BD4EE}" dt="2021-04-29T14:59:14.553" v="1958" actId="20577"/>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7ADAB41C-309F-7199-C2FB-B0F1C83BD4EE}" dt="2021-04-29T05:54:58.749" v="1923" actId="20577"/>
        <pc:sldMkLst>
          <pc:docMk/>
          <pc:sldMk cId="2466410772" sldId="320"/>
        </pc:sldMkLst>
        <pc:spChg chg="mod">
          <ac:chgData name="Lisa Naylor" userId="S::lisa.naylor@crisis.org.uk::031e114b-fca1-42ab-bdab-99d4cdaee121" providerId="AD" clId="Web-{7ADAB41C-309F-7199-C2FB-B0F1C83BD4EE}" dt="2021-04-29T05:54:58.749" v="1923" actId="20577"/>
          <ac:spMkLst>
            <pc:docMk/>
            <pc:sldMk cId="2466410772" sldId="320"/>
            <ac:spMk id="4" creationId="{C49246A1-B55E-42C6-BEC0-6DB0BEA5B36E}"/>
          </ac:spMkLst>
        </pc:spChg>
      </pc:sldChg>
      <pc:sldChg chg="del">
        <pc:chgData name="Lisa Naylor" userId="S::lisa.naylor@crisis.org.uk::031e114b-fca1-42ab-bdab-99d4cdaee121" providerId="AD" clId="Web-{7ADAB41C-309F-7199-C2FB-B0F1C83BD4EE}" dt="2021-04-29T05:31:35.182" v="1172"/>
        <pc:sldMkLst>
          <pc:docMk/>
          <pc:sldMk cId="1967232811" sldId="321"/>
        </pc:sldMkLst>
      </pc:sldChg>
      <pc:sldChg chg="del">
        <pc:chgData name="Lisa Naylor" userId="S::lisa.naylor@crisis.org.uk::031e114b-fca1-42ab-bdab-99d4cdaee121" providerId="AD" clId="Web-{7ADAB41C-309F-7199-C2FB-B0F1C83BD4EE}" dt="2021-04-29T05:31:39.979" v="1173"/>
        <pc:sldMkLst>
          <pc:docMk/>
          <pc:sldMk cId="3473082338" sldId="323"/>
        </pc:sldMkLst>
      </pc:sldChg>
      <pc:sldChg chg="del">
        <pc:chgData name="Lisa Naylor" userId="S::lisa.naylor@crisis.org.uk::031e114b-fca1-42ab-bdab-99d4cdaee121" providerId="AD" clId="Web-{7ADAB41C-309F-7199-C2FB-B0F1C83BD4EE}" dt="2021-04-29T05:31:43.588" v="1174"/>
        <pc:sldMkLst>
          <pc:docMk/>
          <pc:sldMk cId="1538191300" sldId="324"/>
        </pc:sldMkLst>
      </pc:sldChg>
      <pc:sldChg chg="modSp">
        <pc:chgData name="Lisa Naylor" userId="S::lisa.naylor@crisis.org.uk::031e114b-fca1-42ab-bdab-99d4cdaee121" providerId="AD" clId="Web-{7ADAB41C-309F-7199-C2FB-B0F1C83BD4EE}" dt="2021-04-29T05:39:41.793" v="1322" actId="20577"/>
        <pc:sldMkLst>
          <pc:docMk/>
          <pc:sldMk cId="417522296" sldId="325"/>
        </pc:sldMkLst>
        <pc:spChg chg="mod">
          <ac:chgData name="Lisa Naylor" userId="S::lisa.naylor@crisis.org.uk::031e114b-fca1-42ab-bdab-99d4cdaee121" providerId="AD" clId="Web-{7ADAB41C-309F-7199-C2FB-B0F1C83BD4EE}" dt="2021-04-29T05:39:41.793" v="1322" actId="20577"/>
          <ac:spMkLst>
            <pc:docMk/>
            <pc:sldMk cId="417522296" sldId="325"/>
            <ac:spMk id="4" creationId="{41491D02-F289-4E35-BF72-7FFCCAE76911}"/>
          </ac:spMkLst>
        </pc:spChg>
      </pc:sldChg>
      <pc:sldChg chg="modSp">
        <pc:chgData name="Lisa Naylor" userId="S::lisa.naylor@crisis.org.uk::031e114b-fca1-42ab-bdab-99d4cdaee121" providerId="AD" clId="Web-{7ADAB41C-309F-7199-C2FB-B0F1C83BD4EE}" dt="2021-04-29T05:51:22.614" v="1486" actId="20577"/>
        <pc:sldMkLst>
          <pc:docMk/>
          <pc:sldMk cId="432163985" sldId="326"/>
        </pc:sldMkLst>
        <pc:spChg chg="mod">
          <ac:chgData name="Lisa Naylor" userId="S::lisa.naylor@crisis.org.uk::031e114b-fca1-42ab-bdab-99d4cdaee121" providerId="AD" clId="Web-{7ADAB41C-309F-7199-C2FB-B0F1C83BD4EE}" dt="2021-04-29T05:51:22.614" v="1486" actId="20577"/>
          <ac:spMkLst>
            <pc:docMk/>
            <pc:sldMk cId="432163985" sldId="326"/>
            <ac:spMk id="4" creationId="{DE37AEDD-E4A5-40F0-8994-89DA7D101DAA}"/>
          </ac:spMkLst>
        </pc:spChg>
      </pc:sldChg>
      <pc:sldChg chg="modSp">
        <pc:chgData name="Lisa Naylor" userId="S::lisa.naylor@crisis.org.uk::031e114b-fca1-42ab-bdab-99d4cdaee121" providerId="AD" clId="Web-{7ADAB41C-309F-7199-C2FB-B0F1C83BD4EE}" dt="2021-04-29T05:37:45.134" v="1304" actId="20577"/>
        <pc:sldMkLst>
          <pc:docMk/>
          <pc:sldMk cId="1557015712" sldId="327"/>
        </pc:sldMkLst>
        <pc:spChg chg="mod">
          <ac:chgData name="Lisa Naylor" userId="S::lisa.naylor@crisis.org.uk::031e114b-fca1-42ab-bdab-99d4cdaee121" providerId="AD" clId="Web-{7ADAB41C-309F-7199-C2FB-B0F1C83BD4EE}" dt="2021-04-29T05:37:45.134" v="1304" actId="20577"/>
          <ac:spMkLst>
            <pc:docMk/>
            <pc:sldMk cId="1557015712" sldId="327"/>
            <ac:spMk id="4" creationId="{BD4CE18E-1A4F-4144-BF88-FD2D00C6B639}"/>
          </ac:spMkLst>
        </pc:spChg>
      </pc:sldChg>
      <pc:sldChg chg="modSp new">
        <pc:chgData name="Lisa Naylor" userId="S::lisa.naylor@crisis.org.uk::031e114b-fca1-42ab-bdab-99d4cdaee121" providerId="AD" clId="Web-{7ADAB41C-309F-7199-C2FB-B0F1C83BD4EE}" dt="2021-04-29T05:36:40.023" v="1278" actId="20577"/>
        <pc:sldMkLst>
          <pc:docMk/>
          <pc:sldMk cId="2112462157" sldId="328"/>
        </pc:sldMkLst>
        <pc:spChg chg="mod">
          <ac:chgData name="Lisa Naylor" userId="S::lisa.naylor@crisis.org.uk::031e114b-fca1-42ab-bdab-99d4cdaee121" providerId="AD" clId="Web-{7ADAB41C-309F-7199-C2FB-B0F1C83BD4EE}" dt="2021-04-29T05:36:40.023" v="1278" actId="20577"/>
          <ac:spMkLst>
            <pc:docMk/>
            <pc:sldMk cId="2112462157" sldId="328"/>
            <ac:spMk id="4" creationId="{86617DAF-326E-451A-9475-B6D4207D0C4C}"/>
          </ac:spMkLst>
        </pc:spChg>
      </pc:sldChg>
    </pc:docChg>
  </pc:docChgLst>
  <pc:docChgLst>
    <pc:chgData name="Lisa Naylor" userId="S::lisa.naylor@crisis.org.uk::031e114b-fca1-42ab-bdab-99d4cdaee121" providerId="AD" clId="Web-{670F6FEE-26C3-78EB-3E8E-6AE30E0DC665}"/>
    <pc:docChg chg="modSld">
      <pc:chgData name="Lisa Naylor" userId="S::lisa.naylor@crisis.org.uk::031e114b-fca1-42ab-bdab-99d4cdaee121" providerId="AD" clId="Web-{670F6FEE-26C3-78EB-3E8E-6AE30E0DC665}" dt="2021-05-12T04:35:41.708" v="1" actId="20577"/>
      <pc:docMkLst>
        <pc:docMk/>
      </pc:docMkLst>
      <pc:sldChg chg="modSp">
        <pc:chgData name="Lisa Naylor" userId="S::lisa.naylor@crisis.org.uk::031e114b-fca1-42ab-bdab-99d4cdaee121" providerId="AD" clId="Web-{670F6FEE-26C3-78EB-3E8E-6AE30E0DC665}" dt="2021-05-12T04:35:41.708" v="1" actId="20577"/>
        <pc:sldMkLst>
          <pc:docMk/>
          <pc:sldMk cId="392017645" sldId="315"/>
        </pc:sldMkLst>
        <pc:spChg chg="mod">
          <ac:chgData name="Lisa Naylor" userId="S::lisa.naylor@crisis.org.uk::031e114b-fca1-42ab-bdab-99d4cdaee121" providerId="AD" clId="Web-{670F6FEE-26C3-78EB-3E8E-6AE30E0DC665}" dt="2021-05-12T04:35:41.708" v="1" actId="20577"/>
          <ac:spMkLst>
            <pc:docMk/>
            <pc:sldMk cId="392017645" sldId="315"/>
            <ac:spMk id="5" creationId="{B47D42DD-F61C-4D52-BA87-F17EB59031D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a:latin typeface="Calibri Light" panose="020F0302020204030204"/>
            </a:rPr>
            <a:t>Local Authorities in attendance:</a:t>
          </a:r>
          <a:endParaRPr lang="en-US"/>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68B2C547-5F64-4A67-9E52-A7454AD9514B}">
      <dgm:prSet phldrT="[Text]" phldr="0"/>
      <dgm:spPr/>
      <dgm:t>
        <a:bodyPr/>
        <a:lstStyle/>
        <a:p>
          <a:pPr rtl="0"/>
          <a:r>
            <a:rPr lang="en-US">
              <a:latin typeface="Calibri Light" panose="020F0302020204030204"/>
            </a:rPr>
            <a:t>Leeds</a:t>
          </a:r>
        </a:p>
      </dgm:t>
    </dgm:pt>
    <dgm:pt modelId="{1C77BC33-FC5E-4B3C-8F9B-9CF264426A4C}" type="parTrans" cxnId="{C2184AE7-8342-4D19-93AD-FC20135270F0}">
      <dgm:prSet/>
      <dgm:spPr/>
      <dgm:t>
        <a:bodyPr/>
        <a:lstStyle/>
        <a:p>
          <a:endParaRPr lang="en-US"/>
        </a:p>
      </dgm:t>
    </dgm:pt>
    <dgm:pt modelId="{A5490FBD-8926-462B-B7A5-5EF34277C472}" type="sibTrans" cxnId="{C2184AE7-8342-4D19-93AD-FC20135270F0}">
      <dgm:prSet/>
      <dgm:spPr/>
      <dgm:t>
        <a:bodyPr/>
        <a:lstStyle/>
        <a:p>
          <a:endParaRPr lang="en-US"/>
        </a:p>
      </dgm:t>
    </dgm:pt>
    <dgm:pt modelId="{EC0906CD-DA8F-43E5-B5DB-A8F83A1D5334}">
      <dgm:prSet phldr="0"/>
      <dgm:spPr/>
      <dgm:t>
        <a:bodyPr/>
        <a:lstStyle/>
        <a:p>
          <a:pPr rtl="0"/>
          <a:r>
            <a:rPr lang="en-US">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a:latin typeface="Calibri Light" panose="020F0302020204030204"/>
            </a:rPr>
            <a:t>Norwich</a:t>
          </a:r>
          <a:endParaRPr lang="en-US"/>
        </a:p>
      </dgm:t>
    </dgm:pt>
    <dgm:pt modelId="{290A14D0-0139-4487-BE26-CE07F9D0D81D}" type="parTrans" cxnId="{C03B45D1-BB15-404F-8BD3-CB69DC487A71}">
      <dgm:prSet/>
      <dgm:spPr/>
    </dgm:pt>
    <dgm:pt modelId="{400E4E2E-4038-456B-8071-619840DC9307}" type="sibTrans" cxnId="{C03B45D1-BB15-404F-8BD3-CB69DC487A71}">
      <dgm:prSet/>
      <dgm:spPr/>
    </dgm:pt>
    <dgm:pt modelId="{BAABF845-51C1-4917-86D1-AF5C4984680D}">
      <dgm:prSet phldr="0"/>
      <dgm:spPr/>
      <dgm:t>
        <a:bodyPr/>
        <a:lstStyle/>
        <a:p>
          <a:pPr rtl="0"/>
          <a:r>
            <a:rPr lang="en-US">
              <a:latin typeface="Calibri Light" panose="020F0302020204030204"/>
            </a:rPr>
            <a:t>Manchester</a:t>
          </a:r>
        </a:p>
      </dgm:t>
    </dgm:pt>
    <dgm:pt modelId="{1848CBC4-B435-409D-B5C3-B69E8F321B05}" type="parTrans" cxnId="{6ACB6606-CA2A-42E4-8A18-B6E8909E0786}">
      <dgm:prSet/>
      <dgm:spPr/>
    </dgm:pt>
    <dgm:pt modelId="{0E2EE05E-8B1D-4FFA-87D8-E516C3F924A3}" type="sibTrans" cxnId="{6ACB6606-CA2A-42E4-8A18-B6E8909E0786}">
      <dgm:prSet/>
      <dgm:spPr/>
    </dgm:pt>
    <dgm:pt modelId="{C4DEEFE8-D85D-497A-A838-552C94380071}">
      <dgm:prSet phldr="0"/>
      <dgm:spPr/>
      <dgm:t>
        <a:bodyPr/>
        <a:lstStyle/>
        <a:p>
          <a:pPr rtl="0"/>
          <a:r>
            <a:rPr lang="en-US">
              <a:latin typeface="Calibri Light" panose="020F0302020204030204"/>
            </a:rPr>
            <a:t>Aberdeen City</a:t>
          </a:r>
        </a:p>
      </dgm:t>
    </dgm:pt>
    <dgm:pt modelId="{D5335CA5-4FF8-489E-83F4-A2C9550E7B50}" type="parTrans" cxnId="{698D4F28-EEA8-451C-8C39-9F953755A404}">
      <dgm:prSet/>
      <dgm:spPr/>
    </dgm:pt>
    <dgm:pt modelId="{C0F61248-C9F8-4B64-B06A-74BA5D4777AA}" type="sibTrans" cxnId="{698D4F28-EEA8-451C-8C39-9F953755A404}">
      <dgm:prSet/>
      <dgm:spPr/>
    </dgm:pt>
    <dgm:pt modelId="{8A63AA82-13A5-4DD2-93F2-864F627DF3A9}">
      <dgm:prSet phldr="0"/>
      <dgm:spPr/>
      <dgm:t>
        <a:bodyPr/>
        <a:lstStyle/>
        <a:p>
          <a:r>
            <a:rPr lang="en-US">
              <a:latin typeface="Calibri Light" panose="020F0302020204030204"/>
            </a:rPr>
            <a:t>BCP</a:t>
          </a:r>
        </a:p>
      </dgm:t>
    </dgm:pt>
    <dgm:pt modelId="{0B5BD941-B87A-4046-B660-0EADE21B7CA0}" type="parTrans" cxnId="{81FAE5C9-9B65-4D00-89C5-8AF452836F7D}">
      <dgm:prSet/>
      <dgm:spPr/>
    </dgm:pt>
    <dgm:pt modelId="{356577E2-9B02-4238-B3BB-BB72689116A4}" type="sibTrans" cxnId="{81FAE5C9-9B65-4D00-89C5-8AF452836F7D}">
      <dgm:prSet/>
      <dgm:spPr/>
    </dgm:pt>
    <dgm:pt modelId="{EBB5CF08-2447-4587-AFED-C5B3E71219CE}">
      <dgm:prSet phldr="0"/>
      <dgm:spPr/>
      <dgm:t>
        <a:bodyPr/>
        <a:lstStyle/>
        <a:p>
          <a:pPr rtl="0"/>
          <a:r>
            <a:rPr lang="en-US">
              <a:latin typeface="Calibri Light" panose="020F0302020204030204"/>
            </a:rPr>
            <a:t>West Northants</a:t>
          </a: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15E98CB9-9E79-4D50-AC4D-DE1976551DD6}">
      <dgm:prSet phldr="0"/>
      <dgm:spPr/>
      <dgm:t>
        <a:bodyPr/>
        <a:lstStyle/>
        <a:p>
          <a:r>
            <a:rPr lang="en-US">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pPr rtl="0"/>
          <a:r>
            <a:rPr lang="en-US">
              <a:latin typeface="Calibri Light" panose="020F0302020204030204"/>
            </a:rPr>
            <a:t>North Northants</a:t>
          </a:r>
        </a:p>
      </dgm:t>
    </dgm:pt>
    <dgm:pt modelId="{0F28E76A-08CE-4DA0-BA82-A1EDAC92E990}" type="parTrans" cxnId="{787B0944-C60B-440B-B21C-CF568048E07C}">
      <dgm:prSet/>
      <dgm:spPr/>
    </dgm:pt>
    <dgm:pt modelId="{B4F1F5EA-AB1D-4DB7-B200-3E493B2DC531}" type="sibTrans" cxnId="{787B0944-C60B-440B-B21C-CF568048E07C}">
      <dgm:prSet/>
      <dgm:spPr/>
    </dgm:pt>
    <dgm:pt modelId="{EBE596E8-6655-4134-8826-50CCED1DBD8A}">
      <dgm:prSet phldr="0"/>
      <dgm:spPr/>
      <dgm:t>
        <a:bodyPr/>
        <a:lstStyle/>
        <a:p>
          <a:r>
            <a:rPr lang="en-US">
              <a:latin typeface="Calibri Light" panose="020F0302020204030204"/>
            </a:rPr>
            <a:t>Newcastle</a:t>
          </a:r>
        </a:p>
      </dgm:t>
    </dgm:pt>
    <dgm:pt modelId="{6774477C-948B-4C23-B0BD-735E2D094529}" type="parTrans" cxnId="{0206E787-BFEE-4CC9-8031-8DE42E23AD4B}">
      <dgm:prSet/>
      <dgm:spPr/>
    </dgm:pt>
    <dgm:pt modelId="{9D278B41-F2BF-441E-9DEE-816522ED6F84}" type="sibTrans" cxnId="{0206E787-BFEE-4CC9-8031-8DE42E23AD4B}">
      <dgm:prSet/>
      <dgm:spPr/>
    </dgm:pt>
    <dgm:pt modelId="{F78BB40D-496C-4C65-95F6-E5A91802EC9F}">
      <dgm:prSet phldr="0"/>
      <dgm:spPr/>
      <dgm:t>
        <a:bodyPr/>
        <a:lstStyle/>
        <a:p>
          <a:r>
            <a:rPr lang="en-US">
              <a:latin typeface="Calibri Light" panose="020F0302020204030204"/>
            </a:rPr>
            <a:t>Coventry</a:t>
          </a:r>
        </a:p>
      </dgm:t>
    </dgm:pt>
    <dgm:pt modelId="{ED74E233-AA1D-4D5D-8561-D31010D60682}" type="parTrans" cxnId="{FCAF1489-8387-4D4A-B74C-48C35AD1BFDB}">
      <dgm:prSet/>
      <dgm:spPr/>
    </dgm:pt>
    <dgm:pt modelId="{5D315756-3E99-477F-BBE7-F814BF0A2A5B}" type="sibTrans" cxnId="{FCAF1489-8387-4D4A-B74C-48C35AD1BFDB}">
      <dgm:prSet/>
      <dgm:spPr/>
    </dgm:pt>
    <dgm:pt modelId="{B42F8252-2680-4ADE-95DD-CC5E7A6A62E1}">
      <dgm:prSet phldr="0"/>
      <dgm:spPr/>
      <dgm:t>
        <a:bodyPr/>
        <a:lstStyle/>
        <a:p>
          <a:r>
            <a:rPr lang="en-US">
              <a:latin typeface="Calibri Light" panose="020F0302020204030204"/>
            </a:rPr>
            <a:t>Gravesham</a:t>
          </a:r>
        </a:p>
      </dgm:t>
    </dgm:pt>
    <dgm:pt modelId="{C10A8418-4276-4841-849D-12DE858E6B20}" type="parTrans" cxnId="{C1A4FEE6-86DA-489A-95EB-D67882DF80FE}">
      <dgm:prSet/>
      <dgm:spPr/>
    </dgm:pt>
    <dgm:pt modelId="{1719B94F-DD06-4F1A-B76B-5EA0F3C317A6}" type="sibTrans" cxnId="{C1A4FEE6-86DA-489A-95EB-D67882DF80FE}">
      <dgm:prSet/>
      <dgm:spPr/>
    </dgm:pt>
    <dgm:pt modelId="{5E1594F0-4DCC-448E-B7BE-9841890F9BAA}">
      <dgm:prSet phldr="0"/>
      <dgm:spPr/>
      <dgm:t>
        <a:bodyPr/>
        <a:lstStyle/>
        <a:p>
          <a:r>
            <a:rPr lang="en-US">
              <a:latin typeface="Calibri Light" panose="020F0302020204030204"/>
            </a:rPr>
            <a:t>Liverpool</a:t>
          </a:r>
        </a:p>
      </dgm:t>
    </dgm:pt>
    <dgm:pt modelId="{3B83177D-ADFE-46C8-8486-15CB128B967B}" type="parTrans" cxnId="{9E900111-299F-4B7B-9BFD-EE642DB57931}">
      <dgm:prSet/>
      <dgm:spPr/>
    </dgm:pt>
    <dgm:pt modelId="{EAE3C42F-B0F6-4BC2-84B4-9606A3378551}" type="sibTrans" cxnId="{9E900111-299F-4B7B-9BFD-EE642DB57931}">
      <dgm:prSet/>
      <dgm:spPr/>
    </dgm:pt>
    <dgm:pt modelId="{306D6F4F-8FA2-4893-96F8-6979D4C6D66C}">
      <dgm:prSet phldr="0"/>
      <dgm:spPr/>
      <dgm:t>
        <a:bodyPr/>
        <a:lstStyle/>
        <a:p>
          <a:r>
            <a:rPr lang="en-US">
              <a:latin typeface="Calibri Light" panose="020F0302020204030204"/>
            </a:rPr>
            <a:t>Islington</a:t>
          </a:r>
        </a:p>
      </dgm:t>
    </dgm:pt>
    <dgm:pt modelId="{192F491B-C96F-4004-B36A-4546FBF91AAC}" type="parTrans" cxnId="{50C0D25C-546A-4723-8EB5-0D8B848A4C0E}">
      <dgm:prSet/>
      <dgm:spPr/>
    </dgm:pt>
    <dgm:pt modelId="{4F44621F-B443-4485-9EA6-E42FB2C2A7EF}" type="sibTrans" cxnId="{50C0D25C-546A-4723-8EB5-0D8B848A4C0E}">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1">
        <dgm:presLayoutVars>
          <dgm:chMax val="0"/>
          <dgm:bulletEnabled val="1"/>
        </dgm:presLayoutVars>
      </dgm:prSet>
      <dgm:spPr/>
    </dgm:pt>
    <dgm:pt modelId="{D589C1F9-6709-439B-889A-D71D6B6AD2B1}" type="pres">
      <dgm:prSet presAssocID="{56C53DBD-158F-4B40-83D6-FA7D408FECA5}" presName="childText" presStyleLbl="revTx" presStyleIdx="0" presStyleCnt="1">
        <dgm:presLayoutVars>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6ACB6606-CA2A-42E4-8A18-B6E8909E0786}" srcId="{56C53DBD-158F-4B40-83D6-FA7D408FECA5}" destId="{BAABF845-51C1-4917-86D1-AF5C4984680D}" srcOrd="3" destOrd="0" parTransId="{1848CBC4-B435-409D-B5C3-B69E8F321B05}" sibTransId="{0E2EE05E-8B1D-4FFA-87D8-E516C3F924A3}"/>
    <dgm:cxn modelId="{9E900111-299F-4B7B-9BFD-EE642DB57931}" srcId="{56C53DBD-158F-4B40-83D6-FA7D408FECA5}" destId="{5E1594F0-4DCC-448E-B7BE-9841890F9BAA}" srcOrd="13" destOrd="0" parTransId="{3B83177D-ADFE-46C8-8486-15CB128B967B}" sibTransId="{EAE3C42F-B0F6-4BC2-84B4-9606A3378551}"/>
    <dgm:cxn modelId="{CC0D4F12-BCD4-4215-8ADC-9A8FD6A50EC6}" type="presOf" srcId="{BDEB0A46-A406-4539-9AD1-EB60F7F11782}" destId="{D589C1F9-6709-439B-889A-D71D6B6AD2B1}" srcOrd="0" destOrd="8" presId="urn:microsoft.com/office/officeart/2005/8/layout/vList2"/>
    <dgm:cxn modelId="{698D4F28-EEA8-451C-8C39-9F953755A404}" srcId="{56C53DBD-158F-4B40-83D6-FA7D408FECA5}" destId="{C4DEEFE8-D85D-497A-A838-552C94380071}" srcOrd="5" destOrd="0" parTransId="{D5335CA5-4FF8-489E-83F4-A2C9550E7B50}" sibTransId="{C0F61248-C9F8-4B64-B06A-74BA5D4777AA}"/>
    <dgm:cxn modelId="{D9F41B29-8319-429B-8851-E46FA55B0171}" type="presOf" srcId="{EBE596E8-6655-4134-8826-50CCED1DBD8A}" destId="{D589C1F9-6709-439B-889A-D71D6B6AD2B1}" srcOrd="0" destOrd="9" presId="urn:microsoft.com/office/officeart/2005/8/layout/vList2"/>
    <dgm:cxn modelId="{63FCE831-BD8A-4F60-8531-52C58C754A68}" type="presOf" srcId="{BAABF845-51C1-4917-86D1-AF5C4984680D}" destId="{D589C1F9-6709-439B-889A-D71D6B6AD2B1}" srcOrd="0" destOrd="3" presId="urn:microsoft.com/office/officeart/2005/8/layout/vList2"/>
    <dgm:cxn modelId="{76215A36-6E46-4DD2-B6C0-8FF62EAE510B}" type="presOf" srcId="{EBB5CF08-2447-4587-AFED-C5B3E71219CE}" destId="{D589C1F9-6709-439B-889A-D71D6B6AD2B1}" srcOrd="0" destOrd="7" presId="urn:microsoft.com/office/officeart/2005/8/layout/vList2"/>
    <dgm:cxn modelId="{50C0D25C-546A-4723-8EB5-0D8B848A4C0E}" srcId="{56C53DBD-158F-4B40-83D6-FA7D408FECA5}" destId="{306D6F4F-8FA2-4893-96F8-6979D4C6D66C}" srcOrd="14" destOrd="0" parTransId="{192F491B-C96F-4004-B36A-4546FBF91AAC}" sibTransId="{4F44621F-B443-4485-9EA6-E42FB2C2A7EF}"/>
    <dgm:cxn modelId="{131F0060-2D67-4431-9854-8C1653D7F83B}" type="presOf" srcId="{56C53DBD-158F-4B40-83D6-FA7D408FECA5}" destId="{372E7166-FCE9-4BE7-97C6-9BC4ABEAD90C}" srcOrd="0" destOrd="0" presId="urn:microsoft.com/office/officeart/2005/8/layout/vList2"/>
    <dgm:cxn modelId="{A0F58261-8C72-4BDC-B58B-C30797A39507}" srcId="{56C53DBD-158F-4B40-83D6-FA7D408FECA5}" destId="{15E98CB9-9E79-4D50-AC4D-DE1976551DD6}" srcOrd="10" destOrd="0" parTransId="{E7026D0C-0DC3-4988-B5E8-6A5B77CE167B}" sibTransId="{EF3F326E-F7FB-4A58-9AAC-501696AB7277}"/>
    <dgm:cxn modelId="{787B0944-C60B-440B-B21C-CF568048E07C}" srcId="{56C53DBD-158F-4B40-83D6-FA7D408FECA5}" destId="{1A0C6BE6-CD7A-41D1-9715-55E594569167}" srcOrd="1" destOrd="0" parTransId="{0F28E76A-08CE-4DA0-BA82-A1EDAC92E990}" sibTransId="{B4F1F5EA-AB1D-4DB7-B200-3E493B2DC531}"/>
    <dgm:cxn modelId="{0C26CA49-8223-4C7F-90BF-A1A645CAB8FD}" type="presOf" srcId="{0D2219D2-732B-4D1C-A9B3-DC46BCE582E0}" destId="{D589C1F9-6709-439B-889A-D71D6B6AD2B1}" srcOrd="0" destOrd="4" presId="urn:microsoft.com/office/officeart/2005/8/layout/vList2"/>
    <dgm:cxn modelId="{7C81B24D-E552-42B9-96D5-6C3865E3CC76}" type="presOf" srcId="{8A63AA82-13A5-4DD2-93F2-864F627DF3A9}" destId="{D589C1F9-6709-439B-889A-D71D6B6AD2B1}" srcOrd="0" destOrd="6" presId="urn:microsoft.com/office/officeart/2005/8/layout/vList2"/>
    <dgm:cxn modelId="{753F4C6E-0322-4391-BB94-F6877E9EA91F}" srcId="{56C53DBD-158F-4B40-83D6-FA7D408FECA5}" destId="{BDEB0A46-A406-4539-9AD1-EB60F7F11782}" srcOrd="8" destOrd="0" parTransId="{25E64863-849D-40B6-ACA3-60340179E384}" sibTransId="{1701A77F-6FDD-410A-B419-A3DA09E6D1F7}"/>
    <dgm:cxn modelId="{0206E787-BFEE-4CC9-8031-8DE42E23AD4B}" srcId="{56C53DBD-158F-4B40-83D6-FA7D408FECA5}" destId="{EBE596E8-6655-4134-8826-50CCED1DBD8A}" srcOrd="9" destOrd="0" parTransId="{6774477C-948B-4C23-B0BD-735E2D094529}" sibTransId="{9D278B41-F2BF-441E-9DEE-816522ED6F84}"/>
    <dgm:cxn modelId="{FCAF1489-8387-4D4A-B74C-48C35AD1BFDB}" srcId="{56C53DBD-158F-4B40-83D6-FA7D408FECA5}" destId="{F78BB40D-496C-4C65-95F6-E5A91802EC9F}" srcOrd="11" destOrd="0" parTransId="{ED74E233-AA1D-4D5D-8561-D31010D60682}" sibTransId="{5D315756-3E99-477F-BBE7-F814BF0A2A5B}"/>
    <dgm:cxn modelId="{F314AB89-0F1F-42C2-972E-BEF56E171A0D}" type="presOf" srcId="{EC0906CD-DA8F-43E5-B5DB-A8F83A1D5334}" destId="{D589C1F9-6709-439B-889A-D71D6B6AD2B1}" srcOrd="0" destOrd="2" presId="urn:microsoft.com/office/officeart/2005/8/layout/vList2"/>
    <dgm:cxn modelId="{4737F2A7-988D-4A0B-B4D3-F05E730F69F0}" type="presOf" srcId="{F78BB40D-496C-4C65-95F6-E5A91802EC9F}" destId="{D589C1F9-6709-439B-889A-D71D6B6AD2B1}" srcOrd="0" destOrd="11" presId="urn:microsoft.com/office/officeart/2005/8/layout/vList2"/>
    <dgm:cxn modelId="{F422BBA9-EED3-4816-B4A1-490C2F50C3D7}" type="presOf" srcId="{68B2C547-5F64-4A67-9E52-A7454AD9514B}" destId="{D589C1F9-6709-439B-889A-D71D6B6AD2B1}" srcOrd="0" destOrd="0" presId="urn:microsoft.com/office/officeart/2005/8/layout/vList2"/>
    <dgm:cxn modelId="{81FAE5C9-9B65-4D00-89C5-8AF452836F7D}" srcId="{56C53DBD-158F-4B40-83D6-FA7D408FECA5}" destId="{8A63AA82-13A5-4DD2-93F2-864F627DF3A9}" srcOrd="6" destOrd="0" parTransId="{0B5BD941-B87A-4046-B660-0EADE21B7CA0}" sibTransId="{356577E2-9B02-4238-B3BB-BB72689116A4}"/>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7" destOrd="0" parTransId="{9BEC4074-4A0D-47A4-97F0-01D71FD70B73}" sibTransId="{82F282E8-B144-4FAB-AE52-DE0048D21E46}"/>
    <dgm:cxn modelId="{C03B45D1-BB15-404F-8BD3-CB69DC487A71}" srcId="{56C53DBD-158F-4B40-83D6-FA7D408FECA5}" destId="{0D2219D2-732B-4D1C-A9B3-DC46BCE582E0}" srcOrd="4" destOrd="0" parTransId="{290A14D0-0139-4487-BE26-CE07F9D0D81D}" sibTransId="{400E4E2E-4038-456B-8071-619840DC9307}"/>
    <dgm:cxn modelId="{867267D2-2D6C-409C-9F6D-C287991FEB88}" type="presOf" srcId="{15E98CB9-9E79-4D50-AC4D-DE1976551DD6}" destId="{D589C1F9-6709-439B-889A-D71D6B6AD2B1}" srcOrd="0" destOrd="10" presId="urn:microsoft.com/office/officeart/2005/8/layout/vList2"/>
    <dgm:cxn modelId="{F23934D4-6658-4A24-A48A-9599FE1EAAA3}" type="presOf" srcId="{306D6F4F-8FA2-4893-96F8-6979D4C6D66C}" destId="{D589C1F9-6709-439B-889A-D71D6B6AD2B1}" srcOrd="0" destOrd="14" presId="urn:microsoft.com/office/officeart/2005/8/layout/vList2"/>
    <dgm:cxn modelId="{E8393DD7-F92B-4879-876C-27E9BA396E09}" type="presOf" srcId="{5E1594F0-4DCC-448E-B7BE-9841890F9BAA}" destId="{D589C1F9-6709-439B-889A-D71D6B6AD2B1}" srcOrd="0" destOrd="13" presId="urn:microsoft.com/office/officeart/2005/8/layout/vList2"/>
    <dgm:cxn modelId="{FBC97AE4-49FD-48E1-B310-B2A935C4B67B}" type="presOf" srcId="{1A0C6BE6-CD7A-41D1-9715-55E594569167}" destId="{D589C1F9-6709-439B-889A-D71D6B6AD2B1}" srcOrd="0" destOrd="1" presId="urn:microsoft.com/office/officeart/2005/8/layout/vList2"/>
    <dgm:cxn modelId="{C1A4FEE6-86DA-489A-95EB-D67882DF80FE}" srcId="{56C53DBD-158F-4B40-83D6-FA7D408FECA5}" destId="{B42F8252-2680-4ADE-95DD-CC5E7A6A62E1}" srcOrd="12" destOrd="0" parTransId="{C10A8418-4276-4841-849D-12DE858E6B20}" sibTransId="{1719B94F-DD06-4F1A-B76B-5EA0F3C317A6}"/>
    <dgm:cxn modelId="{C2184AE7-8342-4D19-93AD-FC20135270F0}" srcId="{56C53DBD-158F-4B40-83D6-FA7D408FECA5}" destId="{68B2C547-5F64-4A67-9E52-A7454AD9514B}" srcOrd="0" destOrd="0" parTransId="{1C77BC33-FC5E-4B3C-8F9B-9CF264426A4C}" sibTransId="{A5490FBD-8926-462B-B7A5-5EF34277C472}"/>
    <dgm:cxn modelId="{6DEC07E8-4562-40D1-9B18-74246E7F694E}" type="presOf" srcId="{C4DEEFE8-D85D-497A-A838-552C94380071}" destId="{D589C1F9-6709-439B-889A-D71D6B6AD2B1}" srcOrd="0" destOrd="5" presId="urn:microsoft.com/office/officeart/2005/8/layout/vList2"/>
    <dgm:cxn modelId="{52911AE8-80F5-487A-B96E-809061A470AB}" type="presOf" srcId="{B42F8252-2680-4ADE-95DD-CC5E7A6A62E1}" destId="{D589C1F9-6709-439B-889A-D71D6B6AD2B1}" srcOrd="0" destOrd="12" presId="urn:microsoft.com/office/officeart/2005/8/layout/vList2"/>
    <dgm:cxn modelId="{4035B5FE-F6AA-4EC4-8A09-2656C32DF191}" srcId="{56C53DBD-158F-4B40-83D6-FA7D408FECA5}" destId="{EC0906CD-DA8F-43E5-B5DB-A8F83A1D5334}" srcOrd="2" destOrd="0" parTransId="{F5AD43DC-7A45-4A40-98F8-9025ECD7A2A8}" sibTransId="{D51391E1-3555-4A66-B949-ED92D1C9BDAA}"/>
    <dgm:cxn modelId="{DEA70B5D-66B0-4C37-A162-ED151792176F}" type="presParOf" srcId="{884E238D-52DB-40C7-B599-4C9B638424DE}" destId="{372E7166-FCE9-4BE7-97C6-9BC4ABEAD90C}" srcOrd="0" destOrd="0" presId="urn:microsoft.com/office/officeart/2005/8/layout/vList2"/>
    <dgm:cxn modelId="{6722B335-4040-476A-AD2F-EF43075BF742}" type="presParOf" srcId="{884E238D-52DB-40C7-B599-4C9B638424DE}" destId="{D589C1F9-6709-439B-889A-D71D6B6AD2B1}"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3749"/>
          <a:ext cx="2617839" cy="716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Local Authorities in attendance:</a:t>
          </a:r>
          <a:endParaRPr lang="en-US" sz="1800" kern="1200"/>
        </a:p>
      </dsp:txBody>
      <dsp:txXfrm>
        <a:off x="34954" y="48703"/>
        <a:ext cx="2547931" cy="646132"/>
      </dsp:txXfrm>
    </dsp:sp>
    <dsp:sp modelId="{D589C1F9-6709-439B-889A-D71D6B6AD2B1}">
      <dsp:nvSpPr>
        <dsp:cNvPr id="0" name=""/>
        <dsp:cNvSpPr/>
      </dsp:nvSpPr>
      <dsp:spPr>
        <a:xfrm>
          <a:off x="0" y="729790"/>
          <a:ext cx="2617839"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Calibri Light" panose="020F0302020204030204"/>
            </a:rPr>
            <a:t>Leeds</a:t>
          </a:r>
        </a:p>
        <a:p>
          <a:pPr marL="114300" lvl="1" indent="-114300" algn="l" defTabSz="622300" rtl="0">
            <a:lnSpc>
              <a:spcPct val="90000"/>
            </a:lnSpc>
            <a:spcBef>
              <a:spcPct val="0"/>
            </a:spcBef>
            <a:spcAft>
              <a:spcPct val="20000"/>
            </a:spcAft>
            <a:buChar char="•"/>
          </a:pPr>
          <a:r>
            <a:rPr lang="en-US" sz="1400" kern="1200">
              <a:latin typeface="Calibri Light" panose="020F0302020204030204"/>
            </a:rPr>
            <a:t>North Northants</a:t>
          </a:r>
        </a:p>
        <a:p>
          <a:pPr marL="114300" lvl="1" indent="-114300" algn="l" defTabSz="622300" rtl="0">
            <a:lnSpc>
              <a:spcPct val="90000"/>
            </a:lnSpc>
            <a:spcBef>
              <a:spcPct val="0"/>
            </a:spcBef>
            <a:spcAft>
              <a:spcPct val="20000"/>
            </a:spcAft>
            <a:buChar char="•"/>
          </a:pPr>
          <a:r>
            <a:rPr lang="en-US" sz="1400" kern="1200">
              <a:latin typeface="Calibri Light" panose="020F0302020204030204"/>
            </a:rPr>
            <a:t>Central Bedfordshire</a:t>
          </a:r>
        </a:p>
        <a:p>
          <a:pPr marL="114300" lvl="1" indent="-114300" algn="l" defTabSz="622300" rtl="0">
            <a:lnSpc>
              <a:spcPct val="90000"/>
            </a:lnSpc>
            <a:spcBef>
              <a:spcPct val="0"/>
            </a:spcBef>
            <a:spcAft>
              <a:spcPct val="20000"/>
            </a:spcAft>
            <a:buChar char="•"/>
          </a:pPr>
          <a:r>
            <a:rPr lang="en-US" sz="1400" kern="1200">
              <a:latin typeface="Calibri Light" panose="020F0302020204030204"/>
            </a:rPr>
            <a:t>Manchester</a:t>
          </a:r>
        </a:p>
        <a:p>
          <a:pPr marL="114300" lvl="1" indent="-114300" algn="l" defTabSz="622300">
            <a:lnSpc>
              <a:spcPct val="90000"/>
            </a:lnSpc>
            <a:spcBef>
              <a:spcPct val="0"/>
            </a:spcBef>
            <a:spcAft>
              <a:spcPct val="20000"/>
            </a:spcAft>
            <a:buChar char="•"/>
          </a:pPr>
          <a:r>
            <a:rPr lang="en-US" sz="1400" kern="1200">
              <a:latin typeface="Calibri Light" panose="020F0302020204030204"/>
            </a:rPr>
            <a:t>Norwich</a:t>
          </a:r>
          <a:endParaRPr lang="en-US" sz="1400" kern="1200"/>
        </a:p>
        <a:p>
          <a:pPr marL="114300" lvl="1" indent="-114300" algn="l" defTabSz="622300" rtl="0">
            <a:lnSpc>
              <a:spcPct val="90000"/>
            </a:lnSpc>
            <a:spcBef>
              <a:spcPct val="0"/>
            </a:spcBef>
            <a:spcAft>
              <a:spcPct val="20000"/>
            </a:spcAft>
            <a:buChar char="•"/>
          </a:pPr>
          <a:r>
            <a:rPr lang="en-US" sz="1400" kern="1200">
              <a:latin typeface="Calibri Light" panose="020F0302020204030204"/>
            </a:rPr>
            <a:t>Aberdeen City</a:t>
          </a:r>
        </a:p>
        <a:p>
          <a:pPr marL="114300" lvl="1" indent="-114300" algn="l" defTabSz="622300">
            <a:lnSpc>
              <a:spcPct val="90000"/>
            </a:lnSpc>
            <a:spcBef>
              <a:spcPct val="0"/>
            </a:spcBef>
            <a:spcAft>
              <a:spcPct val="20000"/>
            </a:spcAft>
            <a:buChar char="•"/>
          </a:pPr>
          <a:r>
            <a:rPr lang="en-US" sz="1400" kern="1200">
              <a:latin typeface="Calibri Light" panose="020F0302020204030204"/>
            </a:rPr>
            <a:t>BCP</a:t>
          </a:r>
        </a:p>
        <a:p>
          <a:pPr marL="114300" lvl="1" indent="-114300" algn="l" defTabSz="622300" rtl="0">
            <a:lnSpc>
              <a:spcPct val="90000"/>
            </a:lnSpc>
            <a:spcBef>
              <a:spcPct val="0"/>
            </a:spcBef>
            <a:spcAft>
              <a:spcPct val="20000"/>
            </a:spcAft>
            <a:buChar char="•"/>
          </a:pPr>
          <a:r>
            <a:rPr lang="en-US" sz="1400" kern="1200">
              <a:latin typeface="Calibri Light" panose="020F0302020204030204"/>
            </a:rPr>
            <a:t>West Northants</a:t>
          </a:r>
        </a:p>
        <a:p>
          <a:pPr marL="114300" lvl="1" indent="-114300" algn="l" defTabSz="622300">
            <a:lnSpc>
              <a:spcPct val="90000"/>
            </a:lnSpc>
            <a:spcBef>
              <a:spcPct val="0"/>
            </a:spcBef>
            <a:spcAft>
              <a:spcPct val="20000"/>
            </a:spcAft>
            <a:buChar char="•"/>
          </a:pPr>
          <a:r>
            <a:rPr lang="en-US" sz="1400" kern="1200">
              <a:latin typeface="Calibri Light" panose="020F0302020204030204"/>
            </a:rPr>
            <a:t>Southwark</a:t>
          </a:r>
        </a:p>
        <a:p>
          <a:pPr marL="114300" lvl="1" indent="-114300" algn="l" defTabSz="622300">
            <a:lnSpc>
              <a:spcPct val="90000"/>
            </a:lnSpc>
            <a:spcBef>
              <a:spcPct val="0"/>
            </a:spcBef>
            <a:spcAft>
              <a:spcPct val="20000"/>
            </a:spcAft>
            <a:buChar char="•"/>
          </a:pPr>
          <a:r>
            <a:rPr lang="en-US" sz="1400" kern="1200">
              <a:latin typeface="Calibri Light" panose="020F0302020204030204"/>
            </a:rPr>
            <a:t>Newcastle</a:t>
          </a:r>
        </a:p>
        <a:p>
          <a:pPr marL="114300" lvl="1" indent="-114300" algn="l" defTabSz="622300">
            <a:lnSpc>
              <a:spcPct val="90000"/>
            </a:lnSpc>
            <a:spcBef>
              <a:spcPct val="0"/>
            </a:spcBef>
            <a:spcAft>
              <a:spcPct val="20000"/>
            </a:spcAft>
            <a:buChar char="•"/>
          </a:pPr>
          <a:r>
            <a:rPr lang="en-US" sz="1400" kern="1200">
              <a:latin typeface="Calibri Light" panose="020F0302020204030204"/>
            </a:rPr>
            <a:t>Bristol</a:t>
          </a:r>
        </a:p>
        <a:p>
          <a:pPr marL="114300" lvl="1" indent="-114300" algn="l" defTabSz="622300">
            <a:lnSpc>
              <a:spcPct val="90000"/>
            </a:lnSpc>
            <a:spcBef>
              <a:spcPct val="0"/>
            </a:spcBef>
            <a:spcAft>
              <a:spcPct val="20000"/>
            </a:spcAft>
            <a:buChar char="•"/>
          </a:pPr>
          <a:r>
            <a:rPr lang="en-US" sz="1400" kern="1200">
              <a:latin typeface="Calibri Light" panose="020F0302020204030204"/>
            </a:rPr>
            <a:t>Coventry</a:t>
          </a:r>
        </a:p>
        <a:p>
          <a:pPr marL="114300" lvl="1" indent="-114300" algn="l" defTabSz="622300">
            <a:lnSpc>
              <a:spcPct val="90000"/>
            </a:lnSpc>
            <a:spcBef>
              <a:spcPct val="0"/>
            </a:spcBef>
            <a:spcAft>
              <a:spcPct val="20000"/>
            </a:spcAft>
            <a:buChar char="•"/>
          </a:pPr>
          <a:r>
            <a:rPr lang="en-US" sz="1400" kern="1200">
              <a:latin typeface="Calibri Light" panose="020F0302020204030204"/>
            </a:rPr>
            <a:t>Gravesham</a:t>
          </a:r>
        </a:p>
        <a:p>
          <a:pPr marL="114300" lvl="1" indent="-114300" algn="l" defTabSz="622300">
            <a:lnSpc>
              <a:spcPct val="90000"/>
            </a:lnSpc>
            <a:spcBef>
              <a:spcPct val="0"/>
            </a:spcBef>
            <a:spcAft>
              <a:spcPct val="20000"/>
            </a:spcAft>
            <a:buChar char="•"/>
          </a:pPr>
          <a:r>
            <a:rPr lang="en-US" sz="1400" kern="1200">
              <a:latin typeface="Calibri Light" panose="020F0302020204030204"/>
            </a:rPr>
            <a:t>Liverpool</a:t>
          </a:r>
        </a:p>
        <a:p>
          <a:pPr marL="114300" lvl="1" indent="-114300" algn="l" defTabSz="622300">
            <a:lnSpc>
              <a:spcPct val="90000"/>
            </a:lnSpc>
            <a:spcBef>
              <a:spcPct val="0"/>
            </a:spcBef>
            <a:spcAft>
              <a:spcPct val="20000"/>
            </a:spcAft>
            <a:buChar char="•"/>
          </a:pPr>
          <a:r>
            <a:rPr lang="en-US" sz="1400" kern="1200">
              <a:latin typeface="Calibri Light" panose="020F0302020204030204"/>
            </a:rPr>
            <a:t>Islington</a:t>
          </a:r>
        </a:p>
      </dsp:txBody>
      <dsp:txXfrm>
        <a:off x="0" y="729790"/>
        <a:ext cx="2617839" cy="3651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13/09/2021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13/09/2021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9/13/2021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9/13/2021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9/13/2021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file:///C:/Users/lisa.naylor/AppData/Local/Microsoft/Windows/INetCache/Content.Outlook/Z3W859V0/Live%20Link%20-%20Media%20Campaign%20Crisis%20version_.pdf" TargetMode="External"/><Relationship Id="rId7" Type="http://schemas.openxmlformats.org/officeDocument/2006/relationships/diagramQuickStyle" Target="../diagrams/quickStyle1.xml"/><Relationship Id="rId2" Type="http://schemas.openxmlformats.org/officeDocument/2006/relationships/hyperlink" Target="https://www.newcastle.gov.uk/sites/default/files/Housing%20and%20homelessness/Homelessness%20Prevention%20Trailblazer/Multidisciplinary%20team%20-%20Summative%20Report.pdf" TargetMode="Externa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file:///C:/Users/Lisa/Downloads/Desk%20Guide%20Housing%20help.pdf"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a:latin typeface="Museo 500"/>
              </a:rPr>
              <a:t>Crisis Local Authority Practice Network</a:t>
            </a:r>
            <a:br>
              <a:rPr lang="en-US" sz="6000">
                <a:latin typeface="Museo 500"/>
              </a:rPr>
            </a:br>
            <a:br>
              <a:rPr lang="en-US" sz="6000">
                <a:latin typeface="Museo 500"/>
              </a:rPr>
            </a:br>
            <a:r>
              <a:rPr lang="en-US" sz="3200">
                <a:solidFill>
                  <a:schemeClr val="tx1"/>
                </a:solidFill>
                <a:latin typeface="Museo 500"/>
              </a:rPr>
              <a:t>Practice Exchange Session 27/04/2021</a:t>
            </a:r>
            <a:br>
              <a:rPr lang="en-US" sz="3200">
                <a:latin typeface="Museo 500"/>
              </a:rPr>
            </a:br>
            <a:r>
              <a:rPr lang="en-US" sz="2400">
                <a:solidFill>
                  <a:schemeClr val="tx1"/>
                </a:solidFill>
                <a:latin typeface="Museo 500"/>
              </a:rPr>
              <a:t>Prevention post pandemic.   Are we ready for the lifting of the eviction ban?</a:t>
            </a:r>
            <a:r>
              <a:rPr lang="en-US" sz="4000">
                <a:solidFill>
                  <a:schemeClr val="tx1"/>
                </a:solidFill>
                <a:latin typeface="Museo 500"/>
              </a:rPr>
              <a:t> </a:t>
            </a:r>
            <a:endParaRPr lang="en-US" sz="4800">
              <a:solidFill>
                <a:schemeClr val="tx1"/>
              </a:solidFill>
              <a:latin typeface="Museo 500"/>
            </a:endParaRP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a:latin typeface="Museo Sans 500"/>
              </a:rPr>
              <a:t>Notes from Practice Exchange 27/04/2021</a:t>
            </a:r>
          </a:p>
          <a:p>
            <a:pPr marL="0" indent="0" algn="ctr">
              <a:buNone/>
            </a:pPr>
            <a:r>
              <a:rPr lang="en-US" sz="1600" b="1">
                <a:latin typeface="Museo Sans 500"/>
              </a:rPr>
              <a:t>Theme: Prevention post pandemic.  Are we ready for the lifting of the eviction ban?</a:t>
            </a:r>
            <a:endParaRPr lang="en-US" sz="1600" b="1"/>
          </a:p>
          <a:p>
            <a:pPr marL="0" indent="0" algn="ctr">
              <a:buNone/>
            </a:pPr>
            <a:endParaRPr lang="en-US" sz="1600" b="1"/>
          </a:p>
          <a:p>
            <a:pPr marL="0" indent="0">
              <a:buNone/>
            </a:pPr>
            <a:r>
              <a:rPr lang="en-US" sz="1400" b="1">
                <a:solidFill>
                  <a:schemeClr val="accent1"/>
                </a:solidFill>
                <a:latin typeface="Museo Sans 500"/>
              </a:rPr>
              <a:t>Topics</a:t>
            </a:r>
          </a:p>
          <a:p>
            <a:pPr marL="0" indent="0" algn="just">
              <a:buNone/>
            </a:pPr>
            <a:r>
              <a:rPr lang="en-US" sz="1400">
                <a:latin typeface="Museo Sans 500"/>
              </a:rPr>
              <a:t>1. What is coming down the line?  What are we doing to combat this?</a:t>
            </a:r>
          </a:p>
          <a:p>
            <a:pPr marL="0" indent="0" algn="just">
              <a:buNone/>
            </a:pPr>
            <a:r>
              <a:rPr lang="en-US" sz="1400">
                <a:latin typeface="Museo Sans 500"/>
              </a:rPr>
              <a:t>2. How can we develop better relationships are there any innovative projects we can trial?</a:t>
            </a:r>
            <a:endParaRPr lang="en-US" sz="1400"/>
          </a:p>
          <a:p>
            <a:pPr marL="0" indent="0" algn="just">
              <a:buNone/>
            </a:pPr>
            <a:endParaRPr lang="en-US" sz="1400">
              <a:solidFill>
                <a:srgbClr val="000000"/>
              </a:solidFill>
              <a:latin typeface="Museo Sans 500"/>
            </a:endParaRPr>
          </a:p>
          <a:p>
            <a:pPr marL="0" indent="0" algn="just">
              <a:buNone/>
            </a:pPr>
            <a:r>
              <a:rPr lang="en-US" sz="1400" b="1">
                <a:solidFill>
                  <a:schemeClr val="accent1"/>
                </a:solidFill>
                <a:latin typeface="Museo Sans 500"/>
              </a:rPr>
              <a:t>Actions:</a:t>
            </a:r>
            <a:r>
              <a:rPr lang="en-US" sz="1400">
                <a:solidFill>
                  <a:srgbClr val="0070C0"/>
                </a:solidFill>
                <a:latin typeface="Museo Sans 500"/>
              </a:rPr>
              <a:t>  </a:t>
            </a:r>
            <a:endParaRPr lang="en-US" sz="1400">
              <a:solidFill>
                <a:srgbClr val="0070C0"/>
              </a:solidFill>
              <a:latin typeface="Museo Sans 500"/>
              <a:cs typeface="Segoe UI"/>
            </a:endParaRPr>
          </a:p>
          <a:p>
            <a:pPr>
              <a:buNone/>
            </a:pPr>
            <a:r>
              <a:rPr lang="en-US" sz="1400" b="1">
                <a:latin typeface="Museo Sans 500"/>
                <a:cs typeface="Segoe UI"/>
              </a:rPr>
              <a:t>Details of events that may be of interest:</a:t>
            </a:r>
          </a:p>
          <a:p>
            <a:pPr>
              <a:buNone/>
            </a:pPr>
            <a:r>
              <a:rPr lang="en-US" sz="1400">
                <a:latin typeface="Museo Sans 500"/>
                <a:cs typeface="Segoe UI"/>
              </a:rPr>
              <a:t>Newcastle Active Inclusion prevention team link </a:t>
            </a:r>
            <a:r>
              <a:rPr lang="en-US" sz="1400">
                <a:latin typeface="Museo Sans 500"/>
                <a:cs typeface="Segoe UI"/>
                <a:hlinkClick r:id="rId2"/>
              </a:rPr>
              <a:t>here</a:t>
            </a:r>
            <a:r>
              <a:rPr lang="en-US" sz="1400">
                <a:latin typeface="Museo Sans 500"/>
                <a:cs typeface="Segoe UI"/>
              </a:rPr>
              <a:t> </a:t>
            </a:r>
            <a:endParaRPr lang="en-US" sz="1400">
              <a:cs typeface="Segoe UI"/>
            </a:endParaRPr>
          </a:p>
          <a:p>
            <a:pPr>
              <a:buNone/>
            </a:pPr>
            <a:r>
              <a:rPr lang="en-US" sz="1400">
                <a:latin typeface="Museo Sans 500"/>
                <a:cs typeface="Segoe UI"/>
              </a:rPr>
              <a:t>Central Beds details from homelessness prevention awareness campaign link </a:t>
            </a:r>
            <a:r>
              <a:rPr lang="en-US" sz="1400">
                <a:latin typeface="Museo Sans 500"/>
                <a:cs typeface="Segoe UI"/>
                <a:hlinkClick r:id="rId3"/>
              </a:rPr>
              <a:t>here</a:t>
            </a:r>
            <a:r>
              <a:rPr lang="en-US" sz="1400">
                <a:latin typeface="Museo Sans 500"/>
                <a:cs typeface="Segoe UI"/>
              </a:rPr>
              <a:t> </a:t>
            </a:r>
            <a:endParaRPr lang="en-US">
              <a:latin typeface="Museo Sans 500"/>
            </a:endParaRPr>
          </a:p>
          <a:p>
            <a:pPr>
              <a:buNone/>
            </a:pPr>
            <a:r>
              <a:rPr lang="en-US" sz="1400">
                <a:latin typeface="Museo Sans 500"/>
                <a:cs typeface="Segoe UI"/>
              </a:rPr>
              <a:t>West </a:t>
            </a:r>
            <a:r>
              <a:rPr lang="en-US" sz="1400" err="1">
                <a:latin typeface="Museo Sans 500"/>
                <a:cs typeface="Segoe UI"/>
              </a:rPr>
              <a:t>Northants</a:t>
            </a:r>
            <a:r>
              <a:rPr lang="en-US" sz="1400">
                <a:latin typeface="Museo Sans 500"/>
                <a:cs typeface="Segoe UI"/>
              </a:rPr>
              <a:t> DWP desk guide document link </a:t>
            </a:r>
            <a:r>
              <a:rPr lang="en-US" sz="1400">
                <a:latin typeface="Museo Sans 500"/>
                <a:cs typeface="Segoe UI"/>
                <a:hlinkClick r:id="rId4"/>
              </a:rPr>
              <a:t>here</a:t>
            </a:r>
            <a:r>
              <a:rPr lang="en-US" sz="1400">
                <a:latin typeface="Museo Sans 500"/>
                <a:cs typeface="Segoe UI"/>
              </a:rPr>
              <a:t> </a:t>
            </a:r>
            <a:endParaRPr lang="en-US" sz="1400">
              <a:cs typeface="Segoe UI"/>
            </a:endParaRPr>
          </a:p>
          <a:p>
            <a:pPr>
              <a:buNone/>
            </a:pPr>
            <a:endParaRPr lang="en-US" sz="1400">
              <a:cs typeface="Segoe UI"/>
            </a:endParaRPr>
          </a:p>
          <a:p>
            <a:pPr>
              <a:buNone/>
            </a:pPr>
            <a:endParaRPr lang="en-US" sz="14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224794090"/>
              </p:ext>
            </p:extLst>
          </p:nvPr>
        </p:nvGraphicFramePr>
        <p:xfrm>
          <a:off x="9131709" y="1366683"/>
          <a:ext cx="2617839" cy="4395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F8E54-8FA9-4E8C-B6B1-889C67072E54}"/>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7BDC732D-DD76-4E0B-BA36-DE7D143AD44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1491D02-F289-4E35-BF72-7FFCCAE76911}"/>
              </a:ext>
            </a:extLst>
          </p:cNvPr>
          <p:cNvSpPr>
            <a:spLocks noGrp="1"/>
          </p:cNvSpPr>
          <p:nvPr>
            <p:ph type="body" sz="quarter" idx="17"/>
          </p:nvPr>
        </p:nvSpPr>
        <p:spPr/>
        <p:txBody>
          <a:bodyPr vert="horz" lIns="91440" tIns="45720" rIns="91440" bIns="45720" rtlCol="0" anchor="t">
            <a:normAutofit fontScale="62500" lnSpcReduction="20000"/>
          </a:bodyPr>
          <a:lstStyle/>
          <a:p>
            <a:r>
              <a:rPr lang="en-US">
                <a:latin typeface="Museo Sans 500"/>
              </a:rPr>
              <a:t>Use of existing prevention fund can help.  Being creative with the ways that we use this and combining it with other funds to create a robust amount that can be tapped into in a number of different circumstances.  Have covered deposits and arrears. </a:t>
            </a:r>
            <a:endParaRPr lang="en-US"/>
          </a:p>
          <a:p>
            <a:r>
              <a:rPr lang="en-US">
                <a:latin typeface="Museo Sans 500"/>
              </a:rPr>
              <a:t>Creating a landlord liaison role seemed to have happened in some areas and reports are that this role is working well. Group agreed that keeping landlords on side was particularly important. </a:t>
            </a:r>
          </a:p>
          <a:p>
            <a:r>
              <a:rPr lang="en-US">
                <a:latin typeface="Museo Sans 500"/>
              </a:rPr>
              <a:t>Having a dedicated street homeless team looking at supported housing. Weekly panel reviews who is in arrears and might be facing eviction. The usual problems occur when trying to find solutions once it’s been identified. RSI funds can help; but nowhere near cover it, some people have been allowed to accrue huge amounts of arrears in supported housing during pandemic. Although been able to get most of their long-term rough sleepers off street stopping them from also returning is going to be a real challenge which will just add to the numbers and pressure. </a:t>
            </a:r>
            <a:endParaRPr lang="en-US"/>
          </a:p>
          <a:p>
            <a:r>
              <a:rPr lang="en-US">
                <a:latin typeface="Museo Sans 500"/>
              </a:rPr>
              <a:t>Holding roadshows and events for PRS landlords can be helpful.  Also have developed information from tenants and landlords through a Prevention Eviction forum </a:t>
            </a:r>
            <a:endParaRPr lang="en-US"/>
          </a:p>
          <a:p>
            <a:r>
              <a:rPr lang="en-US">
                <a:latin typeface="Museo Sans 500"/>
              </a:rPr>
              <a:t>Working with the easier cases to do prevention work ahead of the eviction ban ended has unfortunately meant that some of the more difficult and complex cases have fallen to the bottom.</a:t>
            </a:r>
            <a:endParaRPr lang="en-US"/>
          </a:p>
          <a:p>
            <a:r>
              <a:rPr lang="en-US">
                <a:latin typeface="Museo Sans 500"/>
              </a:rPr>
              <a:t>October definitely looks like the pinch point but Courts are still working slowly so it is more likely to result in a longer period of need rather than a lot of cases coming in at one time.   Preparation work needs to happen to ensure that more property is available to meet the need.</a:t>
            </a:r>
          </a:p>
          <a:p>
            <a:r>
              <a:rPr lang="en-US">
                <a:latin typeface="Museo Sans 500"/>
              </a:rPr>
              <a:t>Work is being done to look at how to plan and deploy staff to use over the really busy periods</a:t>
            </a:r>
            <a:endParaRPr lang="en-US"/>
          </a:p>
          <a:p>
            <a:r>
              <a:rPr lang="en-US">
                <a:latin typeface="Museo Sans 500"/>
              </a:rPr>
              <a:t>Overhauling the website to try and give as much information, advice and guidance might also help.</a:t>
            </a:r>
            <a:endParaRPr lang="en-US"/>
          </a:p>
          <a:p>
            <a:r>
              <a:rPr lang="en-US">
                <a:latin typeface="Museo Sans 500"/>
              </a:rPr>
              <a:t>Trying to understand what is coming down the line by working with landlords on preventing eviction and ensuring early intervention through a range of action groups – Financial Resilience, Let's talk Rents and Money Campaign.</a:t>
            </a:r>
            <a:endParaRPr lang="en-US"/>
          </a:p>
          <a:p>
            <a:endParaRPr lang="en-US"/>
          </a:p>
        </p:txBody>
      </p:sp>
    </p:spTree>
    <p:extLst>
      <p:ext uri="{BB962C8B-B14F-4D97-AF65-F5344CB8AC3E}">
        <p14:creationId xmlns:p14="http://schemas.microsoft.com/office/powerpoint/2010/main" val="4175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25739-A5D2-49D4-A344-F319BF4BFE6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F4AC9F7-CF0A-4BA4-A1D3-3CBCCCAA3D6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37AEDD-E4A5-40F0-8994-89DA7D101DAA}"/>
              </a:ext>
            </a:extLst>
          </p:cNvPr>
          <p:cNvSpPr>
            <a:spLocks noGrp="1"/>
          </p:cNvSpPr>
          <p:nvPr>
            <p:ph type="body" sz="quarter" idx="17"/>
          </p:nvPr>
        </p:nvSpPr>
        <p:spPr/>
        <p:txBody>
          <a:bodyPr vert="horz" lIns="91440" tIns="45720" rIns="91440" bIns="45720" rtlCol="0" anchor="t">
            <a:normAutofit fontScale="62500" lnSpcReduction="20000"/>
          </a:bodyPr>
          <a:lstStyle/>
          <a:p>
            <a:r>
              <a:rPr lang="en-US">
                <a:latin typeface="Museo Sans 500"/>
              </a:rPr>
              <a:t>Already have a big cohort of people who are stuck in PRS and not able to come forward. End of year figures suggest predominantly single people coming through.  Reached out through social media and foodbanks, with targeted communications to families starting next week. </a:t>
            </a:r>
          </a:p>
          <a:p>
            <a:r>
              <a:rPr lang="en-US">
                <a:latin typeface="Museo Sans 500"/>
              </a:rPr>
              <a:t>Developing a robust project plan running up to eviction ban – this includes updated information on website and new email, and developing closer working relationship with the PRS team working on evictions/repairs. Looking at number of S21s coming in, surprisingly relatively low at the moment, but where they are coming in, they come from landlords with tens of thousands of pounds arrears. The prevention fund can’t help in this case, assisting with DHP route but difficult to cover. People often also have support needs beyond financial needs which also need addressing at the same time.</a:t>
            </a:r>
          </a:p>
          <a:p>
            <a:r>
              <a:rPr lang="en-US">
                <a:latin typeface="Museo Sans 500"/>
              </a:rPr>
              <a:t>Having a specific prevention pathway in Manchester with Depaul for YP.  Helping to provide support to keep those at risk and preventing homelessness.  Commissioning these services early to get them underway prior to the new influx.</a:t>
            </a:r>
          </a:p>
          <a:p>
            <a:r>
              <a:rPr lang="en-US">
                <a:latin typeface="Museo Sans 500"/>
              </a:rPr>
              <a:t>Thinking about keeping landlords on side by using incentives to try and encourage landlords to either keep tenants in property or be prepared to take more LA tenants on.  Being super flexible, </a:t>
            </a:r>
            <a:r>
              <a:rPr lang="en-US" err="1">
                <a:latin typeface="Museo Sans 500"/>
              </a:rPr>
              <a:t>normalising</a:t>
            </a:r>
            <a:r>
              <a:rPr lang="en-US">
                <a:latin typeface="Museo Sans 500"/>
              </a:rPr>
              <a:t> the tenants that are in properties as being easier to deal with and trying to keep the balance being putting more money in and that not being expected.</a:t>
            </a:r>
          </a:p>
          <a:p>
            <a:r>
              <a:rPr lang="en-US">
                <a:latin typeface="Museo Sans 500"/>
              </a:rPr>
              <a:t>West </a:t>
            </a:r>
            <a:r>
              <a:rPr lang="en-US" err="1">
                <a:latin typeface="Museo Sans 500"/>
              </a:rPr>
              <a:t>Northants</a:t>
            </a:r>
            <a:r>
              <a:rPr lang="en-US">
                <a:latin typeface="Museo Sans 500"/>
              </a:rPr>
              <a:t> - Having a close relationship with the DWP can help to try and get the message across about help being available.  A partnership has been established where the local authority use the journal system at the DWP to communicate with customers or potential customers.  They are also using the text messaging system that the DWP have to create a further line of contact.  DWP are also using a crib sheet to identify people who might need help from the council through coach interviews and have a desk guide to follow to help identify these people.   The reach of this is very wide within the local area.</a:t>
            </a:r>
            <a:endParaRPr lang="en-US"/>
          </a:p>
          <a:p>
            <a:r>
              <a:rPr lang="en-US">
                <a:latin typeface="Museo Sans 500"/>
              </a:rPr>
              <a:t>Working with other local agencies like the Salvation Army and Vickers relief to find out where other pots of money might be to help bridge any gaps.</a:t>
            </a:r>
          </a:p>
          <a:p>
            <a:r>
              <a:rPr lang="en-US">
                <a:latin typeface="Museo Sans 500"/>
              </a:rPr>
              <a:t>If struggling because private landlords want guarantor, some have help to rent insurance policies which they pay for </a:t>
            </a:r>
            <a:r>
              <a:rPr lang="en-US" err="1">
                <a:latin typeface="Museo Sans 500"/>
              </a:rPr>
              <a:t>for</a:t>
            </a:r>
            <a:r>
              <a:rPr lang="en-US">
                <a:latin typeface="Museo Sans 500"/>
              </a:rPr>
              <a:t> landlords, as well as other incentives or a rent promise where LA agree to pay rent if tenant fails to do so.  Not had to pay out on many - most can be handled with direct UC payments.</a:t>
            </a:r>
          </a:p>
          <a:p>
            <a:endParaRPr lang="en-US">
              <a:latin typeface="Museo Sans 500"/>
            </a:endParaRPr>
          </a:p>
          <a:p>
            <a:endParaRPr lang="en-US">
              <a:latin typeface="Museo Sans 500"/>
            </a:endParaRPr>
          </a:p>
          <a:p>
            <a:endParaRPr lang="en-US">
              <a:latin typeface="Museo Sans 500"/>
            </a:endParaRPr>
          </a:p>
        </p:txBody>
      </p:sp>
    </p:spTree>
    <p:extLst>
      <p:ext uri="{BB962C8B-B14F-4D97-AF65-F5344CB8AC3E}">
        <p14:creationId xmlns:p14="http://schemas.microsoft.com/office/powerpoint/2010/main" val="432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20DA-36B6-4FBC-87E2-C55717A94C6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B78E7565-02A7-4330-A198-6C84347E8F8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4CE18E-1A4F-4144-BF88-FD2D00C6B639}"/>
              </a:ext>
            </a:extLst>
          </p:cNvPr>
          <p:cNvSpPr>
            <a:spLocks noGrp="1"/>
          </p:cNvSpPr>
          <p:nvPr>
            <p:ph type="body" sz="quarter" idx="17"/>
          </p:nvPr>
        </p:nvSpPr>
        <p:spPr/>
        <p:txBody>
          <a:bodyPr vert="horz" lIns="91440" tIns="45720" rIns="91440" bIns="45720" rtlCol="0" anchor="t">
            <a:normAutofit fontScale="62500" lnSpcReduction="20000"/>
          </a:bodyPr>
          <a:lstStyle/>
          <a:p>
            <a:r>
              <a:rPr lang="en-US">
                <a:latin typeface="Museo Sans 500"/>
              </a:rPr>
              <a:t>Incentives can themselves distort the market. Incentives include bonds, deposits, two/three months’ rent in advance, insurance products – often use a combination on a case by case basis.   Taking different view and redirecting funding into PRS by shifting spend has worked in one area to bring lots more PRS landlords on side.</a:t>
            </a:r>
          </a:p>
          <a:p>
            <a:r>
              <a:rPr lang="en-US">
                <a:latin typeface="Museo Sans 500"/>
              </a:rPr>
              <a:t>Newcastle – new Active Inclusion team (using the Homelessness Prevention Trailblazer fund and own funds) has increased prevention capacity. Team includes work coach from DWP, welfare benefits specialist, housing specialist and family support worker. This team goes through data to identify and reach out to households in precarious circumstances. Very successful, flexible approach. (See attached details).</a:t>
            </a:r>
          </a:p>
          <a:p>
            <a:r>
              <a:rPr lang="en-US">
                <a:latin typeface="Museo Sans 500"/>
              </a:rPr>
              <a:t>BCP - The addition of a financial wellbeing service can be really helpful but capacity for this is tricky.  It is a crucial service which needs experts to work in both prevention and relief areas.  As well as this having a Financial Resilience group has work in one area by involving landlords on the board and helping make them a real part of the solution.</a:t>
            </a:r>
          </a:p>
          <a:p>
            <a:r>
              <a:rPr lang="en-US" err="1">
                <a:latin typeface="Museo Sans 500"/>
              </a:rPr>
              <a:t>Gravesham</a:t>
            </a:r>
            <a:r>
              <a:rPr lang="en-US">
                <a:latin typeface="Museo Sans 500"/>
              </a:rPr>
              <a:t> - A call before you serve service has been set up with a hotline that provides an approachable service for landlords to air their concerns and talk through any possible prevention measures.</a:t>
            </a:r>
            <a:endParaRPr lang="en-US"/>
          </a:p>
          <a:p>
            <a:r>
              <a:rPr lang="en-US">
                <a:latin typeface="Museo Sans 500"/>
              </a:rPr>
              <a:t>Client expectations also need to shift - many think that they will never get a PRS property and do not get behind looking for something themselves.  They don't put the effort in and sometimes sabotage viewings to stick it out for a social letting.  Culture change is needed to shift the expectation about social housing and its availability,  current and past attempts to deal with this have not been very successful and it is still a firmly held view that you could hold out for social housing.  Innovative projects are needed in this area.</a:t>
            </a:r>
            <a:endParaRPr lang="en-US"/>
          </a:p>
          <a:p>
            <a:r>
              <a:rPr lang="en-US">
                <a:latin typeface="Museo Sans 500"/>
              </a:rPr>
              <a:t>Camden council used a points system to </a:t>
            </a:r>
            <a:r>
              <a:rPr lang="en-US" err="1">
                <a:latin typeface="Museo Sans 500"/>
              </a:rPr>
              <a:t>incentivise</a:t>
            </a:r>
            <a:r>
              <a:rPr lang="en-US">
                <a:latin typeface="Museo Sans 500"/>
              </a:rPr>
              <a:t> customers to take on PRS and also stay on the social housing waiting list.   It helped to open customers' eyes to PRS and some just stayed in the PRS and did not pursue wanting a social letting. </a:t>
            </a:r>
          </a:p>
          <a:p>
            <a:r>
              <a:rPr lang="en-US">
                <a:latin typeface="Museo Sans 500"/>
              </a:rPr>
              <a:t>Leeds - Help is needed politically around these points.  </a:t>
            </a:r>
            <a:r>
              <a:rPr lang="en-US" err="1">
                <a:latin typeface="Museo Sans 500"/>
              </a:rPr>
              <a:t>Councillors</a:t>
            </a:r>
            <a:r>
              <a:rPr lang="en-US">
                <a:latin typeface="Museo Sans 500"/>
              </a:rPr>
              <a:t> often do not do anything to help the public in their areas understand the constraints of the system.  The use of new </a:t>
            </a:r>
            <a:r>
              <a:rPr lang="en-US" err="1">
                <a:latin typeface="Museo Sans 500"/>
              </a:rPr>
              <a:t>councillors</a:t>
            </a:r>
            <a:r>
              <a:rPr lang="en-US">
                <a:latin typeface="Museo Sans 500"/>
              </a:rPr>
              <a:t> induction </a:t>
            </a:r>
            <a:r>
              <a:rPr lang="en-US" err="1">
                <a:latin typeface="Museo Sans 500"/>
              </a:rPr>
              <a:t>programmes</a:t>
            </a:r>
            <a:r>
              <a:rPr lang="en-US">
                <a:latin typeface="Museo Sans 500"/>
              </a:rPr>
              <a:t> can help however, often complaints and queries are just batted over to the housing department. </a:t>
            </a:r>
            <a:endParaRPr lang="en-US"/>
          </a:p>
          <a:p>
            <a:endParaRPr lang="en-US"/>
          </a:p>
        </p:txBody>
      </p:sp>
    </p:spTree>
    <p:extLst>
      <p:ext uri="{BB962C8B-B14F-4D97-AF65-F5344CB8AC3E}">
        <p14:creationId xmlns:p14="http://schemas.microsoft.com/office/powerpoint/2010/main" val="1557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3B38-914A-4992-BA84-75323DF2D45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C76ACD-B795-4CA3-933D-0B0694E48CB9}"/>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86617DAF-326E-451A-9475-B6D4207D0C4C}"/>
              </a:ext>
            </a:extLst>
          </p:cNvPr>
          <p:cNvSpPr>
            <a:spLocks noGrp="1"/>
          </p:cNvSpPr>
          <p:nvPr>
            <p:ph type="body" sz="quarter" idx="17"/>
          </p:nvPr>
        </p:nvSpPr>
        <p:spPr/>
        <p:txBody>
          <a:bodyPr vert="horz" lIns="91440" tIns="45720" rIns="91440" bIns="45720" rtlCol="0" anchor="t">
            <a:normAutofit fontScale="70000" lnSpcReduction="20000"/>
          </a:bodyPr>
          <a:lstStyle/>
          <a:p>
            <a:r>
              <a:rPr lang="en-US">
                <a:latin typeface="Museo Sans 500"/>
              </a:rPr>
              <a:t>In Bristol Since September, they moved 210 households into PRS from temporary/emergency accommodation. This came from a deal with a developer and made possible with the LHA uplift. MHCLG household resilience survey suggests Bristol will see 4,000 extra households in arrears (to current 5,000.) They are finding it difficult to engage with landlords in the city to work out if that’s accurate, currently estimate. · </a:t>
            </a:r>
            <a:endParaRPr lang="en-US"/>
          </a:p>
          <a:p>
            <a:r>
              <a:rPr lang="en-US">
                <a:latin typeface="Museo Sans 500"/>
              </a:rPr>
              <a:t>Central Beds have employed media and marketing companies to work on their awareness campaign. As well as social media, the aim is to also use the community; shop windows, bus shelters, putting information on the back of council tax bills, food bank parcels, getting in touch with children’s centers and schools. They partnered with Job </a:t>
            </a:r>
            <a:r>
              <a:rPr lang="en-US" err="1">
                <a:latin typeface="Museo Sans 500"/>
              </a:rPr>
              <a:t>Centres</a:t>
            </a:r>
            <a:r>
              <a:rPr lang="en-US">
                <a:latin typeface="Museo Sans 500"/>
              </a:rPr>
              <a:t>, charities and children’s services to get feedback on the campaign as it developed. Using targeted Google ads and tracking to see impact of its digital services. The campaign launched in December, had a big increase in approaches anyway, still waiting to see if campaign has had an impact. </a:t>
            </a:r>
            <a:endParaRPr lang="en-US"/>
          </a:p>
          <a:p>
            <a:r>
              <a:rPr lang="en-US">
                <a:latin typeface="Museo Sans 500"/>
              </a:rPr>
              <a:t>Manchester – feel as though we are chasing the affordability issue, most S21s coming from rising rents. Central rents are now so high they often place people 10-15 miles away from local area and schools.   Some landlords have raised rent by £200, making people homeless, because the area is on a commuter route to London. The group resented that public money was going towards this - lots of people feeling a bit overwhelmed and jaded. </a:t>
            </a:r>
            <a:endParaRPr lang="en-US"/>
          </a:p>
          <a:p>
            <a:r>
              <a:rPr lang="en-US">
                <a:latin typeface="Museo Sans 500"/>
              </a:rPr>
              <a:t>In Norwich, they can often find people housing within own stock or pay the landlord, but if people have extreme arrears neither of these are a solution and often have to move people into homelessness for a relief assessment. Frustrating that sometimes they pay arrears and then family faces homelessness again six months later – waste of money. </a:t>
            </a:r>
            <a:endParaRPr lang="en-US"/>
          </a:p>
          <a:p>
            <a:r>
              <a:rPr lang="en-US">
                <a:latin typeface="Museo Sans 500"/>
              </a:rPr>
              <a:t> Manchester – developing a panel of local services (including health, police </a:t>
            </a:r>
            <a:r>
              <a:rPr lang="en-US" err="1">
                <a:latin typeface="Museo Sans 500"/>
              </a:rPr>
              <a:t>etc</a:t>
            </a:r>
            <a:r>
              <a:rPr lang="en-US">
                <a:latin typeface="Museo Sans 500"/>
              </a:rPr>
              <a:t>) to assess people with higher support needs to try and prevent upstream for people who need additional help. </a:t>
            </a:r>
            <a:endParaRPr lang="en-US"/>
          </a:p>
        </p:txBody>
      </p:sp>
    </p:spTree>
    <p:extLst>
      <p:ext uri="{BB962C8B-B14F-4D97-AF65-F5344CB8AC3E}">
        <p14:creationId xmlns:p14="http://schemas.microsoft.com/office/powerpoint/2010/main" val="211246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a:solidFill>
                  <a:srgbClr val="FF0000"/>
                </a:solidFill>
                <a:latin typeface="Museo Sans 500"/>
              </a:rPr>
              <a:t>Main takeaways:</a:t>
            </a:r>
            <a:endParaRPr lang="en-GB" sz="1400">
              <a:solidFill>
                <a:srgbClr val="FF0000"/>
              </a:solidFill>
              <a:latin typeface="Museo Sans 500"/>
            </a:endParaRPr>
          </a:p>
          <a:p>
            <a:pPr>
              <a:buAutoNum type="arabicPeriod"/>
            </a:pPr>
            <a:r>
              <a:rPr lang="en-GB" sz="1400">
                <a:solidFill>
                  <a:srgbClr val="000000"/>
                </a:solidFill>
                <a:latin typeface="Museo Sans 500"/>
              </a:rPr>
              <a:t>Work needed to develop stronger more equal relationships with landlords;</a:t>
            </a:r>
          </a:p>
          <a:p>
            <a:pPr>
              <a:buAutoNum type="arabicPeriod"/>
            </a:pPr>
            <a:r>
              <a:rPr lang="en-GB" sz="1400">
                <a:latin typeface="Museo Sans 500"/>
              </a:rPr>
              <a:t>Relationships with external agencies – Courts, DWP, local charities and community organisations are very important;</a:t>
            </a:r>
          </a:p>
          <a:p>
            <a:pPr>
              <a:buAutoNum type="arabicPeriod"/>
            </a:pPr>
            <a:r>
              <a:rPr lang="en-GB" sz="1400">
                <a:latin typeface="Museo Sans 500"/>
              </a:rPr>
              <a:t>Financial inclusion workers could provide a very successful way forward for some customers;</a:t>
            </a:r>
          </a:p>
          <a:p>
            <a:pPr>
              <a:buAutoNum type="arabicPeriod"/>
            </a:pPr>
            <a:r>
              <a:rPr lang="en-GB" sz="1400">
                <a:latin typeface="Museo Sans 500"/>
              </a:rPr>
              <a:t>Pooling money from different pots and being creative is only way to provide realistic incentives</a:t>
            </a:r>
          </a:p>
          <a:p>
            <a:pPr>
              <a:buAutoNum type="arabicPeriod"/>
            </a:pPr>
            <a:r>
              <a:rPr lang="en-GB" sz="1400">
                <a:latin typeface="Museo Sans 500"/>
              </a:rPr>
              <a:t>Culture change is needed around realistic availability of social housing;</a:t>
            </a:r>
          </a:p>
          <a:p>
            <a:pPr>
              <a:buAutoNum type="arabicPeriod"/>
            </a:pPr>
            <a:r>
              <a:rPr lang="en-GB" sz="1400">
                <a:latin typeface="Museo Sans 500"/>
              </a:rPr>
              <a:t>Local councillors and other LA departments need to be educated and assist the housing department;</a:t>
            </a:r>
          </a:p>
          <a:p>
            <a:pPr>
              <a:buAutoNum type="arabicPeriod"/>
            </a:pPr>
            <a:r>
              <a:rPr lang="en-GB" sz="1400">
                <a:latin typeface="Museo Sans 500"/>
              </a:rPr>
              <a:t>Incentives can themselves cause problems and need to be used carefully.</a:t>
            </a:r>
          </a:p>
          <a:p>
            <a:pPr>
              <a:buAutoNum type="arabicPeriod"/>
            </a:pPr>
            <a:endParaRPr lang="en-GB" sz="140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5AAD63-D254-40DA-8A74-4EEECB688C11}"/>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4904D26-39C9-449F-A736-858D524B052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F939ACF3-D679-46AC-90C7-10D5C5DCB670}"/>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58080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3.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9</Slides>
  <Notes>1</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Atlas</vt:lpstr>
      <vt:lpstr>Crisis Local Authority Practice Network  Practice Exchange Session 27/04/2021 Prevention post pandemic.   Are we ready for the lifting of the eviction ban?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2</cp:revision>
  <dcterms:created xsi:type="dcterms:W3CDTF">2017-03-29T10:59:08Z</dcterms:created>
  <dcterms:modified xsi:type="dcterms:W3CDTF">2021-09-13T12:40:21Z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