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2"/>
  </p:notesMasterIdLst>
  <p:handoutMasterIdLst>
    <p:handoutMasterId r:id="rId13"/>
  </p:handoutMasterIdLst>
  <p:sldIdLst>
    <p:sldId id="270" r:id="rId5"/>
    <p:sldId id="315" r:id="rId6"/>
    <p:sldId id="325" r:id="rId7"/>
    <p:sldId id="326" r:id="rId8"/>
    <p:sldId id="327" r:id="rId9"/>
    <p:sldId id="320" r:id="rId10"/>
    <p:sldId id="304"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useo 500" panose="02000000000000000000" charset="0"/>
      <p:regular r:id="rId20"/>
      <p:italic r:id="rId21"/>
    </p:embeddedFont>
    <p:embeddedFont>
      <p:font typeface="Museo Sans 500" panose="02000000000000000000" charset="0"/>
      <p:regular r:id="rId22"/>
      <p:italic r:id="rId23"/>
    </p:embeddedFont>
    <p:embeddedFont>
      <p:font typeface="Rockwell" panose="020606030202050204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13BEA-4C70-CF25-70D5-25F036E5CA9A}" v="4979" dt="2021-04-28T15:08:18.719"/>
    <p1510:client id="{01D8ED0B-D686-239D-ECCF-A1E885D6DBB6}" v="286" dt="2020-11-11T10:22:01.434"/>
    <p1510:client id="{0E556287-7B79-C56E-988E-612804BC5A0C}" v="418" dt="2020-01-30T08:55:26.382"/>
    <p1510:client id="{13B3E6C3-F2DC-A882-5F41-4DB0BCCDF9E3}" v="1127" dt="2020-11-04T12:53:02.657"/>
    <p1510:client id="{16A61D9E-478D-C741-E3BC-3C56E8479955}" v="1939" dt="2021-09-14T13:06:51.900"/>
    <p1510:client id="{2011C79F-2042-C000-0DF4-38CF5D6EB584}" v="4" dt="2021-05-12T04:48:45.633"/>
    <p1510:client id="{20930235-D091-566C-4C1E-2DB5B6DCD519}" v="836" dt="2021-04-08T14:30:27.594"/>
    <p1510:client id="{2708CA36-1799-4125-5BCB-CBADAC8E2A88}" v="4573" dt="2021-08-09T16:46:54.635"/>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319D302-D3C2-DF44-DCE5-191425F44A18}" v="2342" dt="2021-09-07T07:40:08.894"/>
    <p1510:client id="{44D70C31-1A35-0752-99F5-FA084634B0CE}" v="1289" dt="2021-06-03T14:16:09.442"/>
    <p1510:client id="{459C3AF0-02D2-2234-67E8-F01ED4F85E59}" v="8" dt="2021-04-08T15:36:00.07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5F97E0BB-1233-6ADA-8CDB-F43FCFA99E75}" v="173" dt="2021-08-04T12:57:04.842"/>
    <p1510:client id="{61374A19-1DC5-48DD-A413-3FBF382D45AD}" v="3718" dt="2019-11-19T10:36:33.486"/>
    <p1510:client id="{629CAF2C-034E-0EE4-F3DC-275075449F83}" v="1105" dt="2021-03-01T15:54:44.600"/>
    <p1510:client id="{634EF1EA-48D5-55A8-8CFD-5C1815124870}" v="86" dt="2021-02-04T13:46:19.366"/>
    <p1510:client id="{670F6FEE-26C3-78EB-3E8E-6AE30E0DC665}" v="4" dt="2021-05-12T04:35:41.708"/>
    <p1510:client id="{69BCB007-3DCC-1CC5-42F5-2FBACEDBDFF1}" v="205" dt="2021-09-14T15:38:13.478"/>
    <p1510:client id="{70526D7C-A8FE-3462-A6A0-8441698AF5D4}" v="2" dt="2020-01-24T11:59:19.603"/>
    <p1510:client id="{7199EA2A-5DA9-DE33-73ED-DF49ED72B5BD}" v="74" dt="2020-03-23T13:11:27.328"/>
    <p1510:client id="{76F8AF2A-80A6-B243-E83A-8B4CD228E5A5}" v="50" dt="2020-11-05T12:59:14.951"/>
    <p1510:client id="{7ADAB41C-309F-7199-C2FB-B0F1C83BD4EE}" v="4312" dt="2021-04-29T14:59:14.553"/>
    <p1510:client id="{7BDA0D6E-48B9-7C92-1532-F1806A0EF8A0}" v="98" dt="2020-11-05T14:25:10.323"/>
    <p1510:client id="{7CFC9043-CE05-11F5-B59F-9C11EFDAB75C}" v="1276" dt="2020-11-05T12:19:41.057"/>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C7BED945-51BC-8234-747E-03B1BDDF3CD0}" v="4" dt="2021-06-10T12:49:49.768"/>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DAF6D48-72D0-F5D2-A194-292D3BE09943}" v="7723" dt="2021-09-06T13:40:47.071"/>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9D993C8-F2E8-276A-83FA-5B6E63D3546F}" v="4706" dt="2021-06-03T13:33:35.669"/>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4319D302-D3C2-DF44-DCE5-191425F44A18}"/>
    <pc:docChg chg="modSld">
      <pc:chgData name="Lisa Naylor" userId="S::lisa.naylor@crisis.org.uk::031e114b-fca1-42ab-bdab-99d4cdaee121" providerId="AD" clId="Web-{4319D302-D3C2-DF44-DCE5-191425F44A18}" dt="2021-09-07T07:40:08.879" v="1041" actId="20577"/>
      <pc:docMkLst>
        <pc:docMk/>
      </pc:docMkLst>
      <pc:sldChg chg="modSp">
        <pc:chgData name="Lisa Naylor" userId="S::lisa.naylor@crisis.org.uk::031e114b-fca1-42ab-bdab-99d4cdaee121" providerId="AD" clId="Web-{4319D302-D3C2-DF44-DCE5-191425F44A18}" dt="2021-09-07T07:28:54.474" v="241" actId="20577"/>
        <pc:sldMkLst>
          <pc:docMk/>
          <pc:sldMk cId="432163985" sldId="326"/>
        </pc:sldMkLst>
        <pc:spChg chg="mod">
          <ac:chgData name="Lisa Naylor" userId="S::lisa.naylor@crisis.org.uk::031e114b-fca1-42ab-bdab-99d4cdaee121" providerId="AD" clId="Web-{4319D302-D3C2-DF44-DCE5-191425F44A18}" dt="2021-09-07T07:28:54.474" v="241" actId="20577"/>
          <ac:spMkLst>
            <pc:docMk/>
            <pc:sldMk cId="432163985" sldId="326"/>
            <ac:spMk id="4" creationId="{DE37AEDD-E4A5-40F0-8994-89DA7D101DAA}"/>
          </ac:spMkLst>
        </pc:spChg>
      </pc:sldChg>
      <pc:sldChg chg="modSp">
        <pc:chgData name="Lisa Naylor" userId="S::lisa.naylor@crisis.org.uk::031e114b-fca1-42ab-bdab-99d4cdaee121" providerId="AD" clId="Web-{4319D302-D3C2-DF44-DCE5-191425F44A18}" dt="2021-09-07T07:40:08.879" v="1041" actId="20577"/>
        <pc:sldMkLst>
          <pc:docMk/>
          <pc:sldMk cId="1557015712" sldId="327"/>
        </pc:sldMkLst>
        <pc:spChg chg="mod">
          <ac:chgData name="Lisa Naylor" userId="S::lisa.naylor@crisis.org.uk::031e114b-fca1-42ab-bdab-99d4cdaee121" providerId="AD" clId="Web-{4319D302-D3C2-DF44-DCE5-191425F44A18}" dt="2021-09-07T07:40:08.879" v="1041" actId="20577"/>
          <ac:spMkLst>
            <pc:docMk/>
            <pc:sldMk cId="1557015712" sldId="327"/>
            <ac:spMk id="4" creationId="{BD4CE18E-1A4F-4144-BF88-FD2D00C6B639}"/>
          </ac:spMkLst>
        </pc:spChg>
      </pc:sldChg>
    </pc:docChg>
  </pc:docChgLst>
  <pc:docChgLst>
    <pc:chgData name="Lisa Naylor" userId="S::lisa.naylor@crisis.org.uk::031e114b-fca1-42ab-bdab-99d4cdaee121" providerId="AD" clId="Web-{69BCB007-3DCC-1CC5-42F5-2FBACEDBDFF1}"/>
    <pc:docChg chg="modSld">
      <pc:chgData name="Lisa Naylor" userId="S::lisa.naylor@crisis.org.uk::031e114b-fca1-42ab-bdab-99d4cdaee121" providerId="AD" clId="Web-{69BCB007-3DCC-1CC5-42F5-2FBACEDBDFF1}" dt="2021-09-14T15:38:13.181" v="89" actId="20577"/>
      <pc:docMkLst>
        <pc:docMk/>
      </pc:docMkLst>
      <pc:sldChg chg="modSp">
        <pc:chgData name="Lisa Naylor" userId="S::lisa.naylor@crisis.org.uk::031e114b-fca1-42ab-bdab-99d4cdaee121" providerId="AD" clId="Web-{69BCB007-3DCC-1CC5-42F5-2FBACEDBDFF1}" dt="2021-09-14T15:36:07.564" v="2" actId="20577"/>
        <pc:sldMkLst>
          <pc:docMk/>
          <pc:sldMk cId="417522296" sldId="325"/>
        </pc:sldMkLst>
        <pc:spChg chg="mod">
          <ac:chgData name="Lisa Naylor" userId="S::lisa.naylor@crisis.org.uk::031e114b-fca1-42ab-bdab-99d4cdaee121" providerId="AD" clId="Web-{69BCB007-3DCC-1CC5-42F5-2FBACEDBDFF1}" dt="2021-09-14T15:36:07.564" v="2" actId="20577"/>
          <ac:spMkLst>
            <pc:docMk/>
            <pc:sldMk cId="417522296" sldId="325"/>
            <ac:spMk id="4" creationId="{41491D02-F289-4E35-BF72-7FFCCAE76911}"/>
          </ac:spMkLst>
        </pc:spChg>
      </pc:sldChg>
      <pc:sldChg chg="modSp">
        <pc:chgData name="Lisa Naylor" userId="S::lisa.naylor@crisis.org.uk::031e114b-fca1-42ab-bdab-99d4cdaee121" providerId="AD" clId="Web-{69BCB007-3DCC-1CC5-42F5-2FBACEDBDFF1}" dt="2021-09-14T15:36:30.315" v="5" actId="20577"/>
        <pc:sldMkLst>
          <pc:docMk/>
          <pc:sldMk cId="432163985" sldId="326"/>
        </pc:sldMkLst>
        <pc:spChg chg="mod">
          <ac:chgData name="Lisa Naylor" userId="S::lisa.naylor@crisis.org.uk::031e114b-fca1-42ab-bdab-99d4cdaee121" providerId="AD" clId="Web-{69BCB007-3DCC-1CC5-42F5-2FBACEDBDFF1}" dt="2021-09-14T15:36:30.315" v="5" actId="20577"/>
          <ac:spMkLst>
            <pc:docMk/>
            <pc:sldMk cId="432163985" sldId="326"/>
            <ac:spMk id="4" creationId="{DE37AEDD-E4A5-40F0-8994-89DA7D101DAA}"/>
          </ac:spMkLst>
        </pc:spChg>
      </pc:sldChg>
      <pc:sldChg chg="modSp">
        <pc:chgData name="Lisa Naylor" userId="S::lisa.naylor@crisis.org.uk::031e114b-fca1-42ab-bdab-99d4cdaee121" providerId="AD" clId="Web-{69BCB007-3DCC-1CC5-42F5-2FBACEDBDFF1}" dt="2021-09-14T15:38:13.181" v="89" actId="20577"/>
        <pc:sldMkLst>
          <pc:docMk/>
          <pc:sldMk cId="1557015712" sldId="327"/>
        </pc:sldMkLst>
        <pc:spChg chg="mod">
          <ac:chgData name="Lisa Naylor" userId="S::lisa.naylor@crisis.org.uk::031e114b-fca1-42ab-bdab-99d4cdaee121" providerId="AD" clId="Web-{69BCB007-3DCC-1CC5-42F5-2FBACEDBDFF1}" dt="2021-09-14T15:38:13.181" v="89" actId="20577"/>
          <ac:spMkLst>
            <pc:docMk/>
            <pc:sldMk cId="1557015712" sldId="327"/>
            <ac:spMk id="4" creationId="{BD4CE18E-1A4F-4144-BF88-FD2D00C6B639}"/>
          </ac:spMkLst>
        </pc:spChg>
      </pc:sldChg>
    </pc:docChg>
  </pc:docChgLst>
  <pc:docChgLst>
    <pc:chgData name="Lisa Naylor" userId="S::lisa.naylor@crisis.org.uk::031e114b-fca1-42ab-bdab-99d4cdaee121" providerId="AD" clId="Web-{16A61D9E-478D-C741-E3BC-3C56E8479955}"/>
    <pc:docChg chg="delSld modSld">
      <pc:chgData name="Lisa Naylor" userId="S::lisa.naylor@crisis.org.uk::031e114b-fca1-42ab-bdab-99d4cdaee121" providerId="AD" clId="Web-{16A61D9E-478D-C741-E3BC-3C56E8479955}" dt="2021-09-14T13:06:51.885" v="890" actId="20577"/>
      <pc:docMkLst>
        <pc:docMk/>
      </pc:docMkLst>
      <pc:sldChg chg="modSp">
        <pc:chgData name="Lisa Naylor" userId="S::lisa.naylor@crisis.org.uk::031e114b-fca1-42ab-bdab-99d4cdaee121" providerId="AD" clId="Web-{16A61D9E-478D-C741-E3BC-3C56E8479955}" dt="2021-09-14T13:06:51.885" v="890" actId="20577"/>
        <pc:sldMkLst>
          <pc:docMk/>
          <pc:sldMk cId="2466410772" sldId="320"/>
        </pc:sldMkLst>
        <pc:spChg chg="mod">
          <ac:chgData name="Lisa Naylor" userId="S::lisa.naylor@crisis.org.uk::031e114b-fca1-42ab-bdab-99d4cdaee121" providerId="AD" clId="Web-{16A61D9E-478D-C741-E3BC-3C56E8479955}" dt="2021-09-14T13:06:51.885" v="890" actId="20577"/>
          <ac:spMkLst>
            <pc:docMk/>
            <pc:sldMk cId="2466410772" sldId="320"/>
            <ac:spMk id="4" creationId="{C49246A1-B55E-42C6-BEC0-6DB0BEA5B36E}"/>
          </ac:spMkLst>
        </pc:spChg>
      </pc:sldChg>
      <pc:sldChg chg="modSp">
        <pc:chgData name="Lisa Naylor" userId="S::lisa.naylor@crisis.org.uk::031e114b-fca1-42ab-bdab-99d4cdaee121" providerId="AD" clId="Web-{16A61D9E-478D-C741-E3BC-3C56E8479955}" dt="2021-09-14T12:57:07.121" v="624" actId="20577"/>
        <pc:sldMkLst>
          <pc:docMk/>
          <pc:sldMk cId="417522296" sldId="325"/>
        </pc:sldMkLst>
        <pc:spChg chg="mod">
          <ac:chgData name="Lisa Naylor" userId="S::lisa.naylor@crisis.org.uk::031e114b-fca1-42ab-bdab-99d4cdaee121" providerId="AD" clId="Web-{16A61D9E-478D-C741-E3BC-3C56E8479955}" dt="2021-09-14T12:57:07.121" v="624" actId="20577"/>
          <ac:spMkLst>
            <pc:docMk/>
            <pc:sldMk cId="417522296" sldId="325"/>
            <ac:spMk id="4" creationId="{41491D02-F289-4E35-BF72-7FFCCAE76911}"/>
          </ac:spMkLst>
        </pc:spChg>
      </pc:sldChg>
      <pc:sldChg chg="modSp">
        <pc:chgData name="Lisa Naylor" userId="S::lisa.naylor@crisis.org.uk::031e114b-fca1-42ab-bdab-99d4cdaee121" providerId="AD" clId="Web-{16A61D9E-478D-C741-E3BC-3C56E8479955}" dt="2021-09-14T13:04:14.506" v="797" actId="20577"/>
        <pc:sldMkLst>
          <pc:docMk/>
          <pc:sldMk cId="432163985" sldId="326"/>
        </pc:sldMkLst>
        <pc:spChg chg="mod">
          <ac:chgData name="Lisa Naylor" userId="S::lisa.naylor@crisis.org.uk::031e114b-fca1-42ab-bdab-99d4cdaee121" providerId="AD" clId="Web-{16A61D9E-478D-C741-E3BC-3C56E8479955}" dt="2021-09-14T13:04:14.506" v="797" actId="20577"/>
          <ac:spMkLst>
            <pc:docMk/>
            <pc:sldMk cId="432163985" sldId="326"/>
            <ac:spMk id="4" creationId="{DE37AEDD-E4A5-40F0-8994-89DA7D101DAA}"/>
          </ac:spMkLst>
        </pc:spChg>
      </pc:sldChg>
      <pc:sldChg chg="modSp">
        <pc:chgData name="Lisa Naylor" userId="S::lisa.naylor@crisis.org.uk::031e114b-fca1-42ab-bdab-99d4cdaee121" providerId="AD" clId="Web-{16A61D9E-478D-C741-E3BC-3C56E8479955}" dt="2021-09-14T12:52:44.678" v="455" actId="20577"/>
        <pc:sldMkLst>
          <pc:docMk/>
          <pc:sldMk cId="1557015712" sldId="327"/>
        </pc:sldMkLst>
        <pc:spChg chg="mod">
          <ac:chgData name="Lisa Naylor" userId="S::lisa.naylor@crisis.org.uk::031e114b-fca1-42ab-bdab-99d4cdaee121" providerId="AD" clId="Web-{16A61D9E-478D-C741-E3BC-3C56E8479955}" dt="2021-09-14T12:52:44.678" v="455" actId="20577"/>
          <ac:spMkLst>
            <pc:docMk/>
            <pc:sldMk cId="1557015712" sldId="327"/>
            <ac:spMk id="4" creationId="{BD4CE18E-1A4F-4144-BF88-FD2D00C6B639}"/>
          </ac:spMkLst>
        </pc:spChg>
      </pc:sldChg>
      <pc:sldChg chg="del">
        <pc:chgData name="Lisa Naylor" userId="S::lisa.naylor@crisis.org.uk::031e114b-fca1-42ab-bdab-99d4cdaee121" providerId="AD" clId="Web-{16A61D9E-478D-C741-E3BC-3C56E8479955}" dt="2021-09-14T13:05:30.180" v="827"/>
        <pc:sldMkLst>
          <pc:docMk/>
          <pc:sldMk cId="2112462157" sldId="328"/>
        </pc:sldMkLst>
      </pc:sldChg>
      <pc:sldChg chg="del">
        <pc:chgData name="Lisa Naylor" userId="S::lisa.naylor@crisis.org.uk::031e114b-fca1-42ab-bdab-99d4cdaee121" providerId="AD" clId="Web-{16A61D9E-478D-C741-E3BC-3C56E8479955}" dt="2021-09-14T12:53:24.757" v="458"/>
        <pc:sldMkLst>
          <pc:docMk/>
          <pc:sldMk cId="2197480199" sldId="329"/>
        </pc:sldMkLst>
      </pc:sldChg>
      <pc:sldChg chg="del">
        <pc:chgData name="Lisa Naylor" userId="S::lisa.naylor@crisis.org.uk::031e114b-fca1-42ab-bdab-99d4cdaee121" providerId="AD" clId="Web-{16A61D9E-478D-C741-E3BC-3C56E8479955}" dt="2021-09-14T12:53:15.507" v="457"/>
        <pc:sldMkLst>
          <pc:docMk/>
          <pc:sldMk cId="4044324370" sldId="330"/>
        </pc:sldMkLst>
      </pc:sldChg>
      <pc:sldChg chg="del">
        <pc:chgData name="Lisa Naylor" userId="S::lisa.naylor@crisis.org.uk::031e114b-fca1-42ab-bdab-99d4cdaee121" providerId="AD" clId="Web-{16A61D9E-478D-C741-E3BC-3C56E8479955}" dt="2021-09-14T12:53:33.007" v="459"/>
        <pc:sldMkLst>
          <pc:docMk/>
          <pc:sldMk cId="2430149642" sldId="331"/>
        </pc:sldMkLst>
      </pc:sldChg>
      <pc:sldChg chg="del">
        <pc:chgData name="Lisa Naylor" userId="S::lisa.naylor@crisis.org.uk::031e114b-fca1-42ab-bdab-99d4cdaee121" providerId="AD" clId="Web-{16A61D9E-478D-C741-E3BC-3C56E8479955}" dt="2021-09-14T12:53:03.084" v="456"/>
        <pc:sldMkLst>
          <pc:docMk/>
          <pc:sldMk cId="2813815668" sldId="332"/>
        </pc:sldMkLst>
      </pc:sldChg>
    </pc:docChg>
  </pc:docChgLst>
  <pc:docChgLst>
    <pc:chgData name="Lisa Naylor" userId="S::lisa.naylor@crisis.org.uk::031e114b-fca1-42ab-bdab-99d4cdaee121" providerId="AD" clId="Web-{EDAF6D48-72D0-F5D2-A194-292D3BE09943}"/>
    <pc:docChg chg="modSld">
      <pc:chgData name="Lisa Naylor" userId="S::lisa.naylor@crisis.org.uk::031e114b-fca1-42ab-bdab-99d4cdaee121" providerId="AD" clId="Web-{EDAF6D48-72D0-F5D2-A194-292D3BE09943}" dt="2021-09-06T13:40:47.056" v="3494" actId="20577"/>
      <pc:docMkLst>
        <pc:docMk/>
      </pc:docMkLst>
      <pc:sldChg chg="modSp">
        <pc:chgData name="Lisa Naylor" userId="S::lisa.naylor@crisis.org.uk::031e114b-fca1-42ab-bdab-99d4cdaee121" providerId="AD" clId="Web-{EDAF6D48-72D0-F5D2-A194-292D3BE09943}" dt="2021-09-06T13:02:04.682" v="35" actId="20577"/>
        <pc:sldMkLst>
          <pc:docMk/>
          <pc:sldMk cId="946018335" sldId="270"/>
        </pc:sldMkLst>
        <pc:spChg chg="mod">
          <ac:chgData name="Lisa Naylor" userId="S::lisa.naylor@crisis.org.uk::031e114b-fca1-42ab-bdab-99d4cdaee121" providerId="AD" clId="Web-{EDAF6D48-72D0-F5D2-A194-292D3BE09943}" dt="2021-09-06T13:02:04.682" v="35" actId="20577"/>
          <ac:spMkLst>
            <pc:docMk/>
            <pc:sldMk cId="946018335" sldId="270"/>
            <ac:spMk id="6" creationId="{C8C5E55D-E4A9-4817-B6F7-7AF780A89C65}"/>
          </ac:spMkLst>
        </pc:spChg>
      </pc:sldChg>
      <pc:sldChg chg="modSp">
        <pc:chgData name="Lisa Naylor" userId="S::lisa.naylor@crisis.org.uk::031e114b-fca1-42ab-bdab-99d4cdaee121" providerId="AD" clId="Web-{EDAF6D48-72D0-F5D2-A194-292D3BE09943}" dt="2021-09-06T13:13:02.925" v="255" actId="20577"/>
        <pc:sldMkLst>
          <pc:docMk/>
          <pc:sldMk cId="392017645" sldId="315"/>
        </pc:sldMkLst>
        <pc:spChg chg="mod">
          <ac:chgData name="Lisa Naylor" userId="S::lisa.naylor@crisis.org.uk::031e114b-fca1-42ab-bdab-99d4cdaee121" providerId="AD" clId="Web-{EDAF6D48-72D0-F5D2-A194-292D3BE09943}" dt="2021-09-06T13:05:26.960" v="219" actId="20577"/>
          <ac:spMkLst>
            <pc:docMk/>
            <pc:sldMk cId="392017645" sldId="315"/>
            <ac:spMk id="5" creationId="{B47D42DD-F61C-4D52-BA87-F17EB59031D7}"/>
          </ac:spMkLst>
        </pc:spChg>
        <pc:graphicFrameChg chg="modGraphic">
          <ac:chgData name="Lisa Naylor" userId="S::lisa.naylor@crisis.org.uk::031e114b-fca1-42ab-bdab-99d4cdaee121" providerId="AD" clId="Web-{EDAF6D48-72D0-F5D2-A194-292D3BE09943}" dt="2021-09-06T13:13:02.925" v="255" actId="20577"/>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EDAF6D48-72D0-F5D2-A194-292D3BE09943}" dt="2021-09-06T13:29:19.639" v="2233" actId="20577"/>
        <pc:sldMkLst>
          <pc:docMk/>
          <pc:sldMk cId="417522296" sldId="325"/>
        </pc:sldMkLst>
        <pc:spChg chg="mod">
          <ac:chgData name="Lisa Naylor" userId="S::lisa.naylor@crisis.org.uk::031e114b-fca1-42ab-bdab-99d4cdaee121" providerId="AD" clId="Web-{EDAF6D48-72D0-F5D2-A194-292D3BE09943}" dt="2021-09-06T13:29:19.639" v="2233" actId="20577"/>
          <ac:spMkLst>
            <pc:docMk/>
            <pc:sldMk cId="417522296" sldId="325"/>
            <ac:spMk id="4" creationId="{41491D02-F289-4E35-BF72-7FFCCAE76911}"/>
          </ac:spMkLst>
        </pc:spChg>
      </pc:sldChg>
      <pc:sldChg chg="modSp">
        <pc:chgData name="Lisa Naylor" userId="S::lisa.naylor@crisis.org.uk::031e114b-fca1-42ab-bdab-99d4cdaee121" providerId="AD" clId="Web-{EDAF6D48-72D0-F5D2-A194-292D3BE09943}" dt="2021-09-06T13:40:47.056" v="3494" actId="20577"/>
        <pc:sldMkLst>
          <pc:docMk/>
          <pc:sldMk cId="432163985" sldId="326"/>
        </pc:sldMkLst>
        <pc:spChg chg="mod">
          <ac:chgData name="Lisa Naylor" userId="S::lisa.naylor@crisis.org.uk::031e114b-fca1-42ab-bdab-99d4cdaee121" providerId="AD" clId="Web-{EDAF6D48-72D0-F5D2-A194-292D3BE09943}" dt="2021-09-06T13:40:47.056" v="3494" actId="20577"/>
          <ac:spMkLst>
            <pc:docMk/>
            <pc:sldMk cId="432163985" sldId="326"/>
            <ac:spMk id="4" creationId="{DE37AEDD-E4A5-40F0-8994-89DA7D101DA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dirty="0">
              <a:latin typeface="Calibri Light" panose="020F0302020204030204"/>
            </a:rPr>
            <a:t>Local Authorities in attendance:</a:t>
          </a:r>
          <a:endParaRPr lang="en-US" dirty="0"/>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EC0906CD-DA8F-43E5-B5DB-A8F83A1D5334}">
      <dgm:prSet phldr="0"/>
      <dgm:spPr/>
      <dgm:t>
        <a:bodyPr/>
        <a:lstStyle/>
        <a:p>
          <a:pPr rtl="0"/>
          <a:r>
            <a:rPr lang="en-US" dirty="0">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dirty="0">
              <a:latin typeface="Calibri Light" panose="020F0302020204030204"/>
            </a:rPr>
            <a:t>Norwich</a:t>
          </a:r>
          <a:endParaRPr lang="en-US" dirty="0"/>
        </a:p>
      </dgm:t>
    </dgm:pt>
    <dgm:pt modelId="{290A14D0-0139-4487-BE26-CE07F9D0D81D}" type="parTrans" cxnId="{C03B45D1-BB15-404F-8BD3-CB69DC487A71}">
      <dgm:prSet/>
      <dgm:spPr/>
    </dgm:pt>
    <dgm:pt modelId="{400E4E2E-4038-456B-8071-619840DC9307}" type="sibTrans" cxnId="{C03B45D1-BB15-404F-8BD3-CB69DC487A71}">
      <dgm:prSet/>
      <dgm:spPr/>
    </dgm:pt>
    <dgm:pt modelId="{EBB5CF08-2447-4587-AFED-C5B3E71219CE}">
      <dgm:prSet phldr="0"/>
      <dgm:spPr/>
      <dgm:t>
        <a:bodyPr/>
        <a:lstStyle/>
        <a:p>
          <a:pPr rtl="0"/>
          <a:r>
            <a:rPr lang="en-US" dirty="0">
              <a:latin typeface="Calibri Light" panose="020F0302020204030204"/>
            </a:rPr>
            <a:t>West </a:t>
          </a:r>
          <a:r>
            <a:rPr lang="en-US" dirty="0" err="1">
              <a:latin typeface="Calibri Light" panose="020F0302020204030204"/>
            </a:rPr>
            <a:t>Northants</a:t>
          </a:r>
          <a:endParaRPr lang="en-US" dirty="0">
            <a:latin typeface="Calibri Light" panose="020F0302020204030204"/>
          </a:endParaRP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dirty="0">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15E98CB9-9E79-4D50-AC4D-DE1976551DD6}">
      <dgm:prSet phldr="0"/>
      <dgm:spPr/>
      <dgm:t>
        <a:bodyPr/>
        <a:lstStyle/>
        <a:p>
          <a:r>
            <a:rPr lang="en-US" dirty="0">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pPr rtl="0"/>
          <a:r>
            <a:rPr lang="en-US" dirty="0">
              <a:latin typeface="Calibri Light" panose="020F0302020204030204"/>
            </a:rPr>
            <a:t>North </a:t>
          </a:r>
          <a:r>
            <a:rPr lang="en-US" dirty="0" err="1">
              <a:latin typeface="Calibri Light" panose="020F0302020204030204"/>
            </a:rPr>
            <a:t>Northants</a:t>
          </a:r>
          <a:endParaRPr lang="en-US" dirty="0">
            <a:latin typeface="Calibri Light" panose="020F0302020204030204"/>
          </a:endParaRPr>
        </a:p>
      </dgm:t>
    </dgm:pt>
    <dgm:pt modelId="{0F28E76A-08CE-4DA0-BA82-A1EDAC92E990}" type="parTrans" cxnId="{787B0944-C60B-440B-B21C-CF568048E07C}">
      <dgm:prSet/>
      <dgm:spPr/>
    </dgm:pt>
    <dgm:pt modelId="{B4F1F5EA-AB1D-4DB7-B200-3E493B2DC531}" type="sibTrans" cxnId="{787B0944-C60B-440B-B21C-CF568048E07C}">
      <dgm:prSet/>
      <dgm:spPr/>
    </dgm:pt>
    <dgm:pt modelId="{9018931F-8E84-4F38-8306-EE745C428F7E}">
      <dgm:prSet phldr="0"/>
      <dgm:spPr/>
      <dgm:t>
        <a:bodyPr/>
        <a:lstStyle/>
        <a:p>
          <a:r>
            <a:rPr lang="en-US" dirty="0">
              <a:latin typeface="Calibri Light" panose="020F0302020204030204"/>
            </a:rPr>
            <a:t>Durham</a:t>
          </a:r>
        </a:p>
      </dgm:t>
    </dgm:pt>
    <dgm:pt modelId="{D2B1C8BC-3B67-4C3C-B078-BB289C290DF1}" type="parTrans" cxnId="{ED7D942E-7D28-4F8B-BC5D-9C00FF1C92CE}">
      <dgm:prSet/>
      <dgm:spPr/>
    </dgm:pt>
    <dgm:pt modelId="{5E446A66-285A-4CF8-8D10-BCAF4CFE25B5}" type="sibTrans" cxnId="{ED7D942E-7D28-4F8B-BC5D-9C00FF1C92CE}">
      <dgm:prSet/>
      <dgm:spPr/>
    </dgm:pt>
    <dgm:pt modelId="{A22BDAF2-8EC4-45C0-924C-4C562F7DED0E}">
      <dgm:prSet phldr="0"/>
      <dgm:spPr/>
      <dgm:t>
        <a:bodyPr/>
        <a:lstStyle/>
        <a:p>
          <a:endParaRPr lang="en-US" dirty="0">
            <a:latin typeface="Calibri Light" panose="020F0302020204030204"/>
          </a:endParaRPr>
        </a:p>
      </dgm:t>
    </dgm:pt>
    <dgm:pt modelId="{4568A50F-A7DE-4B9E-A6CE-C49AB74CF6CD}" type="parTrans" cxnId="{5E14DE40-D342-4EAF-9618-B91675BA4BF5}">
      <dgm:prSet/>
      <dgm:spPr/>
    </dgm:pt>
    <dgm:pt modelId="{21DFC811-0F73-41C3-8E5D-6349114043DE}" type="sibTrans" cxnId="{5E14DE40-D342-4EAF-9618-B91675BA4BF5}">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2">
        <dgm:presLayoutVars>
          <dgm:chMax val="0"/>
          <dgm:bulletEnabled val="1"/>
        </dgm:presLayoutVars>
      </dgm:prSet>
      <dgm:spPr/>
    </dgm:pt>
    <dgm:pt modelId="{5BD9D316-4BBF-489E-A6EA-642D145B0E01}" type="pres">
      <dgm:prSet presAssocID="{56C53DBD-158F-4B40-83D6-FA7D408FECA5}" presName="childText" presStyleLbl="revTx" presStyleIdx="0" presStyleCnt="1">
        <dgm:presLayoutVars>
          <dgm:bulletEnabled val="1"/>
        </dgm:presLayoutVars>
      </dgm:prSet>
      <dgm:spPr/>
    </dgm:pt>
    <dgm:pt modelId="{0110E5C8-9984-4C2E-9037-4C8AB5C6DD6D}" type="pres">
      <dgm:prSet presAssocID="{A22BDAF2-8EC4-45C0-924C-4C562F7DED0E}" presName="parentText" presStyleLbl="node1" presStyleIdx="1" presStyleCnt="2">
        <dgm:presLayoutVars>
          <dgm:chMax val="0"/>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38E4540E-D06D-47B1-8DDC-80D0435F7F52}" type="presOf" srcId="{EBB5CF08-2447-4587-AFED-C5B3E71219CE}" destId="{5BD9D316-4BBF-489E-A6EA-642D145B0E01}" srcOrd="0" destOrd="3" presId="urn:microsoft.com/office/officeart/2005/8/layout/vList2"/>
    <dgm:cxn modelId="{ED7D942E-7D28-4F8B-BC5D-9C00FF1C92CE}" srcId="{56C53DBD-158F-4B40-83D6-FA7D408FECA5}" destId="{9018931F-8E84-4F38-8306-EE745C428F7E}" srcOrd="6" destOrd="0" parTransId="{D2B1C8BC-3B67-4C3C-B078-BB289C290DF1}" sibTransId="{5E446A66-285A-4CF8-8D10-BCAF4CFE25B5}"/>
    <dgm:cxn modelId="{BE1DA737-1EF3-43C4-9A80-10C030CBA948}" type="presOf" srcId="{0D2219D2-732B-4D1C-A9B3-DC46BCE582E0}" destId="{5BD9D316-4BBF-489E-A6EA-642D145B0E01}" srcOrd="0" destOrd="2" presId="urn:microsoft.com/office/officeart/2005/8/layout/vList2"/>
    <dgm:cxn modelId="{5E14DE40-D342-4EAF-9618-B91675BA4BF5}" srcId="{9CABF785-FDA6-4CC3-8EA3-79D17A38593E}" destId="{A22BDAF2-8EC4-45C0-924C-4C562F7DED0E}" srcOrd="1" destOrd="0" parTransId="{4568A50F-A7DE-4B9E-A6CE-C49AB74CF6CD}" sibTransId="{21DFC811-0F73-41C3-8E5D-6349114043DE}"/>
    <dgm:cxn modelId="{232F185E-C3E3-402E-B492-96CFBA88F423}" type="presOf" srcId="{15E98CB9-9E79-4D50-AC4D-DE1976551DD6}" destId="{5BD9D316-4BBF-489E-A6EA-642D145B0E01}" srcOrd="0" destOrd="5" presId="urn:microsoft.com/office/officeart/2005/8/layout/vList2"/>
    <dgm:cxn modelId="{A0F58261-8C72-4BDC-B58B-C30797A39507}" srcId="{56C53DBD-158F-4B40-83D6-FA7D408FECA5}" destId="{15E98CB9-9E79-4D50-AC4D-DE1976551DD6}" srcOrd="5" destOrd="0" parTransId="{E7026D0C-0DC3-4988-B5E8-6A5B77CE167B}" sibTransId="{EF3F326E-F7FB-4A58-9AAC-501696AB7277}"/>
    <dgm:cxn modelId="{787B0944-C60B-440B-B21C-CF568048E07C}" srcId="{56C53DBD-158F-4B40-83D6-FA7D408FECA5}" destId="{1A0C6BE6-CD7A-41D1-9715-55E594569167}" srcOrd="0" destOrd="0" parTransId="{0F28E76A-08CE-4DA0-BA82-A1EDAC92E990}" sibTransId="{B4F1F5EA-AB1D-4DB7-B200-3E493B2DC531}"/>
    <dgm:cxn modelId="{753F4C6E-0322-4391-BB94-F6877E9EA91F}" srcId="{56C53DBD-158F-4B40-83D6-FA7D408FECA5}" destId="{BDEB0A46-A406-4539-9AD1-EB60F7F11782}" srcOrd="4" destOrd="0" parTransId="{25E64863-849D-40B6-ACA3-60340179E384}" sibTransId="{1701A77F-6FDD-410A-B419-A3DA09E6D1F7}"/>
    <dgm:cxn modelId="{CA05E490-8D89-4AD4-9C16-72D522520397}" type="presOf" srcId="{EC0906CD-DA8F-43E5-B5DB-A8F83A1D5334}" destId="{5BD9D316-4BBF-489E-A6EA-642D145B0E01}" srcOrd="0" destOrd="1" presId="urn:microsoft.com/office/officeart/2005/8/layout/vList2"/>
    <dgm:cxn modelId="{0BB9529B-84F4-42D9-A36C-E637A977A6EF}" type="presOf" srcId="{9018931F-8E84-4F38-8306-EE745C428F7E}" destId="{5BD9D316-4BBF-489E-A6EA-642D145B0E01}" srcOrd="0" destOrd="6" presId="urn:microsoft.com/office/officeart/2005/8/layout/vList2"/>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3" destOrd="0" parTransId="{9BEC4074-4A0D-47A4-97F0-01D71FD70B73}" sibTransId="{82F282E8-B144-4FAB-AE52-DE0048D21E46}"/>
    <dgm:cxn modelId="{C03B45D1-BB15-404F-8BD3-CB69DC487A71}" srcId="{56C53DBD-158F-4B40-83D6-FA7D408FECA5}" destId="{0D2219D2-732B-4D1C-A9B3-DC46BCE582E0}" srcOrd="2" destOrd="0" parTransId="{290A14D0-0139-4487-BE26-CE07F9D0D81D}" sibTransId="{400E4E2E-4038-456B-8071-619840DC9307}"/>
    <dgm:cxn modelId="{CC6F59DF-88E1-4031-B79D-A6E63A282F32}" type="presOf" srcId="{BDEB0A46-A406-4539-9AD1-EB60F7F11782}" destId="{5BD9D316-4BBF-489E-A6EA-642D145B0E01}" srcOrd="0" destOrd="4" presId="urn:microsoft.com/office/officeart/2005/8/layout/vList2"/>
    <dgm:cxn modelId="{1D0795E1-352E-4020-B79C-7EF044E9E1BD}" type="presOf" srcId="{A22BDAF2-8EC4-45C0-924C-4C562F7DED0E}" destId="{0110E5C8-9984-4C2E-9037-4C8AB5C6DD6D}" srcOrd="0" destOrd="0" presId="urn:microsoft.com/office/officeart/2005/8/layout/vList2"/>
    <dgm:cxn modelId="{723CD0EE-E85F-458A-8BE3-1B4D8C092C7C}" type="presOf" srcId="{56C53DBD-158F-4B40-83D6-FA7D408FECA5}" destId="{372E7166-FCE9-4BE7-97C6-9BC4ABEAD90C}" srcOrd="0" destOrd="0" presId="urn:microsoft.com/office/officeart/2005/8/layout/vList2"/>
    <dgm:cxn modelId="{3F3B52F7-3613-4BA5-9604-1874EEE46F9E}" type="presOf" srcId="{1A0C6BE6-CD7A-41D1-9715-55E594569167}" destId="{5BD9D316-4BBF-489E-A6EA-642D145B0E01}" srcOrd="0" destOrd="0" presId="urn:microsoft.com/office/officeart/2005/8/layout/vList2"/>
    <dgm:cxn modelId="{4035B5FE-F6AA-4EC4-8A09-2656C32DF191}" srcId="{56C53DBD-158F-4B40-83D6-FA7D408FECA5}" destId="{EC0906CD-DA8F-43E5-B5DB-A8F83A1D5334}" srcOrd="1" destOrd="0" parTransId="{F5AD43DC-7A45-4A40-98F8-9025ECD7A2A8}" sibTransId="{D51391E1-3555-4A66-B949-ED92D1C9BDAA}"/>
    <dgm:cxn modelId="{0BBA26E2-0EA2-489B-A3E8-12C2719B1EA6}" type="presParOf" srcId="{884E238D-52DB-40C7-B599-4C9B638424DE}" destId="{372E7166-FCE9-4BE7-97C6-9BC4ABEAD90C}" srcOrd="0" destOrd="0" presId="urn:microsoft.com/office/officeart/2005/8/layout/vList2"/>
    <dgm:cxn modelId="{F05181A2-DACB-4B2B-A4FA-BF4174B8B697}" type="presParOf" srcId="{884E238D-52DB-40C7-B599-4C9B638424DE}" destId="{5BD9D316-4BBF-489E-A6EA-642D145B0E01}" srcOrd="1" destOrd="0" presId="urn:microsoft.com/office/officeart/2005/8/layout/vList2"/>
    <dgm:cxn modelId="{4DE642BA-C223-4388-96E7-601EDFD5E226}" type="presParOf" srcId="{884E238D-52DB-40C7-B599-4C9B638424DE}" destId="{0110E5C8-9984-4C2E-9037-4C8AB5C6DD6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00150"/>
          <a:ext cx="2617839"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Local Authorities in attendance:</a:t>
          </a:r>
          <a:endParaRPr lang="en-US" sz="2400" kern="1200" dirty="0"/>
        </a:p>
      </dsp:txBody>
      <dsp:txXfrm>
        <a:off x="46606" y="146756"/>
        <a:ext cx="2524627" cy="861507"/>
      </dsp:txXfrm>
    </dsp:sp>
    <dsp:sp modelId="{5BD9D316-4BBF-489E-A6EA-642D145B0E01}">
      <dsp:nvSpPr>
        <dsp:cNvPr id="0" name=""/>
        <dsp:cNvSpPr/>
      </dsp:nvSpPr>
      <dsp:spPr>
        <a:xfrm>
          <a:off x="0" y="1054870"/>
          <a:ext cx="2617839" cy="22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16"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alibri Light" panose="020F0302020204030204"/>
            </a:rPr>
            <a:t>North </a:t>
          </a:r>
          <a:r>
            <a:rPr lang="en-US" sz="1900" kern="1200" dirty="0" err="1">
              <a:latin typeface="Calibri Light" panose="020F0302020204030204"/>
            </a:rPr>
            <a:t>Northants</a:t>
          </a:r>
          <a:endParaRPr lang="en-US" sz="1900" kern="1200" dirty="0">
            <a:latin typeface="Calibri Light" panose="020F0302020204030204"/>
          </a:endParaRPr>
        </a:p>
        <a:p>
          <a:pPr marL="171450" lvl="1" indent="-171450" algn="l" defTabSz="844550" rtl="0">
            <a:lnSpc>
              <a:spcPct val="90000"/>
            </a:lnSpc>
            <a:spcBef>
              <a:spcPct val="0"/>
            </a:spcBef>
            <a:spcAft>
              <a:spcPct val="20000"/>
            </a:spcAft>
            <a:buChar char="•"/>
          </a:pPr>
          <a:r>
            <a:rPr lang="en-US" sz="1900" kern="1200" dirty="0">
              <a:latin typeface="Calibri Light" panose="020F0302020204030204"/>
            </a:rPr>
            <a:t>Central Bedfordshire</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Norwich</a:t>
          </a:r>
          <a:endParaRPr lang="en-US" sz="1900" kern="1200" dirty="0"/>
        </a:p>
        <a:p>
          <a:pPr marL="171450" lvl="1" indent="-171450" algn="l" defTabSz="844550" rtl="0">
            <a:lnSpc>
              <a:spcPct val="90000"/>
            </a:lnSpc>
            <a:spcBef>
              <a:spcPct val="0"/>
            </a:spcBef>
            <a:spcAft>
              <a:spcPct val="20000"/>
            </a:spcAft>
            <a:buChar char="•"/>
          </a:pPr>
          <a:r>
            <a:rPr lang="en-US" sz="1900" kern="1200" dirty="0">
              <a:latin typeface="Calibri Light" panose="020F0302020204030204"/>
            </a:rPr>
            <a:t>West </a:t>
          </a:r>
          <a:r>
            <a:rPr lang="en-US" sz="1900" kern="1200" dirty="0" err="1">
              <a:latin typeface="Calibri Light" panose="020F0302020204030204"/>
            </a:rPr>
            <a:t>Northants</a:t>
          </a:r>
          <a:endParaRPr lang="en-US" sz="1900" kern="1200" dirty="0">
            <a:latin typeface="Calibri Light" panose="020F0302020204030204"/>
          </a:endParaRPr>
        </a:p>
        <a:p>
          <a:pPr marL="171450" lvl="1" indent="-171450" algn="l" defTabSz="844550">
            <a:lnSpc>
              <a:spcPct val="90000"/>
            </a:lnSpc>
            <a:spcBef>
              <a:spcPct val="0"/>
            </a:spcBef>
            <a:spcAft>
              <a:spcPct val="20000"/>
            </a:spcAft>
            <a:buChar char="•"/>
          </a:pPr>
          <a:r>
            <a:rPr lang="en-US" sz="1900" kern="1200" dirty="0">
              <a:latin typeface="Calibri Light" panose="020F0302020204030204"/>
            </a:rPr>
            <a:t>Southwark</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Bristol</a:t>
          </a:r>
        </a:p>
        <a:p>
          <a:pPr marL="171450" lvl="1" indent="-171450" algn="l" defTabSz="844550">
            <a:lnSpc>
              <a:spcPct val="90000"/>
            </a:lnSpc>
            <a:spcBef>
              <a:spcPct val="0"/>
            </a:spcBef>
            <a:spcAft>
              <a:spcPct val="20000"/>
            </a:spcAft>
            <a:buChar char="•"/>
          </a:pPr>
          <a:r>
            <a:rPr lang="en-US" sz="1900" kern="1200" dirty="0">
              <a:latin typeface="Calibri Light" panose="020F0302020204030204"/>
            </a:rPr>
            <a:t>Durham</a:t>
          </a:r>
        </a:p>
      </dsp:txBody>
      <dsp:txXfrm>
        <a:off x="0" y="1054870"/>
        <a:ext cx="2617839" cy="2285280"/>
      </dsp:txXfrm>
    </dsp:sp>
    <dsp:sp modelId="{0110E5C8-9984-4C2E-9037-4C8AB5C6DD6D}">
      <dsp:nvSpPr>
        <dsp:cNvPr id="0" name=""/>
        <dsp:cNvSpPr/>
      </dsp:nvSpPr>
      <dsp:spPr>
        <a:xfrm>
          <a:off x="0" y="3340150"/>
          <a:ext cx="2617839"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Calibri Light" panose="020F0302020204030204"/>
          </a:endParaRPr>
        </a:p>
      </dsp:txBody>
      <dsp:txXfrm>
        <a:off x="46606" y="3386756"/>
        <a:ext cx="2524627"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14/09/2021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9/14/2021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9/14/2021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9/14/2021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dirty="0">
                <a:latin typeface="Museo 500"/>
              </a:rPr>
              <a:t>Crisis Local Authority Practice Network</a:t>
            </a:r>
            <a:br>
              <a:rPr lang="en-US" sz="6000" dirty="0">
                <a:latin typeface="Museo 500"/>
              </a:rPr>
            </a:br>
            <a:br>
              <a:rPr lang="en-US" sz="6000" dirty="0">
                <a:latin typeface="Museo 500"/>
              </a:rPr>
            </a:br>
            <a:r>
              <a:rPr lang="en-US" sz="3200" dirty="0">
                <a:solidFill>
                  <a:schemeClr val="tx1"/>
                </a:solidFill>
                <a:latin typeface="Museo 500"/>
              </a:rPr>
              <a:t>Practice Exchange Session31/08/2021</a:t>
            </a:r>
            <a:br>
              <a:rPr lang="en-US" sz="3200" dirty="0">
                <a:latin typeface="Museo 500"/>
              </a:rPr>
            </a:br>
            <a:r>
              <a:rPr lang="en-US" sz="3200" dirty="0">
                <a:solidFill>
                  <a:schemeClr val="tx1"/>
                </a:solidFill>
                <a:latin typeface="Museo 500"/>
                <a:cs typeface="Calibri Light"/>
              </a:rPr>
              <a:t>Housing Associations and allocations policies helping or hindering?</a:t>
            </a:r>
            <a:endParaRPr lang="en-US" sz="3200" dirty="0">
              <a:solidFill>
                <a:schemeClr val="tx1"/>
              </a:solidFill>
              <a:latin typeface="Calibri Light"/>
              <a:cs typeface="Calibri Light"/>
            </a:endParaRP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dirty="0">
                <a:latin typeface="Museo Sans 500"/>
              </a:rPr>
              <a:t>Notes from Practice Exchange 31/08/2021</a:t>
            </a:r>
          </a:p>
          <a:p>
            <a:pPr marL="0" indent="0" algn="ctr">
              <a:buNone/>
            </a:pPr>
            <a:r>
              <a:rPr lang="en-US" sz="1600" b="1" dirty="0">
                <a:latin typeface="Museo Sans 500"/>
              </a:rPr>
              <a:t>Theme: Housing Associations and allocations policies – helping or hindering?</a:t>
            </a:r>
            <a:endParaRPr lang="en-US" sz="1600" dirty="0"/>
          </a:p>
          <a:p>
            <a:pPr marL="0" indent="0" algn="ctr">
              <a:buNone/>
            </a:pPr>
            <a:endParaRPr lang="en-US" sz="1600" b="1"/>
          </a:p>
          <a:p>
            <a:pPr marL="0" indent="0">
              <a:buNone/>
            </a:pPr>
            <a:r>
              <a:rPr lang="en-US" sz="1400" b="1" dirty="0">
                <a:solidFill>
                  <a:schemeClr val="accent1"/>
                </a:solidFill>
                <a:latin typeface="Museo Sans 500"/>
              </a:rPr>
              <a:t>Topics</a:t>
            </a:r>
          </a:p>
          <a:p>
            <a:pPr marL="0" indent="0">
              <a:buNone/>
            </a:pPr>
            <a:r>
              <a:rPr lang="en-US" sz="1400" dirty="0">
                <a:latin typeface="Museo Sans 500"/>
              </a:rPr>
              <a:t>1. How has our work with HA's changed over the last 18 months? Has this been positive or negative?</a:t>
            </a:r>
          </a:p>
          <a:p>
            <a:pPr marL="0" indent="0">
              <a:buNone/>
            </a:pPr>
            <a:r>
              <a:rPr lang="en-US" sz="1400" dirty="0">
                <a:latin typeface="Museo Sans 500"/>
              </a:rPr>
              <a:t>2. What work can we do to improve relationships with HA's and offer better allocations policies..</a:t>
            </a:r>
          </a:p>
          <a:p>
            <a:pPr marL="0" indent="0" algn="just">
              <a:buNone/>
            </a:pPr>
            <a:endParaRPr lang="en-US" sz="1400" dirty="0"/>
          </a:p>
          <a:p>
            <a:pPr marL="0" indent="0" algn="just">
              <a:buNone/>
            </a:pPr>
            <a:endParaRPr lang="en-US" sz="1400">
              <a:solidFill>
                <a:srgbClr val="000000"/>
              </a:solidFill>
              <a:latin typeface="Museo Sans 500"/>
            </a:endParaRPr>
          </a:p>
          <a:p>
            <a:pPr marL="0" indent="0" algn="just">
              <a:buNone/>
            </a:pPr>
            <a:r>
              <a:rPr lang="en-US" sz="1400" b="1" dirty="0">
                <a:solidFill>
                  <a:schemeClr val="accent1"/>
                </a:solidFill>
                <a:latin typeface="Museo Sans 500"/>
              </a:rPr>
              <a:t>Actions:</a:t>
            </a:r>
            <a:r>
              <a:rPr lang="en-US" sz="1400" dirty="0">
                <a:solidFill>
                  <a:srgbClr val="0070C0"/>
                </a:solidFill>
                <a:latin typeface="Museo Sans 500"/>
              </a:rPr>
              <a:t>  </a:t>
            </a:r>
            <a:endParaRPr lang="en-US" sz="1400" dirty="0">
              <a:solidFill>
                <a:srgbClr val="0070C0"/>
              </a:solidFill>
              <a:latin typeface="Museo Sans 500"/>
              <a:cs typeface="Segoe UI"/>
            </a:endParaRPr>
          </a:p>
          <a:p>
            <a:pPr marL="0" indent="0" algn="just">
              <a:buNone/>
            </a:pPr>
            <a:r>
              <a:rPr lang="en-US" sz="1400" dirty="0">
                <a:solidFill>
                  <a:srgbClr val="0070C0"/>
                </a:solidFill>
                <a:latin typeface="Museo Sans 500"/>
                <a:cs typeface="Segoe UI"/>
              </a:rPr>
              <a:t>LN to circulate notes prior the next exchange</a:t>
            </a:r>
          </a:p>
          <a:p>
            <a:pPr marL="0" indent="0" algn="just">
              <a:buNone/>
            </a:pPr>
            <a:endParaRPr lang="en-US" sz="1400" dirty="0">
              <a:solidFill>
                <a:srgbClr val="0070C0"/>
              </a:solidFill>
              <a:latin typeface="Museo Sans 500"/>
              <a:cs typeface="Segoe UI"/>
            </a:endParaRPr>
          </a:p>
          <a:p>
            <a:pPr marL="0" indent="0" algn="just">
              <a:buNone/>
            </a:pPr>
            <a:endParaRPr lang="en-US" sz="1400" dirty="0">
              <a:solidFill>
                <a:srgbClr val="0070C0"/>
              </a:solidFill>
              <a:cs typeface="Segoe UI"/>
            </a:endParaRPr>
          </a:p>
          <a:p>
            <a:pPr>
              <a:buNone/>
            </a:pPr>
            <a:endParaRPr lang="en-US" sz="1400" b="1" dirty="0">
              <a:cs typeface="Segoe UI"/>
            </a:endParaRPr>
          </a:p>
          <a:p>
            <a:pPr>
              <a:buNone/>
            </a:pPr>
            <a:endParaRPr lang="en-US" sz="1400">
              <a:solidFill>
                <a:srgbClr val="000000"/>
              </a:solidFill>
              <a:cs typeface="Segoe UI"/>
            </a:endParaRPr>
          </a:p>
          <a:p>
            <a:pPr>
              <a:buNone/>
            </a:pPr>
            <a:endParaRPr lang="en-US" sz="1400">
              <a:solidFill>
                <a:srgbClr val="000000"/>
              </a:solidFill>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224794090"/>
              </p:ext>
            </p:extLst>
          </p:nvPr>
        </p:nvGraphicFramePr>
        <p:xfrm>
          <a:off x="9131709" y="1366683"/>
          <a:ext cx="2617839" cy="439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F8E54-8FA9-4E8C-B6B1-889C67072E54}"/>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7BDC732D-DD76-4E0B-BA36-DE7D143AD44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1491D02-F289-4E35-BF72-7FFCCAE76911}"/>
              </a:ext>
            </a:extLst>
          </p:cNvPr>
          <p:cNvSpPr>
            <a:spLocks noGrp="1"/>
          </p:cNvSpPr>
          <p:nvPr>
            <p:ph type="body" sz="quarter" idx="17"/>
          </p:nvPr>
        </p:nvSpPr>
        <p:spPr/>
        <p:txBody>
          <a:bodyPr vert="horz" lIns="91440" tIns="45720" rIns="91440" bIns="45720" rtlCol="0" anchor="t">
            <a:normAutofit lnSpcReduction="10000"/>
          </a:bodyPr>
          <a:lstStyle/>
          <a:p>
            <a:pPr marL="0" indent="0">
              <a:buNone/>
            </a:pPr>
            <a:r>
              <a:rPr lang="en-GB" sz="1200" dirty="0">
                <a:latin typeface="Museo Sans 500"/>
              </a:rPr>
              <a:t>Session 1</a:t>
            </a:r>
          </a:p>
          <a:p>
            <a:r>
              <a:rPr lang="en-GB" sz="1200" dirty="0">
                <a:latin typeface="Museo Sans 500"/>
              </a:rPr>
              <a:t>West Northants are a unitary authority and have during covid started to do direct – they have had a consultation to see if this can be extended due to the success of the scheme.   Registered providers in the area have been really helpful and very understanding and so far this has been extended to March  next year.  As they are a newly formed unitary they need to adopt a new allocations policy anyway so hope to have this in place by March when the current agreement ends which will bring together the three distinct areas.   Historically in her area local registered providers would refuse certain clients on the grounds of rent arrears, needing large deposits or for having a particular history – they would cherry pick on the CBL system which has led to people with mental health  and drug and alcohol problems being very difficult to place.</a:t>
            </a:r>
          </a:p>
          <a:p>
            <a:r>
              <a:rPr lang="en-GB" sz="1200" dirty="0">
                <a:latin typeface="Museo Sans 500"/>
              </a:rPr>
              <a:t>Central Beds painted a similar picture to West Northants.  Running alongside their allocations policy is their annual lettings policy which provides for 30% of homeless customers will be assisted into social housing along with some other clauses.  They are running a hybrid approach to allocations as CBL was seeing a lot of families stuck in temporary accommodation because of complex needs and being screened out by HAs.   They have also utilised their annual lettings policy to direct let to customers.  Registered providers are now begging for the CBL system to reopen and the whole thing has now become quite political.  During covid 65% of allocations were going to homeless people but Central Beds felt that this was too far.  People were coming incentivised to present as homeless due to the situation.   Complex needs customers are still very difficult to place especially with offending background, the RP's often speak to just one agency about a customer and don't get a full picture of where they are at, at that time.  They need to take a multi-disciplinary approach and get up to date information from all agencies involved.   Rent arrears is also an issue – they feel like they are becoming a bank to the HAs who are all now insisting on rent in advance and won't budge on this because they know the Council will pay it.  This includes members of Homes for Cathy.  The Council can sometimes do affordability checks and a customer will pass only to fail an affordability check by a HA.  There needs to be a clear understanding across all involved of what constitutes affordability - it should not be randomly used to screen people out.  </a:t>
            </a:r>
          </a:p>
          <a:p>
            <a:r>
              <a:rPr lang="en-GB" sz="1200" dirty="0">
                <a:latin typeface="Museo Sans 500"/>
              </a:rPr>
              <a:t>Central beds also confirmed that there has been a push back against benefit capped customers and this is leaving the Council to shoulder the burden of these customers alone,  Social landlords should be social and are there to help exactly the customers they are now refusing to take.</a:t>
            </a:r>
          </a:p>
          <a:p>
            <a:r>
              <a:rPr lang="en-GB" sz="1200" dirty="0">
                <a:latin typeface="Museo Sans 500"/>
              </a:rPr>
              <a:t>Regarding new developments - these simply do not meet housing demand - there are very often no 1 bed properties for which demand has really grown across all regions, and there is no real commitment to affordability rent for homeless customers.  </a:t>
            </a:r>
            <a:endParaRPr lang="en-GB" sz="1200" dirty="0"/>
          </a:p>
        </p:txBody>
      </p:sp>
    </p:spTree>
    <p:extLst>
      <p:ext uri="{BB962C8B-B14F-4D97-AF65-F5344CB8AC3E}">
        <p14:creationId xmlns:p14="http://schemas.microsoft.com/office/powerpoint/2010/main" val="4175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25739-A5D2-49D4-A344-F319BF4BFE6A}"/>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4F4AC9F7-CF0A-4BA4-A1D3-3CBCCCAA3D6A}"/>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37AEDD-E4A5-40F0-8994-89DA7D101DAA}"/>
              </a:ext>
            </a:extLst>
          </p:cNvPr>
          <p:cNvSpPr>
            <a:spLocks noGrp="1"/>
          </p:cNvSpPr>
          <p:nvPr>
            <p:ph type="body" sz="quarter" idx="17"/>
          </p:nvPr>
        </p:nvSpPr>
        <p:spPr>
          <a:xfrm>
            <a:off x="317773" y="571552"/>
            <a:ext cx="11372851" cy="5257800"/>
          </a:xfrm>
        </p:spPr>
        <p:txBody>
          <a:bodyPr vert="horz" lIns="91440" tIns="45720" rIns="91440" bIns="45720" rtlCol="0" anchor="t">
            <a:normAutofit/>
          </a:bodyPr>
          <a:lstStyle/>
          <a:p>
            <a:r>
              <a:rPr lang="en-GB" sz="1200" dirty="0">
                <a:latin typeface="Museo Sans 500"/>
              </a:rPr>
              <a:t>North Northants (Kettering) are not also part of a unitary authority.  They had a case taken to the </a:t>
            </a:r>
            <a:r>
              <a:rPr lang="en-GB" sz="1200" dirty="0" err="1">
                <a:latin typeface="Museo Sans 500"/>
              </a:rPr>
              <a:t>Ombudsmans</a:t>
            </a:r>
            <a:r>
              <a:rPr lang="en-GB" sz="1200" dirty="0">
                <a:latin typeface="Museo Sans 500"/>
              </a:rPr>
              <a:t> in 2012 where the Council were heavily criticised .  The HA involved said that the customer did not meet their criteria.  The customer had  had met the Council's policy – but was refused on the basis of the HA's criteria.  The Ombudsman ruled that the Council had an overarching policy and that was the one that should have been used and relied upon.  The Council have since used this argument when HA's in the area screen people out who have met the Council's criteria.  They have their own stock and have not performed any direct lets, using instead that stock.  CBL was suspended for a while but is now working again.   They are looking at a new allocations policy for the unitary authority at the present time which will take out housing related debt from the criteria to join the housing register to allow more people through as opposed to blocking them.   They have been paying HA's rent in advance to try and get the system moving and get people housed.</a:t>
            </a:r>
            <a:endParaRPr lang="en-US" dirty="0"/>
          </a:p>
          <a:p>
            <a:r>
              <a:rPr lang="en-GB" sz="1200" dirty="0">
                <a:latin typeface="Museo Sans 500"/>
              </a:rPr>
              <a:t>Bristol has 40,000 social homes and there are about 27,000 of those owned by the LA.  The rest are HAs.  They have not done a huge amount of work with the HAs as have been prioritising their work with PRs.  They have a robust allocations policy but this is due to be reviewed shortly.  HA's comply with the allocations but then use their own policies to screen people out on the grounds of income.  For the statutory homeless or those with a top banding the majority provider is the Council and this is disproportionate compared to stock.  This has been the case for a number of years.  HAs are becoming more and more risk adverse.   They are seeing HAs reject people on ground of income but not both to look at financial maximisation or refer to another agency to do this.  Local HAs are also asking for rent in advance usually four weeks which can prove very expensive.    Their Revenue and benefits department will not issue rent in advance to social landlords only deposit bonds in the PRs as this is recoupable.  Charities are having to pay the rent in advance but social landlords know full well that most customers do not have this sort of money often in Bristol around 750.00 </a:t>
            </a:r>
            <a:endParaRPr lang="en-GB" sz="1200" dirty="0"/>
          </a:p>
          <a:p>
            <a:r>
              <a:rPr lang="en-GB" sz="1200" dirty="0">
                <a:latin typeface="Museo Sans 500"/>
              </a:rPr>
              <a:t>Feels like the HAs are cashing in on the misery and putting all of the pressure onto the local authorities shoulders. </a:t>
            </a:r>
          </a:p>
          <a:p>
            <a:endParaRPr lang="en-GB" sz="1200" dirty="0">
              <a:latin typeface="Museo Sans 500"/>
            </a:endParaRPr>
          </a:p>
          <a:p>
            <a:endParaRPr lang="en-GB" sz="1200" dirty="0">
              <a:latin typeface="Museo Sans 500"/>
            </a:endParaRPr>
          </a:p>
          <a:p>
            <a:endParaRPr lang="en-GB" sz="1200" dirty="0">
              <a:latin typeface="Museo Sans 500"/>
            </a:endParaRPr>
          </a:p>
          <a:p>
            <a:endParaRPr lang="en-GB" sz="1200" dirty="0">
              <a:latin typeface="Museo Sans 500"/>
            </a:endParaRPr>
          </a:p>
          <a:p>
            <a:endParaRPr lang="en-US">
              <a:latin typeface="Museo Sans 500"/>
            </a:endParaRPr>
          </a:p>
          <a:p>
            <a:endParaRPr lang="en-US">
              <a:latin typeface="Museo Sans 500"/>
            </a:endParaRPr>
          </a:p>
        </p:txBody>
      </p:sp>
    </p:spTree>
    <p:extLst>
      <p:ext uri="{BB962C8B-B14F-4D97-AF65-F5344CB8AC3E}">
        <p14:creationId xmlns:p14="http://schemas.microsoft.com/office/powerpoint/2010/main" val="4321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20DA-36B6-4FBC-87E2-C55717A94C60}"/>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B78E7565-02A7-4330-A198-6C84347E8F8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BD4CE18E-1A4F-4144-BF88-FD2D00C6B639}"/>
              </a:ext>
            </a:extLst>
          </p:cNvPr>
          <p:cNvSpPr>
            <a:spLocks noGrp="1"/>
          </p:cNvSpPr>
          <p:nvPr>
            <p:ph type="body" sz="quarter" idx="17"/>
          </p:nvPr>
        </p:nvSpPr>
        <p:spPr/>
        <p:txBody>
          <a:bodyPr vert="horz" lIns="91440" tIns="45720" rIns="91440" bIns="45720" rtlCol="0" anchor="t">
            <a:normAutofit/>
          </a:bodyPr>
          <a:lstStyle/>
          <a:p>
            <a:r>
              <a:rPr lang="en-US" sz="1200" dirty="0">
                <a:latin typeface="Museo Sans 500"/>
              </a:rPr>
              <a:t>Session 2</a:t>
            </a:r>
          </a:p>
          <a:p>
            <a:pPr marL="0" indent="0">
              <a:buNone/>
            </a:pPr>
            <a:endParaRPr lang="en-US" sz="1200" dirty="0">
              <a:latin typeface="Museo Sans 500"/>
            </a:endParaRPr>
          </a:p>
          <a:p>
            <a:r>
              <a:rPr lang="en-US" sz="1200" dirty="0">
                <a:latin typeface="Museo Sans 500"/>
              </a:rPr>
              <a:t>Need to avoid the trap of </a:t>
            </a:r>
            <a:r>
              <a:rPr lang="en-US" sz="1200" dirty="0" err="1">
                <a:latin typeface="Museo Sans 500"/>
              </a:rPr>
              <a:t>ghettoisation</a:t>
            </a:r>
            <a:r>
              <a:rPr lang="en-US" sz="1200" dirty="0">
                <a:latin typeface="Museo Sans 500"/>
              </a:rPr>
              <a:t>.   Some RPs are not taking on a balance of customers – the poor/</a:t>
            </a:r>
            <a:r>
              <a:rPr lang="en-US" sz="1200" dirty="0" err="1">
                <a:latin typeface="Museo Sans 500"/>
              </a:rPr>
              <a:t>traumatised</a:t>
            </a:r>
            <a:r>
              <a:rPr lang="en-US" sz="1200" dirty="0">
                <a:latin typeface="Museo Sans 500"/>
              </a:rPr>
              <a:t> and homeless are more often than not going into local authority stock (if they have it).  Often this group are </a:t>
            </a:r>
            <a:r>
              <a:rPr lang="en-US" sz="1200" dirty="0" err="1">
                <a:latin typeface="Museo Sans 500"/>
              </a:rPr>
              <a:t>marginalised</a:t>
            </a:r>
            <a:r>
              <a:rPr lang="en-US" sz="1200" dirty="0">
                <a:latin typeface="Museo Sans 500"/>
              </a:rPr>
              <a:t> and this causes even more problems with health and this provides a social powder keg of disenfranchised people.    What can we do:</a:t>
            </a:r>
            <a:endParaRPr lang="en-US" sz="1200" dirty="0"/>
          </a:p>
          <a:p>
            <a:pPr lvl="1">
              <a:buFont typeface="Wingdings" panose="020B0604020202020204" pitchFamily="34" charset="0"/>
              <a:buChar char="§"/>
            </a:pPr>
            <a:r>
              <a:rPr lang="en-US" sz="1200" dirty="0">
                <a:latin typeface="Museo Sans 500"/>
              </a:rPr>
              <a:t>Local lettings policies in new blocks to redress the balance and try to get a good mix of different people.  More difficult to do this in established accommodation but is possible to do retrospectively – need to break down the area's reputation if this has been bad in the past.</a:t>
            </a:r>
            <a:endParaRPr lang="en-US" sz="1200"/>
          </a:p>
          <a:p>
            <a:pPr lvl="1">
              <a:buFont typeface="Wingdings" panose="020B0604020202020204" pitchFamily="34" charset="0"/>
              <a:buChar char="§"/>
            </a:pPr>
            <a:r>
              <a:rPr lang="en-US" sz="1200" dirty="0">
                <a:latin typeface="Museo Sans 500"/>
              </a:rPr>
              <a:t>There is tenancy support for council owned properties and this also extends to private rented but the onus should be on the social landlord to provide this rather than waiting for tenancies to fail without support or relying on the overstretched local authority provision.</a:t>
            </a:r>
          </a:p>
          <a:p>
            <a:pPr lvl="1">
              <a:buFont typeface="Wingdings" panose="020B0604020202020204" pitchFamily="34" charset="0"/>
              <a:buChar char="§"/>
            </a:pPr>
            <a:r>
              <a:rPr lang="en-US" sz="1200" dirty="0">
                <a:latin typeface="Museo Sans 500"/>
              </a:rPr>
              <a:t>There needs to be clear guidance around assessment of affordability in allocation polices so that all agencies are using the same calculations</a:t>
            </a:r>
          </a:p>
          <a:p>
            <a:pPr lvl="1">
              <a:buFont typeface="Wingdings" panose="020B0604020202020204" pitchFamily="34" charset="0"/>
              <a:buChar char="§"/>
            </a:pPr>
            <a:r>
              <a:rPr lang="en-US" sz="1200" dirty="0">
                <a:latin typeface="Museo Sans 500"/>
              </a:rPr>
              <a:t>According to a new online tool developed to look at rented accommodation evictions, more HA's are putting forward claims than private rented.  The vast majority are coming from RP's or owners of social stock and think this shows that private landlords are now more flexible. More work needed in partnership with RPs.</a:t>
            </a:r>
          </a:p>
          <a:p>
            <a:pPr lvl="1">
              <a:buFont typeface="Wingdings" panose="020B0604020202020204" pitchFamily="34" charset="0"/>
              <a:buChar char="§"/>
            </a:pPr>
            <a:r>
              <a:rPr lang="en-US" sz="1200" dirty="0">
                <a:latin typeface="Museo Sans 500"/>
              </a:rPr>
              <a:t>The Homes for Cathy members known to the group do not seem to have dealt with matters any differently to other RPs.  More connection with Homes for Cathy members to discuss some of these points may help.  </a:t>
            </a:r>
          </a:p>
          <a:p>
            <a:pPr lvl="1">
              <a:buFont typeface="Wingdings" panose="020B0604020202020204" pitchFamily="34" charset="0"/>
              <a:buChar char="§"/>
            </a:pPr>
            <a:r>
              <a:rPr lang="en-US" sz="1200" dirty="0">
                <a:latin typeface="Museo Sans 500"/>
              </a:rPr>
              <a:t>Most felt that something needed to be done to redress the power balance.  Local authorities feel weakened and find it very difficult to negotiate fairly with RP's.  This is hardest when no stock is owned by the LA.</a:t>
            </a:r>
          </a:p>
          <a:p>
            <a:pPr lvl="1">
              <a:buFont typeface="Wingdings" panose="020B0604020202020204" pitchFamily="34" charset="0"/>
              <a:buChar char="§"/>
            </a:pPr>
            <a:r>
              <a:rPr lang="en-US" sz="1200" dirty="0">
                <a:latin typeface="Museo Sans 500"/>
              </a:rPr>
              <a:t>Something needs to be done about people being excluded from the register because of arrears – it is very difficult to get compromise within our own local authorities and certainly so with external providers.</a:t>
            </a:r>
          </a:p>
          <a:p>
            <a:pPr lvl="1">
              <a:buFont typeface="Wingdings" panose="020B0604020202020204" pitchFamily="34" charset="0"/>
              <a:buChar char="§"/>
            </a:pPr>
            <a:endParaRPr lang="en-US" sz="1200" dirty="0">
              <a:latin typeface="Museo Sans 500"/>
            </a:endParaRPr>
          </a:p>
          <a:p>
            <a:pPr lvl="1" algn="just">
              <a:buFont typeface="Wingdings" panose="020B0604020202020204" pitchFamily="34" charset="0"/>
              <a:buChar char="§"/>
            </a:pPr>
            <a:endParaRPr lang="en-US" sz="1200" dirty="0">
              <a:latin typeface="Museo Sans 500"/>
            </a:endParaRPr>
          </a:p>
          <a:p>
            <a:pPr marL="400050" indent="-285750"/>
            <a:endParaRPr lang="en-US" sz="1600" dirty="0">
              <a:latin typeface="Museo Sans 500"/>
            </a:endParaRPr>
          </a:p>
          <a:p>
            <a:pPr lvl="1">
              <a:buFont typeface="Wingdings" panose="020B0604020202020204" pitchFamily="34" charset="0"/>
              <a:buChar char="§"/>
            </a:pPr>
            <a:endParaRPr lang="en-US" sz="1200" dirty="0">
              <a:latin typeface="Rockwell" panose="02060603020205020403"/>
            </a:endParaRPr>
          </a:p>
          <a:p>
            <a:endParaRPr lang="en-US" sz="1200" dirty="0"/>
          </a:p>
          <a:p>
            <a:endParaRPr lang="en-GB" sz="1200" dirty="0"/>
          </a:p>
          <a:p>
            <a:endParaRPr lang="en-US"/>
          </a:p>
        </p:txBody>
      </p:sp>
    </p:spTree>
    <p:extLst>
      <p:ext uri="{BB962C8B-B14F-4D97-AF65-F5344CB8AC3E}">
        <p14:creationId xmlns:p14="http://schemas.microsoft.com/office/powerpoint/2010/main" val="1557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dirty="0">
                <a:solidFill>
                  <a:srgbClr val="FF0000"/>
                </a:solidFill>
                <a:latin typeface="Museo Sans 500"/>
              </a:rPr>
              <a:t>Main takeaways:</a:t>
            </a:r>
            <a:endParaRPr lang="en-GB" sz="1400" dirty="0">
              <a:solidFill>
                <a:srgbClr val="FF0000"/>
              </a:solidFill>
              <a:latin typeface="Museo Sans 500"/>
            </a:endParaRPr>
          </a:p>
          <a:p>
            <a:pPr>
              <a:buAutoNum type="arabicPeriod"/>
            </a:pPr>
            <a:endParaRPr lang="en-GB" sz="1400" dirty="0">
              <a:solidFill>
                <a:srgbClr val="000000"/>
              </a:solidFill>
              <a:latin typeface="Museo Sans 500"/>
            </a:endParaRPr>
          </a:p>
          <a:p>
            <a:pPr>
              <a:buAutoNum type="arabicPeriod"/>
            </a:pPr>
            <a:r>
              <a:rPr lang="en-GB" sz="1400" dirty="0">
                <a:latin typeface="Museo Sans 500"/>
              </a:rPr>
              <a:t>Direct lets have been very successful through covid and consideration needs to be given to their more frequent use.</a:t>
            </a:r>
          </a:p>
          <a:p>
            <a:pPr>
              <a:buAutoNum type="arabicPeriod"/>
            </a:pPr>
            <a:r>
              <a:rPr lang="en-GB" sz="1400" dirty="0">
                <a:latin typeface="Museo Sans 500"/>
              </a:rPr>
              <a:t>Affordability checks should be standardised across all organisation to avoid screening out of customers by HAs</a:t>
            </a:r>
            <a:endParaRPr lang="en-GB" dirty="0"/>
          </a:p>
          <a:p>
            <a:pPr>
              <a:buAutoNum type="arabicPeriod"/>
            </a:pPr>
            <a:r>
              <a:rPr lang="en-GB" sz="1400" dirty="0">
                <a:latin typeface="Museo Sans 500"/>
              </a:rPr>
              <a:t>A multidisciplinary approach to complex needs customers can help with placements.</a:t>
            </a:r>
          </a:p>
          <a:p>
            <a:pPr>
              <a:buAutoNum type="arabicPeriod"/>
            </a:pPr>
            <a:r>
              <a:rPr lang="en-GB" sz="1400" dirty="0">
                <a:latin typeface="Museo Sans 500"/>
              </a:rPr>
              <a:t>On new developments, planning should insist on more homes that meet need (</a:t>
            </a:r>
            <a:r>
              <a:rPr lang="en-GB" sz="1400" dirty="0" err="1">
                <a:latin typeface="Museo Sans 500"/>
              </a:rPr>
              <a:t>eg</a:t>
            </a:r>
            <a:r>
              <a:rPr lang="en-GB" sz="1400" dirty="0">
                <a:latin typeface="Museo Sans 500"/>
              </a:rPr>
              <a:t> 1 beds) be built</a:t>
            </a:r>
          </a:p>
          <a:p>
            <a:pPr>
              <a:buAutoNum type="arabicPeriod"/>
            </a:pPr>
            <a:r>
              <a:rPr lang="en-GB" sz="1400" dirty="0">
                <a:latin typeface="Museo Sans 500"/>
              </a:rPr>
              <a:t>Exclusion from the register because of arrears needs to be tackled.  </a:t>
            </a:r>
          </a:p>
          <a:p>
            <a:pPr>
              <a:buAutoNum type="arabicPeriod"/>
            </a:pPr>
            <a:r>
              <a:rPr lang="en-GB" sz="1400" dirty="0">
                <a:latin typeface="Museo Sans 500"/>
              </a:rPr>
              <a:t>Local lettings policies can help in some cases.</a:t>
            </a:r>
          </a:p>
          <a:p>
            <a:pPr marL="0" indent="0">
              <a:buNone/>
            </a:pPr>
            <a:endParaRPr lang="en-GB" sz="1400" dirty="0">
              <a:latin typeface="Museo Sans 500"/>
            </a:endParaRPr>
          </a:p>
          <a:p>
            <a:pPr>
              <a:buAutoNum type="arabicPeriod"/>
            </a:pPr>
            <a:endParaRPr lang="en-GB" sz="1400" dirty="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3.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Atlas</vt:lpstr>
      <vt:lpstr>Crisis Local Authority Practice Network  Practice Exchange Session31/08/2021 Housing Associations and allocations policies helping or hindering?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1122</cp:revision>
  <dcterms:created xsi:type="dcterms:W3CDTF">2017-03-29T10:59:08Z</dcterms:created>
  <dcterms:modified xsi:type="dcterms:W3CDTF">2021-09-14T15:38:20Z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