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79" r:id="rId4"/>
  </p:sldMasterIdLst>
  <p:notesMasterIdLst>
    <p:notesMasterId r:id="rId12"/>
  </p:notesMasterIdLst>
  <p:handoutMasterIdLst>
    <p:handoutMasterId r:id="rId13"/>
  </p:handoutMasterIdLst>
  <p:sldIdLst>
    <p:sldId id="270" r:id="rId5"/>
    <p:sldId id="315" r:id="rId6"/>
    <p:sldId id="325" r:id="rId7"/>
    <p:sldId id="326" r:id="rId8"/>
    <p:sldId id="327" r:id="rId9"/>
    <p:sldId id="320" r:id="rId10"/>
    <p:sldId id="304" r:id="rId11"/>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Museo 500" panose="02000000000000000000" charset="0"/>
      <p:regular r:id="rId20"/>
      <p:italic r:id="rId21"/>
    </p:embeddedFont>
    <p:embeddedFont>
      <p:font typeface="Museo Sans 500" panose="02000000000000000000" charset="0"/>
      <p:regular r:id="rId22"/>
      <p:italic r:id="rId23"/>
    </p:embeddedFont>
    <p:embeddedFont>
      <p:font typeface="Rockwell" panose="02060603020205020403" pitchFamily="18"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Smith" initials="JS" lastIdx="15" clrIdx="0">
    <p:extLst>
      <p:ext uri="{19B8F6BF-5375-455C-9EA6-DF929625EA0E}">
        <p15:presenceInfo xmlns:p15="http://schemas.microsoft.com/office/powerpoint/2012/main" userId="S::joe.smith@crisis.org.uk::339c0dfa-b3e8-40d0-9156-d00e9ede1f4e" providerId="AD"/>
      </p:ext>
    </p:extLst>
  </p:cmAuthor>
  <p:cmAuthor id="2" name="Joe Kane-Smith" initials="JK" lastIdx="1" clrIdx="1">
    <p:extLst>
      <p:ext uri="{19B8F6BF-5375-455C-9EA6-DF929625EA0E}">
        <p15:presenceInfo xmlns:p15="http://schemas.microsoft.com/office/powerpoint/2012/main" userId="S::joe.kanesmith@crisis.org.uk::339c0dfa-b3e8-40d0-9156-d00e9ede1f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313BEA-4C70-CF25-70D5-25F036E5CA9A}" v="4979" dt="2021-04-28T15:08:18.719"/>
    <p1510:client id="{01D8ED0B-D686-239D-ECCF-A1E885D6DBB6}" v="286" dt="2020-11-11T10:22:01.434"/>
    <p1510:client id="{09FD724C-164D-5952-284C-298B2F76A194}" v="666" dt="2021-11-04T15:33:49.800"/>
    <p1510:client id="{0E556287-7B79-C56E-988E-612804BC5A0C}" v="418" dt="2020-01-30T08:55:26.382"/>
    <p1510:client id="{13B3E6C3-F2DC-A882-5F41-4DB0BCCDF9E3}" v="1127" dt="2020-11-04T12:53:02.657"/>
    <p1510:client id="{16A61D9E-478D-C741-E3BC-3C56E8479955}" v="1939" dt="2021-09-14T13:06:51.900"/>
    <p1510:client id="{2011C79F-2042-C000-0DF4-38CF5D6EB584}" v="4" dt="2021-05-12T04:48:45.633"/>
    <p1510:client id="{20930235-D091-566C-4C1E-2DB5B6DCD519}" v="836" dt="2021-04-08T14:30:27.594"/>
    <p1510:client id="{2708CA36-1799-4125-5BCB-CBADAC8E2A88}" v="4573" dt="2021-08-09T16:46:54.635"/>
    <p1510:client id="{2892B29F-0010-B000-C668-1326C35E18A5}" v="1436" dt="2021-03-09T13:02:46.952"/>
    <p1510:client id="{28B582B7-6395-650E-B932-F117755CDF48}" v="1020" dt="2020-03-09T12:26:30.570"/>
    <p1510:client id="{2A628523-2258-E056-C8C5-85295B1F9ED2}" v="371" dt="2020-11-03T14:20:50.621"/>
    <p1510:client id="{4028A8BC-5B45-D757-2769-A555FCBA93FB}" v="4638" dt="2019-12-02T09:01:59.681"/>
    <p1510:client id="{4030DD62-169D-A921-8CB1-6A10D81108A1}" v="3" dt="2020-03-10T07:49:14.660"/>
    <p1510:client id="{405E7AA1-9505-24E2-4A32-CB531CFD461B}" v="2231" dt="2021-04-08T16:12:47.992"/>
    <p1510:client id="{4319D302-D3C2-DF44-DCE5-191425F44A18}" v="2342" dt="2021-09-07T07:40:08.894"/>
    <p1510:client id="{44D70C31-1A35-0752-99F5-FA084634B0CE}" v="1289" dt="2021-06-03T14:16:09.442"/>
    <p1510:client id="{459C3AF0-02D2-2234-67E8-F01ED4F85E59}" v="8" dt="2021-04-08T15:36:00.070"/>
    <p1510:client id="{49B8169A-C198-5B78-2C85-97B9BA9498BA}" v="516" dt="2021-02-26T12:26:54.597"/>
    <p1510:client id="{4DCD3E76-CA1D-DB79-AA50-D48C0AD65DF9}" v="4" dt="2020-11-16T14:47:56.960"/>
    <p1510:client id="{52D51D33-427B-7A7D-EA59-AFD90E404E09}" v="789" dt="2020-09-03T09:31:09.919"/>
    <p1510:client id="{5AF3A269-0E5B-8C8D-5A16-907AE6096A9F}" v="4" dt="2020-11-09T17:03:29.446"/>
    <p1510:client id="{5B48BE77-0626-3BBE-3C38-4CAB0A725971}" v="408" dt="2020-11-16T15:03:35.356"/>
    <p1510:client id="{5B4B6892-6BC6-8D60-F507-B0608F6C060F}" v="892" dt="2020-11-05T16:27:03.327"/>
    <p1510:client id="{5C2E08EC-F0CF-0D12-89A0-7C68FEDAC6B1}" v="1" dt="2020-03-20T15:00:13.826"/>
    <p1510:client id="{5F1E83DD-710C-3E42-372A-3067A4879437}" v="295" dt="2021-02-08T13:28:56.384"/>
    <p1510:client id="{5F97E0BB-1233-6ADA-8CDB-F43FCFA99E75}" v="173" dt="2021-08-04T12:57:04.842"/>
    <p1510:client id="{61374A19-1DC5-48DD-A413-3FBF382D45AD}" v="3718" dt="2019-11-19T10:36:33.486"/>
    <p1510:client id="{629CAF2C-034E-0EE4-F3DC-275075449F83}" v="1105" dt="2021-03-01T15:54:44.600"/>
    <p1510:client id="{634EF1EA-48D5-55A8-8CFD-5C1815124870}" v="86" dt="2021-02-04T13:46:19.366"/>
    <p1510:client id="{670F6FEE-26C3-78EB-3E8E-6AE30E0DC665}" v="4" dt="2021-05-12T04:35:41.708"/>
    <p1510:client id="{69BCB007-3DCC-1CC5-42F5-2FBACEDBDFF1}" v="205" dt="2021-09-14T15:38:13.478"/>
    <p1510:client id="{70526D7C-A8FE-3462-A6A0-8441698AF5D4}" v="2" dt="2020-01-24T11:59:19.603"/>
    <p1510:client id="{7199EA2A-5DA9-DE33-73ED-DF49ED72B5BD}" v="74" dt="2020-03-23T13:11:27.328"/>
    <p1510:client id="{76F8AF2A-80A6-B243-E83A-8B4CD228E5A5}" v="50" dt="2020-11-05T12:59:14.951"/>
    <p1510:client id="{77BDA5FC-DB01-E30F-DC85-7F8D0F7BF132}" v="7" dt="2021-10-11T14:56:22.012"/>
    <p1510:client id="{7ADAB41C-309F-7199-C2FB-B0F1C83BD4EE}" v="4312" dt="2021-04-29T14:59:14.553"/>
    <p1510:client id="{7BDA0D6E-48B9-7C92-1532-F1806A0EF8A0}" v="98" dt="2020-11-05T14:25:10.323"/>
    <p1510:client id="{7CFC9043-CE05-11F5-B59F-9C11EFDAB75C}" v="1276" dt="2020-11-05T12:19:41.057"/>
    <p1510:client id="{7DB57D5C-B4FD-D0D0-3D5E-B0D4E9497F8D}" v="393" dt="2021-10-12T10:25:01.528"/>
    <p1510:client id="{8125283A-B791-DB75-C832-521831F7E879}" v="873" dt="2020-11-10T14:21:01.815"/>
    <p1510:client id="{82BEC707-1185-8486-F023-9B08F7614D79}" v="714" dt="2021-02-01T11:55:01.564"/>
    <p1510:client id="{86581071-7932-5893-8ADF-6D44720ACBED}" v="26" dt="2020-03-09T12:39:46.812"/>
    <p1510:client id="{935EC1DF-CFAD-20CF-3852-C8986A702918}" v="2" dt="2020-09-14T09:53:20.685"/>
    <p1510:client id="{9469BB5A-9713-A3AD-E70B-A65700A6E776}" v="114" dt="2020-11-06T12:59:11.161"/>
    <p1510:client id="{9482815F-9F6B-41C1-B6C8-A13BF2AED000}" v="5" dt="2020-03-10T06:50:55.589"/>
    <p1510:client id="{AA707667-DD2D-9322-959A-25A6330A241C}" v="50" dt="2020-11-06T08:36:51.037"/>
    <p1510:client id="{ABCFC1B9-231F-E621-420B-DB80C0E18097}" v="14" dt="2020-11-09T09:02:03.983"/>
    <p1510:client id="{AE2D4D0E-0B2A-446F-8AF8-7FD0216AC859}" v="5664" dt="2020-11-13T13:45:13.930"/>
    <p1510:client id="{B10C25C2-8317-929C-DA94-8AAA7431BC8C}" v="5" dt="2021-02-10T14:08:19.316"/>
    <p1510:client id="{B1643BEF-5089-2D8B-D7F6-390D3D2BD90B}" v="454" dt="2021-03-09T10:32:41.822"/>
    <p1510:client id="{B364759D-CE46-2B4A-0E80-5DA1CBCBC089}" v="12180" dt="2020-03-20T08:59:06.964"/>
    <p1510:client id="{B836FEB9-92C9-8742-B70B-26990312258A}" v="292" dt="2020-09-03T09:49:33.309"/>
    <p1510:client id="{BED7061A-F992-0E6F-3985-5175879C1D86}" v="6365" dt="2021-02-01T15:31:01.845"/>
    <p1510:client id="{C0FA06DC-7C9F-483A-65CE-DC4C3E65BD28}" v="35" dt="2020-01-22T12:22:29.531"/>
    <p1510:client id="{C231465C-EFA6-141E-39B5-B4BB9FAC0126}" v="342" dt="2021-04-07T10:23:38.162"/>
    <p1510:client id="{C7BED945-51BC-8234-747E-03B1BDDF3CD0}" v="4" dt="2021-06-10T12:49:49.768"/>
    <p1510:client id="{D1BD69FE-5E5F-844A-E1ED-7AFA7DA14D0F}" v="467" dt="2020-01-30T13:22:24.241"/>
    <p1510:client id="{D653D8B3-BF00-0DA9-A624-A4047C4D57C3}" v="39" dt="2020-11-11T10:14:53.821"/>
    <p1510:client id="{D6CF0536-AE0D-7884-0A28-36B6F6E72A4C}" v="423" dt="2020-11-13T15:24:34.635"/>
    <p1510:client id="{DB30A2CB-7318-F031-925C-7DCF697FF256}" v="1" dt="2020-03-20T15:12:43.960"/>
    <p1510:client id="{DC3EDC06-A103-D7CC-945D-C303A1A53ED1}" v="1454" dt="2021-03-01T15:12:50.165"/>
    <p1510:client id="{E46D7154-A237-83CC-9F2E-B731F6B39A9E}" v="4496" dt="2020-01-02T11:17:58.812"/>
    <p1510:client id="{E6B08D94-2EA8-362B-13AC-FCAAD4FBAE26}" v="292" dt="2020-09-14T10:46:02.240"/>
    <p1510:client id="{EDAF6D48-72D0-F5D2-A194-292D3BE09943}" v="7723" dt="2021-09-06T13:40:47.071"/>
    <p1510:client id="{EFE7A5AE-FA54-E99A-4755-3AFC8D31BFB5}" v="2774" dt="2020-03-12T13:04:49.281"/>
    <p1510:client id="{F055668C-348E-DA95-8C9E-F8EC118CFD6C}" v="118" dt="2020-01-22T13:16:46.141"/>
    <p1510:client id="{F22CFD84-E94D-D422-D702-3636AABC5676}" v="126" dt="2021-03-09T12:45:48.035"/>
    <p1510:client id="{F65C4FD6-7398-99CC-95F0-500B8CA3346E}" v="5893" dt="2021-04-08T08:31:03.265"/>
    <p1510:client id="{F7B064EF-25EC-B315-02A9-BED264BDCC6D}" v="13" dt="2019-11-21T11:00:28.922"/>
    <p1510:client id="{F9D993C8-F2E8-276A-83FA-5B6E63D3546F}" v="4706" dt="2021-06-03T13:33:35.669"/>
    <p1510:client id="{FBEA36F9-005F-189B-2118-244A9B4357CB}" v="679" dt="2021-02-03T11:52:16.443"/>
    <p1510:client id="{FD7DEEF8-D37B-B89A-1A95-A95F832BB4D5}" v="4" dt="2020-09-11T08:04:59.408"/>
    <p1510:client id="{FE4F1FA5-710D-07D3-E0CB-97A42FB5456F}" v="3" dt="2020-03-20T14:09:43.5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font" Target="fonts/font8.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Naylor" userId="S::lisa.naylor@crisis.org.uk::031e114b-fca1-42ab-bdab-99d4cdaee121" providerId="AD" clId="Web-{09FD724C-164D-5952-284C-298B2F76A194}"/>
    <pc:docChg chg="delSld modSld">
      <pc:chgData name="Lisa Naylor" userId="S::lisa.naylor@crisis.org.uk::031e114b-fca1-42ab-bdab-99d4cdaee121" providerId="AD" clId="Web-{09FD724C-164D-5952-284C-298B2F76A194}" dt="2021-11-04T15:33:49.206" v="710" actId="20577"/>
      <pc:docMkLst>
        <pc:docMk/>
      </pc:docMkLst>
      <pc:sldChg chg="modSp">
        <pc:chgData name="Lisa Naylor" userId="S::lisa.naylor@crisis.org.uk::031e114b-fca1-42ab-bdab-99d4cdaee121" providerId="AD" clId="Web-{09FD724C-164D-5952-284C-298B2F76A194}" dt="2021-11-04T15:13:06.477" v="59" actId="20577"/>
        <pc:sldMkLst>
          <pc:docMk/>
          <pc:sldMk cId="946018335" sldId="270"/>
        </pc:sldMkLst>
        <pc:spChg chg="mod">
          <ac:chgData name="Lisa Naylor" userId="S::lisa.naylor@crisis.org.uk::031e114b-fca1-42ab-bdab-99d4cdaee121" providerId="AD" clId="Web-{09FD724C-164D-5952-284C-298B2F76A194}" dt="2021-11-04T15:13:06.477" v="59" actId="20577"/>
          <ac:spMkLst>
            <pc:docMk/>
            <pc:sldMk cId="946018335" sldId="270"/>
            <ac:spMk id="6" creationId="{C8C5E55D-E4A9-4817-B6F7-7AF780A89C65}"/>
          </ac:spMkLst>
        </pc:spChg>
      </pc:sldChg>
      <pc:sldChg chg="modSp">
        <pc:chgData name="Lisa Naylor" userId="S::lisa.naylor@crisis.org.uk::031e114b-fca1-42ab-bdab-99d4cdaee121" providerId="AD" clId="Web-{09FD724C-164D-5952-284C-298B2F76A194}" dt="2021-11-04T15:16:47.701" v="273" actId="20577"/>
        <pc:sldMkLst>
          <pc:docMk/>
          <pc:sldMk cId="392017645" sldId="315"/>
        </pc:sldMkLst>
        <pc:spChg chg="mod">
          <ac:chgData name="Lisa Naylor" userId="S::lisa.naylor@crisis.org.uk::031e114b-fca1-42ab-bdab-99d4cdaee121" providerId="AD" clId="Web-{09FD724C-164D-5952-284C-298B2F76A194}" dt="2021-11-04T15:16:47.701" v="273" actId="20577"/>
          <ac:spMkLst>
            <pc:docMk/>
            <pc:sldMk cId="392017645" sldId="315"/>
            <ac:spMk id="5" creationId="{B47D42DD-F61C-4D52-BA87-F17EB59031D7}"/>
          </ac:spMkLst>
        </pc:spChg>
        <pc:graphicFrameChg chg="modGraphic">
          <ac:chgData name="Lisa Naylor" userId="S::lisa.naylor@crisis.org.uk::031e114b-fca1-42ab-bdab-99d4cdaee121" providerId="AD" clId="Web-{09FD724C-164D-5952-284C-298B2F76A194}" dt="2021-11-04T15:16:46.560" v="272" actId="20577"/>
          <ac:graphicFrameMkLst>
            <pc:docMk/>
            <pc:sldMk cId="392017645" sldId="315"/>
            <ac:graphicFrameMk id="2" creationId="{2DF268BC-3015-4E41-A428-62E97553D510}"/>
          </ac:graphicFrameMkLst>
        </pc:graphicFrameChg>
      </pc:sldChg>
      <pc:sldChg chg="modSp">
        <pc:chgData name="Lisa Naylor" userId="S::lisa.naylor@crisis.org.uk::031e114b-fca1-42ab-bdab-99d4cdaee121" providerId="AD" clId="Web-{09FD724C-164D-5952-284C-298B2F76A194}" dt="2021-11-04T15:33:49.206" v="710" actId="20577"/>
        <pc:sldMkLst>
          <pc:docMk/>
          <pc:sldMk cId="2466410772" sldId="320"/>
        </pc:sldMkLst>
        <pc:spChg chg="mod">
          <ac:chgData name="Lisa Naylor" userId="S::lisa.naylor@crisis.org.uk::031e114b-fca1-42ab-bdab-99d4cdaee121" providerId="AD" clId="Web-{09FD724C-164D-5952-284C-298B2F76A194}" dt="2021-11-04T15:33:49.206" v="710" actId="20577"/>
          <ac:spMkLst>
            <pc:docMk/>
            <pc:sldMk cId="2466410772" sldId="320"/>
            <ac:spMk id="4" creationId="{C49246A1-B55E-42C6-BEC0-6DB0BEA5B36E}"/>
          </ac:spMkLst>
        </pc:spChg>
      </pc:sldChg>
      <pc:sldChg chg="addSp modSp">
        <pc:chgData name="Lisa Naylor" userId="S::lisa.naylor@crisis.org.uk::031e114b-fca1-42ab-bdab-99d4cdaee121" providerId="AD" clId="Web-{09FD724C-164D-5952-284C-298B2F76A194}" dt="2021-11-04T15:21:56.191" v="313" actId="20577"/>
        <pc:sldMkLst>
          <pc:docMk/>
          <pc:sldMk cId="417522296" sldId="325"/>
        </pc:sldMkLst>
        <pc:spChg chg="mod">
          <ac:chgData name="Lisa Naylor" userId="S::lisa.naylor@crisis.org.uk::031e114b-fca1-42ab-bdab-99d4cdaee121" providerId="AD" clId="Web-{09FD724C-164D-5952-284C-298B2F76A194}" dt="2021-11-04T15:21:56.191" v="313" actId="20577"/>
          <ac:spMkLst>
            <pc:docMk/>
            <pc:sldMk cId="417522296" sldId="325"/>
            <ac:spMk id="4" creationId="{41491D02-F289-4E35-BF72-7FFCCAE76911}"/>
          </ac:spMkLst>
        </pc:spChg>
        <pc:spChg chg="add mod">
          <ac:chgData name="Lisa Naylor" userId="S::lisa.naylor@crisis.org.uk::031e114b-fca1-42ab-bdab-99d4cdaee121" providerId="AD" clId="Web-{09FD724C-164D-5952-284C-298B2F76A194}" dt="2021-11-04T15:21:49.129" v="312" actId="20577"/>
          <ac:spMkLst>
            <pc:docMk/>
            <pc:sldMk cId="417522296" sldId="325"/>
            <ac:spMk id="5" creationId="{8407AF90-EA58-42D3-91BF-150941F700F7}"/>
          </ac:spMkLst>
        </pc:spChg>
      </pc:sldChg>
      <pc:sldChg chg="modSp">
        <pc:chgData name="Lisa Naylor" userId="S::lisa.naylor@crisis.org.uk::031e114b-fca1-42ab-bdab-99d4cdaee121" providerId="AD" clId="Web-{09FD724C-164D-5952-284C-298B2F76A194}" dt="2021-11-04T15:27:21.698" v="316" actId="20577"/>
        <pc:sldMkLst>
          <pc:docMk/>
          <pc:sldMk cId="432163985" sldId="326"/>
        </pc:sldMkLst>
        <pc:spChg chg="mod">
          <ac:chgData name="Lisa Naylor" userId="S::lisa.naylor@crisis.org.uk::031e114b-fca1-42ab-bdab-99d4cdaee121" providerId="AD" clId="Web-{09FD724C-164D-5952-284C-298B2F76A194}" dt="2021-11-04T15:27:21.698" v="316" actId="20577"/>
          <ac:spMkLst>
            <pc:docMk/>
            <pc:sldMk cId="432163985" sldId="326"/>
            <ac:spMk id="4" creationId="{DE37AEDD-E4A5-40F0-8994-89DA7D101DAA}"/>
          </ac:spMkLst>
        </pc:spChg>
      </pc:sldChg>
      <pc:sldChg chg="addSp modSp">
        <pc:chgData name="Lisa Naylor" userId="S::lisa.naylor@crisis.org.uk::031e114b-fca1-42ab-bdab-99d4cdaee121" providerId="AD" clId="Web-{09FD724C-164D-5952-284C-298B2F76A194}" dt="2021-11-04T15:21:29.644" v="303" actId="20577"/>
        <pc:sldMkLst>
          <pc:docMk/>
          <pc:sldMk cId="1557015712" sldId="327"/>
        </pc:sldMkLst>
        <pc:spChg chg="mod">
          <ac:chgData name="Lisa Naylor" userId="S::lisa.naylor@crisis.org.uk::031e114b-fca1-42ab-bdab-99d4cdaee121" providerId="AD" clId="Web-{09FD724C-164D-5952-284C-298B2F76A194}" dt="2021-11-04T15:17:12.701" v="279" actId="20577"/>
          <ac:spMkLst>
            <pc:docMk/>
            <pc:sldMk cId="1557015712" sldId="327"/>
            <ac:spMk id="4" creationId="{BD4CE18E-1A4F-4144-BF88-FD2D00C6B639}"/>
          </ac:spMkLst>
        </pc:spChg>
        <pc:spChg chg="add">
          <ac:chgData name="Lisa Naylor" userId="S::lisa.naylor@crisis.org.uk::031e114b-fca1-42ab-bdab-99d4cdaee121" providerId="AD" clId="Web-{09FD724C-164D-5952-284C-298B2F76A194}" dt="2021-11-04T15:20:56.346" v="296"/>
          <ac:spMkLst>
            <pc:docMk/>
            <pc:sldMk cId="1557015712" sldId="327"/>
            <ac:spMk id="5" creationId="{419A8509-C9CD-45C1-953F-B8BFE52796E2}"/>
          </ac:spMkLst>
        </pc:spChg>
        <pc:spChg chg="add mod">
          <ac:chgData name="Lisa Naylor" userId="S::lisa.naylor@crisis.org.uk::031e114b-fca1-42ab-bdab-99d4cdaee121" providerId="AD" clId="Web-{09FD724C-164D-5952-284C-298B2F76A194}" dt="2021-11-04T15:21:29.644" v="303" actId="20577"/>
          <ac:spMkLst>
            <pc:docMk/>
            <pc:sldMk cId="1557015712" sldId="327"/>
            <ac:spMk id="6" creationId="{6453F68A-052F-4BCC-865C-129DFE00B65C}"/>
          </ac:spMkLst>
        </pc:spChg>
      </pc:sldChg>
      <pc:sldChg chg="modSp del">
        <pc:chgData name="Lisa Naylor" userId="S::lisa.naylor@crisis.org.uk::031e114b-fca1-42ab-bdab-99d4cdaee121" providerId="AD" clId="Web-{09FD724C-164D-5952-284C-298B2F76A194}" dt="2021-11-04T15:21:37.910" v="304"/>
        <pc:sldMkLst>
          <pc:docMk/>
          <pc:sldMk cId="2570618415" sldId="328"/>
        </pc:sldMkLst>
        <pc:spChg chg="mod">
          <ac:chgData name="Lisa Naylor" userId="S::lisa.naylor@crisis.org.uk::031e114b-fca1-42ab-bdab-99d4cdaee121" providerId="AD" clId="Web-{09FD724C-164D-5952-284C-298B2F76A194}" dt="2021-11-04T15:17:20.608" v="280" actId="20577"/>
          <ac:spMkLst>
            <pc:docMk/>
            <pc:sldMk cId="2570618415" sldId="328"/>
            <ac:spMk id="4" creationId="{53273EE8-ABD3-4931-B21B-B00AF4E1C96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ABF785-FDA6-4CC3-8EA3-79D17A38593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6C53DBD-158F-4B40-83D6-FA7D408FECA5}">
      <dgm:prSet phldrT="[Text]" phldr="0"/>
      <dgm:spPr/>
      <dgm:t>
        <a:bodyPr/>
        <a:lstStyle/>
        <a:p>
          <a:pPr rtl="0"/>
          <a:r>
            <a:rPr lang="en-US" dirty="0">
              <a:latin typeface="Calibri Light" panose="020F0302020204030204"/>
            </a:rPr>
            <a:t>Local Authorities in attendance:</a:t>
          </a:r>
          <a:endParaRPr lang="en-US" dirty="0"/>
        </a:p>
      </dgm:t>
    </dgm:pt>
    <dgm:pt modelId="{B057864B-FE4D-4CE9-9B23-6B077CA58814}" type="parTrans" cxnId="{F37B1504-F72A-48D4-9E6E-C0C2647C1D3D}">
      <dgm:prSet/>
      <dgm:spPr/>
      <dgm:t>
        <a:bodyPr/>
        <a:lstStyle/>
        <a:p>
          <a:endParaRPr lang="en-US"/>
        </a:p>
      </dgm:t>
    </dgm:pt>
    <dgm:pt modelId="{10DCD451-B2DA-402A-B7DD-80B3E3DDF986}" type="sibTrans" cxnId="{F37B1504-F72A-48D4-9E6E-C0C2647C1D3D}">
      <dgm:prSet/>
      <dgm:spPr/>
      <dgm:t>
        <a:bodyPr/>
        <a:lstStyle/>
        <a:p>
          <a:endParaRPr lang="en-US"/>
        </a:p>
      </dgm:t>
    </dgm:pt>
    <dgm:pt modelId="{BDEB0A46-A406-4539-9AD1-EB60F7F11782}">
      <dgm:prSet phldr="0"/>
      <dgm:spPr/>
      <dgm:t>
        <a:bodyPr/>
        <a:lstStyle/>
        <a:p>
          <a:r>
            <a:rPr lang="en-US" dirty="0">
              <a:latin typeface="Calibri Light" panose="020F0302020204030204"/>
            </a:rPr>
            <a:t>Southwark</a:t>
          </a:r>
        </a:p>
      </dgm:t>
    </dgm:pt>
    <dgm:pt modelId="{25E64863-849D-40B6-ACA3-60340179E384}" type="parTrans" cxnId="{753F4C6E-0322-4391-BB94-F6877E9EA91F}">
      <dgm:prSet/>
      <dgm:spPr/>
    </dgm:pt>
    <dgm:pt modelId="{1701A77F-6FDD-410A-B419-A3DA09E6D1F7}" type="sibTrans" cxnId="{753F4C6E-0322-4391-BB94-F6877E9EA91F}">
      <dgm:prSet/>
      <dgm:spPr/>
    </dgm:pt>
    <dgm:pt modelId="{15E98CB9-9E79-4D50-AC4D-DE1976551DD6}">
      <dgm:prSet phldr="0"/>
      <dgm:spPr/>
      <dgm:t>
        <a:bodyPr/>
        <a:lstStyle/>
        <a:p>
          <a:r>
            <a:rPr lang="en-US" dirty="0">
              <a:latin typeface="Calibri Light" panose="020F0302020204030204"/>
            </a:rPr>
            <a:t>Bristol</a:t>
          </a:r>
        </a:p>
      </dgm:t>
    </dgm:pt>
    <dgm:pt modelId="{E7026D0C-0DC3-4988-B5E8-6A5B77CE167B}" type="parTrans" cxnId="{A0F58261-8C72-4BDC-B58B-C30797A39507}">
      <dgm:prSet/>
      <dgm:spPr/>
    </dgm:pt>
    <dgm:pt modelId="{EF3F326E-F7FB-4A58-9AAC-501696AB7277}" type="sibTrans" cxnId="{A0F58261-8C72-4BDC-B58B-C30797A39507}">
      <dgm:prSet/>
      <dgm:spPr/>
    </dgm:pt>
    <dgm:pt modelId="{1A0C6BE6-CD7A-41D1-9715-55E594569167}">
      <dgm:prSet phldr="0"/>
      <dgm:spPr/>
      <dgm:t>
        <a:bodyPr/>
        <a:lstStyle/>
        <a:p>
          <a:pPr rtl="0"/>
          <a:r>
            <a:rPr lang="en-US" dirty="0">
              <a:latin typeface="Calibri Light" panose="020F0302020204030204"/>
            </a:rPr>
            <a:t>North Nothants</a:t>
          </a:r>
        </a:p>
      </dgm:t>
    </dgm:pt>
    <dgm:pt modelId="{0F28E76A-08CE-4DA0-BA82-A1EDAC92E990}" type="parTrans" cxnId="{787B0944-C60B-440B-B21C-CF568048E07C}">
      <dgm:prSet/>
      <dgm:spPr/>
    </dgm:pt>
    <dgm:pt modelId="{B4F1F5EA-AB1D-4DB7-B200-3E493B2DC531}" type="sibTrans" cxnId="{787B0944-C60B-440B-B21C-CF568048E07C}">
      <dgm:prSet/>
      <dgm:spPr/>
    </dgm:pt>
    <dgm:pt modelId="{A22BDAF2-8EC4-45C0-924C-4C562F7DED0E}">
      <dgm:prSet phldr="0"/>
      <dgm:spPr/>
      <dgm:t>
        <a:bodyPr/>
        <a:lstStyle/>
        <a:p>
          <a:r>
            <a:rPr lang="en-US" dirty="0">
              <a:latin typeface="Calibri Light" panose="020F0302020204030204"/>
            </a:rPr>
            <a:t>Sheffield</a:t>
          </a:r>
        </a:p>
      </dgm:t>
    </dgm:pt>
    <dgm:pt modelId="{4568A50F-A7DE-4B9E-A6CE-C49AB74CF6CD}" type="parTrans" cxnId="{5E14DE40-D342-4EAF-9618-B91675BA4BF5}">
      <dgm:prSet/>
      <dgm:spPr/>
    </dgm:pt>
    <dgm:pt modelId="{21DFC811-0F73-41C3-8E5D-6349114043DE}" type="sibTrans" cxnId="{5E14DE40-D342-4EAF-9618-B91675BA4BF5}">
      <dgm:prSet/>
      <dgm:spPr/>
    </dgm:pt>
    <dgm:pt modelId="{2FFDF8B0-1E94-4F0B-9B90-4A868BAADB96}">
      <dgm:prSet phldr="0"/>
      <dgm:spPr/>
      <dgm:t>
        <a:bodyPr/>
        <a:lstStyle/>
        <a:p>
          <a:r>
            <a:rPr lang="en-US" dirty="0">
              <a:latin typeface="Calibri Light" panose="020F0302020204030204"/>
            </a:rPr>
            <a:t>Islington</a:t>
          </a:r>
        </a:p>
      </dgm:t>
    </dgm:pt>
    <dgm:pt modelId="{FFF133FD-EEE4-460A-91F5-F5B5EB00C4E2}" type="parTrans" cxnId="{1F7F16EF-B4B0-461E-B7E0-075C9615C6C4}">
      <dgm:prSet/>
      <dgm:spPr/>
    </dgm:pt>
    <dgm:pt modelId="{78901F27-BC9F-469C-8938-D5A02864F7A1}" type="sibTrans" cxnId="{1F7F16EF-B4B0-461E-B7E0-075C9615C6C4}">
      <dgm:prSet/>
      <dgm:spPr/>
    </dgm:pt>
    <dgm:pt modelId="{7985E933-A208-4D63-9FC0-6637B135F646}">
      <dgm:prSet phldr="0"/>
      <dgm:spPr/>
      <dgm:t>
        <a:bodyPr/>
        <a:lstStyle/>
        <a:p>
          <a:endParaRPr lang="en-US" dirty="0">
            <a:latin typeface="Calibri Light" panose="020F0302020204030204"/>
          </a:endParaRPr>
        </a:p>
      </dgm:t>
    </dgm:pt>
    <dgm:pt modelId="{82881B44-0064-4B9C-BE00-DD84E72016D5}" type="parTrans" cxnId="{3A1C1CEC-5435-4D37-8035-B35FC94A0A0C}">
      <dgm:prSet/>
      <dgm:spPr/>
    </dgm:pt>
    <dgm:pt modelId="{035A0055-3E42-4564-807B-F4868612C8D8}" type="sibTrans" cxnId="{3A1C1CEC-5435-4D37-8035-B35FC94A0A0C}">
      <dgm:prSet/>
      <dgm:spPr/>
    </dgm:pt>
    <dgm:pt modelId="{884E238D-52DB-40C7-B599-4C9B638424DE}" type="pres">
      <dgm:prSet presAssocID="{9CABF785-FDA6-4CC3-8EA3-79D17A38593E}" presName="linear" presStyleCnt="0">
        <dgm:presLayoutVars>
          <dgm:animLvl val="lvl"/>
          <dgm:resizeHandles val="exact"/>
        </dgm:presLayoutVars>
      </dgm:prSet>
      <dgm:spPr/>
    </dgm:pt>
    <dgm:pt modelId="{372E7166-FCE9-4BE7-97C6-9BC4ABEAD90C}" type="pres">
      <dgm:prSet presAssocID="{56C53DBD-158F-4B40-83D6-FA7D408FECA5}" presName="parentText" presStyleLbl="node1" presStyleIdx="0" presStyleCnt="2">
        <dgm:presLayoutVars>
          <dgm:chMax val="0"/>
          <dgm:bulletEnabled val="1"/>
        </dgm:presLayoutVars>
      </dgm:prSet>
      <dgm:spPr/>
    </dgm:pt>
    <dgm:pt modelId="{5BD9D316-4BBF-489E-A6EA-642D145B0E01}" type="pres">
      <dgm:prSet presAssocID="{56C53DBD-158F-4B40-83D6-FA7D408FECA5}" presName="childText" presStyleLbl="revTx" presStyleIdx="0" presStyleCnt="1">
        <dgm:presLayoutVars>
          <dgm:bulletEnabled val="1"/>
        </dgm:presLayoutVars>
      </dgm:prSet>
      <dgm:spPr/>
    </dgm:pt>
    <dgm:pt modelId="{4C83BB41-5540-4A25-84FC-0A259B08904C}" type="pres">
      <dgm:prSet presAssocID="{7985E933-A208-4D63-9FC0-6637B135F646}" presName="parentText" presStyleLbl="node1" presStyleIdx="1" presStyleCnt="2">
        <dgm:presLayoutVars>
          <dgm:chMax val="0"/>
          <dgm:bulletEnabled val="1"/>
        </dgm:presLayoutVars>
      </dgm:prSet>
      <dgm:spPr/>
    </dgm:pt>
  </dgm:ptLst>
  <dgm:cxnLst>
    <dgm:cxn modelId="{F37B1504-F72A-48D4-9E6E-C0C2647C1D3D}" srcId="{9CABF785-FDA6-4CC3-8EA3-79D17A38593E}" destId="{56C53DBD-158F-4B40-83D6-FA7D408FECA5}" srcOrd="0" destOrd="0" parTransId="{B057864B-FE4D-4CE9-9B23-6B077CA58814}" sibTransId="{10DCD451-B2DA-402A-B7DD-80B3E3DDF986}"/>
    <dgm:cxn modelId="{5E14DE40-D342-4EAF-9618-B91675BA4BF5}" srcId="{56C53DBD-158F-4B40-83D6-FA7D408FECA5}" destId="{A22BDAF2-8EC4-45C0-924C-4C562F7DED0E}" srcOrd="4" destOrd="0" parTransId="{4568A50F-A7DE-4B9E-A6CE-C49AB74CF6CD}" sibTransId="{21DFC811-0F73-41C3-8E5D-6349114043DE}"/>
    <dgm:cxn modelId="{A0F58261-8C72-4BDC-B58B-C30797A39507}" srcId="{56C53DBD-158F-4B40-83D6-FA7D408FECA5}" destId="{15E98CB9-9E79-4D50-AC4D-DE1976551DD6}" srcOrd="3" destOrd="0" parTransId="{E7026D0C-0DC3-4988-B5E8-6A5B77CE167B}" sibTransId="{EF3F326E-F7FB-4A58-9AAC-501696AB7277}"/>
    <dgm:cxn modelId="{787B0944-C60B-440B-B21C-CF568048E07C}" srcId="{56C53DBD-158F-4B40-83D6-FA7D408FECA5}" destId="{1A0C6BE6-CD7A-41D1-9715-55E594569167}" srcOrd="0" destOrd="0" parTransId="{0F28E76A-08CE-4DA0-BA82-A1EDAC92E990}" sibTransId="{B4F1F5EA-AB1D-4DB7-B200-3E493B2DC531}"/>
    <dgm:cxn modelId="{E8B71668-3232-4A45-AE3F-68ED1C5D1989}" type="presOf" srcId="{BDEB0A46-A406-4539-9AD1-EB60F7F11782}" destId="{5BD9D316-4BBF-489E-A6EA-642D145B0E01}" srcOrd="0" destOrd="1" presId="urn:microsoft.com/office/officeart/2005/8/layout/vList2"/>
    <dgm:cxn modelId="{753F4C6E-0322-4391-BB94-F6877E9EA91F}" srcId="{56C53DBD-158F-4B40-83D6-FA7D408FECA5}" destId="{BDEB0A46-A406-4539-9AD1-EB60F7F11782}" srcOrd="1" destOrd="0" parTransId="{25E64863-849D-40B6-ACA3-60340179E384}" sibTransId="{1701A77F-6FDD-410A-B419-A3DA09E6D1F7}"/>
    <dgm:cxn modelId="{09F72671-4E94-424A-B3EC-DFB5D6E6D51D}" type="presOf" srcId="{15E98CB9-9E79-4D50-AC4D-DE1976551DD6}" destId="{5BD9D316-4BBF-489E-A6EA-642D145B0E01}" srcOrd="0" destOrd="3" presId="urn:microsoft.com/office/officeart/2005/8/layout/vList2"/>
    <dgm:cxn modelId="{72E5DD9A-5975-495C-B5C6-14D0CA22BA75}" type="presOf" srcId="{A22BDAF2-8EC4-45C0-924C-4C562F7DED0E}" destId="{5BD9D316-4BBF-489E-A6EA-642D145B0E01}" srcOrd="0" destOrd="4" presId="urn:microsoft.com/office/officeart/2005/8/layout/vList2"/>
    <dgm:cxn modelId="{0F1F3A9C-0863-4D90-A937-206C588449D9}" type="presOf" srcId="{7985E933-A208-4D63-9FC0-6637B135F646}" destId="{4C83BB41-5540-4A25-84FC-0A259B08904C}" srcOrd="0" destOrd="0" presId="urn:microsoft.com/office/officeart/2005/8/layout/vList2"/>
    <dgm:cxn modelId="{4C34D5B3-4BD4-4B7D-9386-C4B790093C02}" type="presOf" srcId="{56C53DBD-158F-4B40-83D6-FA7D408FECA5}" destId="{372E7166-FCE9-4BE7-97C6-9BC4ABEAD90C}" srcOrd="0" destOrd="0" presId="urn:microsoft.com/office/officeart/2005/8/layout/vList2"/>
    <dgm:cxn modelId="{89AAFFBF-E1DD-497C-AA3D-0AFAA87113AE}" type="presOf" srcId="{1A0C6BE6-CD7A-41D1-9715-55E594569167}" destId="{5BD9D316-4BBF-489E-A6EA-642D145B0E01}" srcOrd="0" destOrd="0" presId="urn:microsoft.com/office/officeart/2005/8/layout/vList2"/>
    <dgm:cxn modelId="{896273CB-D853-4F1C-8116-1CF2D2A0B50B}" type="presOf" srcId="{9CABF785-FDA6-4CC3-8EA3-79D17A38593E}" destId="{884E238D-52DB-40C7-B599-4C9B638424DE}" srcOrd="0" destOrd="0" presId="urn:microsoft.com/office/officeart/2005/8/layout/vList2"/>
    <dgm:cxn modelId="{3A1C1CEC-5435-4D37-8035-B35FC94A0A0C}" srcId="{9CABF785-FDA6-4CC3-8EA3-79D17A38593E}" destId="{7985E933-A208-4D63-9FC0-6637B135F646}" srcOrd="1" destOrd="0" parTransId="{82881B44-0064-4B9C-BE00-DD84E72016D5}" sibTransId="{035A0055-3E42-4564-807B-F4868612C8D8}"/>
    <dgm:cxn modelId="{1F7F16EF-B4B0-461E-B7E0-075C9615C6C4}" srcId="{56C53DBD-158F-4B40-83D6-FA7D408FECA5}" destId="{2FFDF8B0-1E94-4F0B-9B90-4A868BAADB96}" srcOrd="2" destOrd="0" parTransId="{FFF133FD-EEE4-460A-91F5-F5B5EB00C4E2}" sibTransId="{78901F27-BC9F-469C-8938-D5A02864F7A1}"/>
    <dgm:cxn modelId="{B369A0F3-2583-4F2A-806A-2D135C35FC20}" type="presOf" srcId="{2FFDF8B0-1E94-4F0B-9B90-4A868BAADB96}" destId="{5BD9D316-4BBF-489E-A6EA-642D145B0E01}" srcOrd="0" destOrd="2" presId="urn:microsoft.com/office/officeart/2005/8/layout/vList2"/>
    <dgm:cxn modelId="{BB1C0B75-1F00-4BD4-B720-375362573E23}" type="presParOf" srcId="{884E238D-52DB-40C7-B599-4C9B638424DE}" destId="{372E7166-FCE9-4BE7-97C6-9BC4ABEAD90C}" srcOrd="0" destOrd="0" presId="urn:microsoft.com/office/officeart/2005/8/layout/vList2"/>
    <dgm:cxn modelId="{4F9E3BFA-17D8-452A-8721-213C07D5DDCB}" type="presParOf" srcId="{884E238D-52DB-40C7-B599-4C9B638424DE}" destId="{5BD9D316-4BBF-489E-A6EA-642D145B0E01}" srcOrd="1" destOrd="0" presId="urn:microsoft.com/office/officeart/2005/8/layout/vList2"/>
    <dgm:cxn modelId="{8EF1326A-1D5A-4DC8-A9D9-86CA3002A994}" type="presParOf" srcId="{884E238D-52DB-40C7-B599-4C9B638424DE}" destId="{4C83BB41-5540-4A25-84FC-0A259B08904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E7166-FCE9-4BE7-97C6-9BC4ABEAD90C}">
      <dsp:nvSpPr>
        <dsp:cNvPr id="0" name=""/>
        <dsp:cNvSpPr/>
      </dsp:nvSpPr>
      <dsp:spPr>
        <a:xfrm>
          <a:off x="0" y="152683"/>
          <a:ext cx="2372033" cy="9547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Calibri Light" panose="020F0302020204030204"/>
            </a:rPr>
            <a:t>Local Authorities in attendance:</a:t>
          </a:r>
          <a:endParaRPr lang="en-US" sz="2400" kern="1200" dirty="0"/>
        </a:p>
      </dsp:txBody>
      <dsp:txXfrm>
        <a:off x="46606" y="199289"/>
        <a:ext cx="2278821" cy="861507"/>
      </dsp:txXfrm>
    </dsp:sp>
    <dsp:sp modelId="{5BD9D316-4BBF-489E-A6EA-642D145B0E01}">
      <dsp:nvSpPr>
        <dsp:cNvPr id="0" name=""/>
        <dsp:cNvSpPr/>
      </dsp:nvSpPr>
      <dsp:spPr>
        <a:xfrm>
          <a:off x="0" y="1107403"/>
          <a:ext cx="2372033" cy="16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312"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a:latin typeface="Calibri Light" panose="020F0302020204030204"/>
            </a:rPr>
            <a:t>North Nothants</a:t>
          </a:r>
        </a:p>
        <a:p>
          <a:pPr marL="171450" lvl="1" indent="-171450" algn="l" defTabSz="844550">
            <a:lnSpc>
              <a:spcPct val="90000"/>
            </a:lnSpc>
            <a:spcBef>
              <a:spcPct val="0"/>
            </a:spcBef>
            <a:spcAft>
              <a:spcPct val="20000"/>
            </a:spcAft>
            <a:buChar char="•"/>
          </a:pPr>
          <a:r>
            <a:rPr lang="en-US" sz="1900" kern="1200" dirty="0">
              <a:latin typeface="Calibri Light" panose="020F0302020204030204"/>
            </a:rPr>
            <a:t>Southwark</a:t>
          </a:r>
        </a:p>
        <a:p>
          <a:pPr marL="171450" lvl="1" indent="-171450" algn="l" defTabSz="844550">
            <a:lnSpc>
              <a:spcPct val="90000"/>
            </a:lnSpc>
            <a:spcBef>
              <a:spcPct val="0"/>
            </a:spcBef>
            <a:spcAft>
              <a:spcPct val="20000"/>
            </a:spcAft>
            <a:buChar char="•"/>
          </a:pPr>
          <a:r>
            <a:rPr lang="en-US" sz="1900" kern="1200" dirty="0">
              <a:latin typeface="Calibri Light" panose="020F0302020204030204"/>
            </a:rPr>
            <a:t>Islington</a:t>
          </a:r>
        </a:p>
        <a:p>
          <a:pPr marL="171450" lvl="1" indent="-171450" algn="l" defTabSz="844550">
            <a:lnSpc>
              <a:spcPct val="90000"/>
            </a:lnSpc>
            <a:spcBef>
              <a:spcPct val="0"/>
            </a:spcBef>
            <a:spcAft>
              <a:spcPct val="20000"/>
            </a:spcAft>
            <a:buChar char="•"/>
          </a:pPr>
          <a:r>
            <a:rPr lang="en-US" sz="1900" kern="1200" dirty="0">
              <a:latin typeface="Calibri Light" panose="020F0302020204030204"/>
            </a:rPr>
            <a:t>Bristol</a:t>
          </a:r>
        </a:p>
        <a:p>
          <a:pPr marL="171450" lvl="1" indent="-171450" algn="l" defTabSz="844550">
            <a:lnSpc>
              <a:spcPct val="90000"/>
            </a:lnSpc>
            <a:spcBef>
              <a:spcPct val="0"/>
            </a:spcBef>
            <a:spcAft>
              <a:spcPct val="20000"/>
            </a:spcAft>
            <a:buChar char="•"/>
          </a:pPr>
          <a:r>
            <a:rPr lang="en-US" sz="1900" kern="1200" dirty="0">
              <a:latin typeface="Calibri Light" panose="020F0302020204030204"/>
            </a:rPr>
            <a:t>Sheffield</a:t>
          </a:r>
        </a:p>
      </dsp:txBody>
      <dsp:txXfrm>
        <a:off x="0" y="1107403"/>
        <a:ext cx="2372033" cy="1639440"/>
      </dsp:txXfrm>
    </dsp:sp>
    <dsp:sp modelId="{4C83BB41-5540-4A25-84FC-0A259B08904C}">
      <dsp:nvSpPr>
        <dsp:cNvPr id="0" name=""/>
        <dsp:cNvSpPr/>
      </dsp:nvSpPr>
      <dsp:spPr>
        <a:xfrm>
          <a:off x="0" y="2746843"/>
          <a:ext cx="2372033" cy="9547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latin typeface="Calibri Light" panose="020F0302020204030204"/>
          </a:endParaRPr>
        </a:p>
      </dsp:txBody>
      <dsp:txXfrm>
        <a:off x="46606" y="2793449"/>
        <a:ext cx="2278821" cy="86150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72BF09-8070-4058-B0B6-986CC24D83DF}" type="datetimeFigureOut">
              <a:rPr lang="en-GB" smtClean="0"/>
              <a:t>04/11/2021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824107-BA23-423E-BB7C-EB0650501C7F}" type="slidenum">
              <a:rPr lang="en-GB" smtClean="0"/>
              <a:t>‹#›</a:t>
            </a:fld>
            <a:endParaRPr lang="en-GB"/>
          </a:p>
        </p:txBody>
      </p:sp>
    </p:spTree>
    <p:extLst>
      <p:ext uri="{BB962C8B-B14F-4D97-AF65-F5344CB8AC3E}">
        <p14:creationId xmlns:p14="http://schemas.microsoft.com/office/powerpoint/2010/main" val="1403274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955FEA-E371-4AE5-8AAC-CC315FE85C21}" type="datetimeFigureOut">
              <a:rPr lang="en-GB"/>
              <a:t>04/11/2021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035941-9897-450E-8971-EBCAC40D4C41}" type="slidenum">
              <a:rPr lang="en-GB"/>
              <a:t>‹#›</a:t>
            </a:fld>
            <a:endParaRPr lang="en-GB"/>
          </a:p>
        </p:txBody>
      </p:sp>
    </p:spTree>
    <p:extLst>
      <p:ext uri="{BB962C8B-B14F-4D97-AF65-F5344CB8AC3E}">
        <p14:creationId xmlns:p14="http://schemas.microsoft.com/office/powerpoint/2010/main" val="224524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53F61ADA-F817-4BD9-85D0-353999079619}" type="slidenum">
              <a:rPr lang="en-GB" smtClean="0"/>
              <a:t>1</a:t>
            </a:fld>
            <a:endParaRPr lang="en-GB"/>
          </a:p>
        </p:txBody>
      </p:sp>
    </p:spTree>
    <p:extLst>
      <p:ext uri="{BB962C8B-B14F-4D97-AF65-F5344CB8AC3E}">
        <p14:creationId xmlns:p14="http://schemas.microsoft.com/office/powerpoint/2010/main" val="1721556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11/4/2021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079052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82667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11/4/2021</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929147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ctrTitle" hasCustomPrompt="1"/>
          </p:nvPr>
        </p:nvSpPr>
        <p:spPr>
          <a:xfrm>
            <a:off x="453201" y="2531222"/>
            <a:ext cx="11316769" cy="1831377"/>
          </a:xfrm>
        </p:spPr>
        <p:txBody>
          <a:bodyPr>
            <a:noAutofit/>
          </a:bodyPr>
          <a:lstStyle>
            <a:lvl1pPr algn="ctr">
              <a:defRPr sz="7000" spc="0" baseline="0">
                <a:solidFill>
                  <a:schemeClr val="bg2"/>
                </a:solidFill>
              </a:defRPr>
            </a:lvl1pPr>
          </a:lstStyle>
          <a:p>
            <a:r>
              <a:rPr lang="en-US"/>
              <a:t>Presentation title</a:t>
            </a:r>
          </a:p>
        </p:txBody>
      </p:sp>
      <p:sp>
        <p:nvSpPr>
          <p:cNvPr id="9" name="Subtitle 2"/>
          <p:cNvSpPr>
            <a:spLocks noGrp="1"/>
          </p:cNvSpPr>
          <p:nvPr>
            <p:ph type="subTitle" idx="1" hasCustomPrompt="1"/>
          </p:nvPr>
        </p:nvSpPr>
        <p:spPr>
          <a:xfrm>
            <a:off x="453203" y="4541897"/>
            <a:ext cx="11316768" cy="388977"/>
          </a:xfrm>
        </p:spPr>
        <p:txBody>
          <a:bodyPr>
            <a:noAutofit/>
          </a:bodyPr>
          <a:lstStyle>
            <a:lvl1pPr marL="0" indent="0" algn="ctr">
              <a:buNone/>
              <a:defRPr sz="2800">
                <a:solidFill>
                  <a:schemeClr val="bg2"/>
                </a:solidFill>
                <a:latin typeface="Museo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pic>
        <p:nvPicPr>
          <p:cNvPr id="10" name="Picture 9"/>
          <p:cNvPicPr>
            <a:picLocks noChangeAspect="1"/>
          </p:cNvPicPr>
          <p:nvPr userDrawn="1"/>
        </p:nvPicPr>
        <p:blipFill rotWithShape="1">
          <a:blip r:embed="rId3"/>
          <a:srcRect r="51610"/>
          <a:stretch/>
        </p:blipFill>
        <p:spPr>
          <a:xfrm>
            <a:off x="5511844" y="1229033"/>
            <a:ext cx="1168311" cy="1156986"/>
          </a:xfrm>
          <a:prstGeom prst="rect">
            <a:avLst/>
          </a:prstGeom>
        </p:spPr>
      </p:pic>
    </p:spTree>
    <p:extLst>
      <p:ext uri="{BB962C8B-B14F-4D97-AF65-F5344CB8AC3E}">
        <p14:creationId xmlns:p14="http://schemas.microsoft.com/office/powerpoint/2010/main" val="2274832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 and image">
    <p:spTree>
      <p:nvGrpSpPr>
        <p:cNvPr id="1" name=""/>
        <p:cNvGrpSpPr/>
        <p:nvPr/>
      </p:nvGrpSpPr>
      <p:grpSpPr>
        <a:xfrm>
          <a:off x="0" y="0"/>
          <a:ext cx="0" cy="0"/>
          <a:chOff x="0" y="0"/>
          <a:chExt cx="0" cy="0"/>
        </a:xfrm>
      </p:grpSpPr>
      <p:sp>
        <p:nvSpPr>
          <p:cNvPr id="7" name="Picture Placeholder 10"/>
          <p:cNvSpPr>
            <a:spLocks noGrp="1"/>
          </p:cNvSpPr>
          <p:nvPr>
            <p:ph type="pic" sz="quarter" idx="10"/>
          </p:nvPr>
        </p:nvSpPr>
        <p:spPr>
          <a:xfrm>
            <a:off x="6096000" y="0"/>
            <a:ext cx="6096000" cy="6858000"/>
          </a:xfrm>
        </p:spPr>
        <p:txBody>
          <a:bodyPr>
            <a:normAutofit/>
          </a:bodyPr>
          <a:lstStyle>
            <a:lvl1pPr>
              <a:defRPr sz="2000">
                <a:latin typeface="Museo Sans 500" panose="02000000000000000000" pitchFamily="50" charset="0"/>
              </a:defRPr>
            </a:lvl1pPr>
          </a:lstStyle>
          <a:p>
            <a:endParaRPr lang="en-GB"/>
          </a:p>
        </p:txBody>
      </p:sp>
      <p:sp>
        <p:nvSpPr>
          <p:cNvPr id="8" name="Text Placeholder 27"/>
          <p:cNvSpPr>
            <a:spLocks noGrp="1"/>
          </p:cNvSpPr>
          <p:nvPr>
            <p:ph type="body" sz="quarter" idx="13" hasCustomPrompt="1"/>
          </p:nvPr>
        </p:nvSpPr>
        <p:spPr>
          <a:xfrm>
            <a:off x="452967" y="604838"/>
            <a:ext cx="5386917" cy="554037"/>
          </a:xfrm>
        </p:spPr>
        <p:txBody>
          <a:bodyPr/>
          <a:lstStyle>
            <a:lvl1pPr marL="0" indent="0">
              <a:buFontTx/>
              <a:buNone/>
              <a:defRPr>
                <a:solidFill>
                  <a:schemeClr val="accent1"/>
                </a:solidFill>
                <a:latin typeface="Museo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Heading</a:t>
            </a:r>
          </a:p>
        </p:txBody>
      </p:sp>
      <p:sp>
        <p:nvSpPr>
          <p:cNvPr id="9"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10" name="Text Placeholder 29"/>
          <p:cNvSpPr>
            <a:spLocks noGrp="1"/>
          </p:cNvSpPr>
          <p:nvPr>
            <p:ph type="body" sz="quarter" idx="14" hasCustomPrompt="1"/>
          </p:nvPr>
        </p:nvSpPr>
        <p:spPr>
          <a:xfrm>
            <a:off x="453201" y="1401763"/>
            <a:ext cx="5386683" cy="4652962"/>
          </a:xfrm>
        </p:spPr>
        <p:txBody>
          <a:bodyPr>
            <a:noAutofit/>
          </a:bodyPr>
          <a:lstStyle>
            <a:lvl1pPr marL="0" indent="0">
              <a:buNone/>
              <a:defRPr sz="2000">
                <a:solidFill>
                  <a:schemeClr val="tx1"/>
                </a:solidFill>
                <a:latin typeface="Museo Sans 500" panose="02000000000000000000" pitchFamily="50" charset="0"/>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a:t>Body copy</a:t>
            </a:r>
          </a:p>
        </p:txBody>
      </p:sp>
    </p:spTree>
    <p:extLst>
      <p:ext uri="{BB962C8B-B14F-4D97-AF65-F5344CB8AC3E}">
        <p14:creationId xmlns:p14="http://schemas.microsoft.com/office/powerpoint/2010/main" val="3238881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2000" cy="6858000"/>
          </a:xfrm>
          <a:prstGeom prst="rect">
            <a:avLst/>
          </a:prstGeom>
        </p:spPr>
      </p:pic>
      <p:sp>
        <p:nvSpPr>
          <p:cNvPr id="7"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8"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2047787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point list">
    <p:spTree>
      <p:nvGrpSpPr>
        <p:cNvPr id="1" name=""/>
        <p:cNvGrpSpPr/>
        <p:nvPr/>
      </p:nvGrpSpPr>
      <p:grpSpPr>
        <a:xfrm>
          <a:off x="0" y="0"/>
          <a:ext cx="0" cy="0"/>
          <a:chOff x="0" y="0"/>
          <a:chExt cx="0" cy="0"/>
        </a:xfrm>
      </p:grpSpPr>
      <p:sp>
        <p:nvSpPr>
          <p:cNvPr id="8"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Sans 500" panose="02000000000000000000" pitchFamily="50" charset="0"/>
              </a:defRPr>
            </a:lvl1pPr>
          </a:lstStyle>
          <a:p>
            <a:pPr lvl="0"/>
            <a:r>
              <a:rPr lang="en-US"/>
              <a:t>Presentation title</a:t>
            </a:r>
          </a:p>
        </p:txBody>
      </p:sp>
      <p:sp>
        <p:nvSpPr>
          <p:cNvPr id="9"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10" name="Text Placeholder 12"/>
          <p:cNvSpPr>
            <a:spLocks noGrp="1"/>
          </p:cNvSpPr>
          <p:nvPr>
            <p:ph type="body" sz="quarter" idx="17" hasCustomPrompt="1"/>
          </p:nvPr>
        </p:nvSpPr>
        <p:spPr>
          <a:xfrm>
            <a:off x="452967" y="620713"/>
            <a:ext cx="11372851" cy="5257800"/>
          </a:xfrm>
        </p:spPr>
        <p:txBody>
          <a:bodyPr>
            <a:normAutofit/>
          </a:bodyPr>
          <a:lstStyle>
            <a:lvl1pPr marL="342900" indent="-342900" algn="l">
              <a:buClr>
                <a:schemeClr val="accent1"/>
              </a:buClr>
              <a:buSzPct val="120000"/>
              <a:buFont typeface="Arial" panose="020B0604020202020204" pitchFamily="34" charset="0"/>
              <a:buChar char="•"/>
              <a:defRPr sz="2000" baseline="0">
                <a:solidFill>
                  <a:schemeClr val="tx1"/>
                </a:solidFill>
                <a:latin typeface="Museo Sans 500" panose="02000000000000000000" pitchFamily="50" charset="0"/>
              </a:defRPr>
            </a:lvl1pPr>
          </a:lstStyle>
          <a:p>
            <a:pPr lvl="0"/>
            <a:r>
              <a:rPr lang="en-US"/>
              <a:t>Body copy for bullet point list.</a:t>
            </a:r>
          </a:p>
        </p:txBody>
      </p:sp>
    </p:spTree>
    <p:extLst>
      <p:ext uri="{BB962C8B-B14F-4D97-AF65-F5344CB8AC3E}">
        <p14:creationId xmlns:p14="http://schemas.microsoft.com/office/powerpoint/2010/main" val="1398769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12192000" cy="6858000"/>
          </a:xfrm>
          <a:prstGeom prst="rect">
            <a:avLst/>
          </a:prstGeom>
        </p:spPr>
      </p:pic>
      <p:sp>
        <p:nvSpPr>
          <p:cNvPr id="11"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12"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358366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2000" cy="6858000"/>
          </a:xfrm>
          <a:prstGeom prst="rect">
            <a:avLst/>
          </a:prstGeom>
        </p:spPr>
      </p:pic>
      <p:sp>
        <p:nvSpPr>
          <p:cNvPr id="7" name="TextBox 6"/>
          <p:cNvSpPr txBox="1"/>
          <p:nvPr userDrawn="1"/>
        </p:nvSpPr>
        <p:spPr>
          <a:xfrm>
            <a:off x="453201" y="2844225"/>
            <a:ext cx="11316769" cy="1169551"/>
          </a:xfrm>
          <a:prstGeom prst="rect">
            <a:avLst/>
          </a:prstGeom>
          <a:noFill/>
        </p:spPr>
        <p:txBody>
          <a:bodyPr wrap="square" rtlCol="0">
            <a:spAutoFit/>
          </a:bodyPr>
          <a:lstStyle/>
          <a:p>
            <a:pPr algn="ctr"/>
            <a:r>
              <a:rPr lang="en-GB" sz="7000" spc="0">
                <a:solidFill>
                  <a:schemeClr val="bg1"/>
                </a:solidFill>
                <a:latin typeface="Museo 500" panose="02000000000000000000" pitchFamily="50" charset="0"/>
              </a:rPr>
              <a:t>Thank you</a:t>
            </a:r>
          </a:p>
        </p:txBody>
      </p:sp>
      <p:sp>
        <p:nvSpPr>
          <p:cNvPr id="8" name="TextBox 7"/>
          <p:cNvSpPr txBox="1"/>
          <p:nvPr userDrawn="1"/>
        </p:nvSpPr>
        <p:spPr>
          <a:xfrm>
            <a:off x="5302207" y="6151566"/>
            <a:ext cx="1190694" cy="307777"/>
          </a:xfrm>
          <a:prstGeom prst="rect">
            <a:avLst/>
          </a:prstGeom>
          <a:noFill/>
        </p:spPr>
        <p:txBody>
          <a:bodyPr wrap="square" rtlCol="0">
            <a:spAutoFit/>
          </a:bodyPr>
          <a:lstStyle/>
          <a:p>
            <a:pPr algn="ctr"/>
            <a:r>
              <a:rPr lang="en-GB" sz="1400"/>
              <a:t>crisis.org.uk</a:t>
            </a:r>
          </a:p>
        </p:txBody>
      </p:sp>
      <p:pic>
        <p:nvPicPr>
          <p:cNvPr id="9" name="Picture 8"/>
          <p:cNvPicPr>
            <a:picLocks noChangeAspect="1"/>
          </p:cNvPicPr>
          <p:nvPr userDrawn="1"/>
        </p:nvPicPr>
        <p:blipFill rotWithShape="1">
          <a:blip r:embed="rId3"/>
          <a:srcRect r="50290"/>
          <a:stretch/>
        </p:blipFill>
        <p:spPr>
          <a:xfrm>
            <a:off x="5405054" y="5160612"/>
            <a:ext cx="1022376" cy="985581"/>
          </a:xfrm>
          <a:prstGeom prst="rect">
            <a:avLst/>
          </a:prstGeom>
        </p:spPr>
      </p:pic>
    </p:spTree>
    <p:extLst>
      <p:ext uri="{BB962C8B-B14F-4D97-AF65-F5344CB8AC3E}">
        <p14:creationId xmlns:p14="http://schemas.microsoft.com/office/powerpoint/2010/main" val="1921216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228483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11/4/2021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783712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11/4/2021</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90282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11/4/2021</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61450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79716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11/4/2021</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375445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924204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11/4/2021</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23973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11/4/2021</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val="263125240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C5E55D-E4A9-4817-B6F7-7AF780A89C65}"/>
              </a:ext>
            </a:extLst>
          </p:cNvPr>
          <p:cNvSpPr>
            <a:spLocks noGrp="1"/>
          </p:cNvSpPr>
          <p:nvPr>
            <p:ph type="ctrTitle"/>
          </p:nvPr>
        </p:nvSpPr>
        <p:spPr>
          <a:xfrm>
            <a:off x="438824" y="3472474"/>
            <a:ext cx="11316769" cy="1278314"/>
          </a:xfrm>
        </p:spPr>
        <p:txBody>
          <a:bodyPr/>
          <a:lstStyle/>
          <a:p>
            <a:r>
              <a:rPr lang="en-US" sz="4800" dirty="0">
                <a:latin typeface="Museo 500"/>
              </a:rPr>
              <a:t>Crisis Local Authority Practice Network</a:t>
            </a:r>
            <a:br>
              <a:rPr lang="en-US" sz="6000" dirty="0">
                <a:latin typeface="Museo 500"/>
              </a:rPr>
            </a:br>
            <a:br>
              <a:rPr lang="en-US" sz="6000" dirty="0">
                <a:latin typeface="Museo 500"/>
              </a:rPr>
            </a:br>
            <a:r>
              <a:rPr lang="en-US" sz="3200" dirty="0">
                <a:solidFill>
                  <a:schemeClr val="tx1"/>
                </a:solidFill>
                <a:latin typeface="Museo 500"/>
              </a:rPr>
              <a:t>Practice Exchange Session 28/10/2021</a:t>
            </a:r>
            <a:br>
              <a:rPr lang="en-US" sz="3200" dirty="0">
                <a:latin typeface="Museo 500"/>
              </a:rPr>
            </a:br>
            <a:r>
              <a:rPr lang="en-US" sz="3200" dirty="0">
                <a:ea typeface="+mj-lt"/>
                <a:cs typeface="+mj-lt"/>
              </a:rPr>
              <a:t>Client expectations and choice: How do we deliver?</a:t>
            </a:r>
          </a:p>
        </p:txBody>
      </p:sp>
      <p:sp>
        <p:nvSpPr>
          <p:cNvPr id="3" name="Text Placeholder 2">
            <a:extLst>
              <a:ext uri="{FF2B5EF4-FFF2-40B4-BE49-F238E27FC236}">
                <a16:creationId xmlns:a16="http://schemas.microsoft.com/office/drawing/2014/main" id="{A408A9EA-6050-4414-BC90-A63A3724E8C8}"/>
              </a:ext>
            </a:extLst>
          </p:cNvPr>
          <p:cNvSpPr>
            <a:spLocks noGrp="1"/>
          </p:cNvSpPr>
          <p:nvPr>
            <p:ph type="subTitle" idx="1"/>
          </p:nvPr>
        </p:nvSpPr>
        <p:spPr>
          <a:xfrm>
            <a:off x="-2326265" y="2092180"/>
            <a:ext cx="11316768" cy="388977"/>
          </a:xfrm>
        </p:spPr>
        <p:txBody>
          <a:bodyPr vert="horz" lIns="91440" tIns="45720" rIns="91440" bIns="45720" rtlCol="0" anchor="t">
            <a:noAutofit/>
          </a:bodyPr>
          <a:lstStyle/>
          <a:p>
            <a:endParaRPr lang="en-US"/>
          </a:p>
          <a:p>
            <a:endParaRPr lang="en-US"/>
          </a:p>
          <a:p>
            <a:endParaRPr lang="en-US"/>
          </a:p>
          <a:p>
            <a:endParaRPr lang="en-US"/>
          </a:p>
          <a:p>
            <a:endParaRPr lang="en-US"/>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p>
          <a:p>
            <a:endParaRPr lang="en-US"/>
          </a:p>
          <a:p>
            <a:endParaRPr lang="en-US"/>
          </a:p>
          <a:p>
            <a:endParaRPr lang="en-US"/>
          </a:p>
          <a:p>
            <a:endParaRPr lang="en-US">
              <a:latin typeface="Museo 500"/>
            </a:endParaRPr>
          </a:p>
          <a:p>
            <a:endParaRPr lang="en-US"/>
          </a:p>
          <a:p>
            <a:r>
              <a:rPr lang="en-US">
                <a:latin typeface="Museo 500"/>
              </a:rPr>
              <a:t>January 2020</a:t>
            </a:r>
            <a:endParaRPr lang="en-US"/>
          </a:p>
        </p:txBody>
      </p:sp>
    </p:spTree>
    <p:extLst>
      <p:ext uri="{BB962C8B-B14F-4D97-AF65-F5344CB8AC3E}">
        <p14:creationId xmlns:p14="http://schemas.microsoft.com/office/powerpoint/2010/main" val="946018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DFAE130-C27A-4080-AE92-264F19158962}"/>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77020ACE-3486-44E6-976C-56A7C5D2ECD9}"/>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B47D42DD-F61C-4D52-BA87-F17EB59031D7}"/>
              </a:ext>
            </a:extLst>
          </p:cNvPr>
          <p:cNvSpPr>
            <a:spLocks noGrp="1"/>
          </p:cNvSpPr>
          <p:nvPr>
            <p:ph type="body" sz="quarter" idx="17"/>
          </p:nvPr>
        </p:nvSpPr>
        <p:spPr>
          <a:xfrm>
            <a:off x="514419" y="620713"/>
            <a:ext cx="11372851" cy="5257800"/>
          </a:xfrm>
        </p:spPr>
        <p:txBody>
          <a:bodyPr vert="horz" lIns="91440" tIns="45720" rIns="91440" bIns="45720" rtlCol="0" anchor="t">
            <a:normAutofit/>
          </a:bodyPr>
          <a:lstStyle/>
          <a:p>
            <a:pPr marL="0" indent="0" algn="ctr">
              <a:buNone/>
            </a:pPr>
            <a:r>
              <a:rPr lang="en-US" sz="1600" b="1" dirty="0">
                <a:latin typeface="Museo Sans 500"/>
              </a:rPr>
              <a:t>Notes from Practice Exchange 29/09/2021</a:t>
            </a:r>
          </a:p>
          <a:p>
            <a:pPr marL="0" indent="0" algn="ctr">
              <a:buNone/>
            </a:pPr>
            <a:r>
              <a:rPr lang="en-US" sz="1600" b="1" dirty="0">
                <a:latin typeface="Museo Sans 500"/>
              </a:rPr>
              <a:t>Theme: Temporary accommodation : How do we best work with external providers</a:t>
            </a:r>
            <a:endParaRPr lang="en-US" sz="1600" dirty="0"/>
          </a:p>
          <a:p>
            <a:pPr marL="0" indent="0" algn="ctr">
              <a:buNone/>
            </a:pPr>
            <a:endParaRPr lang="en-US" sz="1600" b="1"/>
          </a:p>
          <a:p>
            <a:pPr marL="0" indent="0">
              <a:buNone/>
            </a:pPr>
            <a:r>
              <a:rPr lang="en-US" sz="1400" b="1" dirty="0">
                <a:solidFill>
                  <a:schemeClr val="accent1"/>
                </a:solidFill>
                <a:latin typeface="Museo Sans 500"/>
              </a:rPr>
              <a:t>Topics</a:t>
            </a:r>
          </a:p>
          <a:p>
            <a:pPr marL="0" indent="0">
              <a:lnSpc>
                <a:spcPct val="100000"/>
              </a:lnSpc>
              <a:buNone/>
            </a:pPr>
            <a:r>
              <a:rPr lang="en-US" sz="1400" dirty="0">
                <a:latin typeface="Museo Sans 500"/>
              </a:rPr>
              <a:t>1.How do we bring client expectations closer to reality?</a:t>
            </a:r>
            <a:endParaRPr lang="en-US" dirty="0"/>
          </a:p>
          <a:p>
            <a:pPr marL="0" indent="0">
              <a:lnSpc>
                <a:spcPct val="100000"/>
              </a:lnSpc>
              <a:buNone/>
            </a:pPr>
            <a:r>
              <a:rPr lang="en-US" sz="1400" dirty="0">
                <a:latin typeface="Museo Sans 500"/>
              </a:rPr>
              <a:t>2. HRA research has showed that customer impressions of council services can shape their expectations</a:t>
            </a:r>
          </a:p>
          <a:p>
            <a:pPr marL="0" indent="0">
              <a:lnSpc>
                <a:spcPct val="100000"/>
              </a:lnSpc>
              <a:buNone/>
            </a:pPr>
            <a:r>
              <a:rPr lang="en-US" sz="1400" dirty="0">
                <a:latin typeface="Museo Sans 500"/>
              </a:rPr>
              <a:t>3.Is it difficult to be honest when the reality might not be well received.  </a:t>
            </a:r>
            <a:endParaRPr lang="en-US" dirty="0"/>
          </a:p>
          <a:p>
            <a:pPr marL="0" indent="0" algn="just">
              <a:buNone/>
            </a:pPr>
            <a:endParaRPr lang="en-US" sz="1400" dirty="0"/>
          </a:p>
          <a:p>
            <a:pPr marL="0" indent="0" algn="just">
              <a:buNone/>
            </a:pPr>
            <a:endParaRPr lang="en-US" sz="1400">
              <a:solidFill>
                <a:srgbClr val="000000"/>
              </a:solidFill>
              <a:latin typeface="Museo Sans 500"/>
            </a:endParaRPr>
          </a:p>
          <a:p>
            <a:pPr marL="0" indent="0" algn="just">
              <a:buNone/>
            </a:pPr>
            <a:r>
              <a:rPr lang="en-US" sz="1400" b="1" dirty="0">
                <a:solidFill>
                  <a:schemeClr val="accent1"/>
                </a:solidFill>
                <a:latin typeface="Museo Sans 500"/>
              </a:rPr>
              <a:t>Actions:</a:t>
            </a:r>
            <a:r>
              <a:rPr lang="en-US" sz="1400" dirty="0">
                <a:solidFill>
                  <a:srgbClr val="0070C0"/>
                </a:solidFill>
                <a:latin typeface="Museo Sans 500"/>
              </a:rPr>
              <a:t>  </a:t>
            </a:r>
            <a:endParaRPr lang="en-US" sz="1400" dirty="0">
              <a:solidFill>
                <a:srgbClr val="0070C0"/>
              </a:solidFill>
              <a:latin typeface="Museo Sans 500"/>
              <a:cs typeface="Segoe UI"/>
            </a:endParaRPr>
          </a:p>
          <a:p>
            <a:pPr marL="0" indent="0" algn="just">
              <a:buNone/>
            </a:pPr>
            <a:r>
              <a:rPr lang="en-US" sz="1400" dirty="0">
                <a:solidFill>
                  <a:srgbClr val="0070C0"/>
                </a:solidFill>
                <a:latin typeface="Museo Sans 500"/>
                <a:cs typeface="Segoe UI"/>
              </a:rPr>
              <a:t>LN to circulate notes prior the next exchange</a:t>
            </a:r>
          </a:p>
          <a:p>
            <a:pPr marL="0" indent="0" algn="just">
              <a:buNone/>
            </a:pPr>
            <a:endParaRPr lang="en-US" sz="1400" dirty="0">
              <a:solidFill>
                <a:srgbClr val="0070C0"/>
              </a:solidFill>
              <a:latin typeface="Museo Sans 500"/>
              <a:cs typeface="Segoe UI"/>
            </a:endParaRPr>
          </a:p>
          <a:p>
            <a:pPr marL="0" indent="0" algn="just">
              <a:buNone/>
            </a:pPr>
            <a:endParaRPr lang="en-US" sz="1400" dirty="0">
              <a:solidFill>
                <a:srgbClr val="0070C0"/>
              </a:solidFill>
              <a:cs typeface="Segoe UI"/>
            </a:endParaRPr>
          </a:p>
          <a:p>
            <a:pPr marL="0" indent="0" algn="just">
              <a:buNone/>
            </a:pPr>
            <a:endParaRPr lang="en-US" sz="1400" dirty="0">
              <a:solidFill>
                <a:srgbClr val="0070C0"/>
              </a:solidFill>
              <a:cs typeface="Segoe UI"/>
            </a:endParaRPr>
          </a:p>
          <a:p>
            <a:pPr>
              <a:buNone/>
            </a:pPr>
            <a:endParaRPr lang="en-US" sz="1400" b="1" dirty="0">
              <a:solidFill>
                <a:srgbClr val="000000"/>
              </a:solidFill>
              <a:cs typeface="Segoe UI"/>
            </a:endParaRPr>
          </a:p>
          <a:p>
            <a:pPr>
              <a:buNone/>
            </a:pPr>
            <a:endParaRPr lang="en-US" sz="1400">
              <a:solidFill>
                <a:srgbClr val="000000"/>
              </a:solidFill>
              <a:cs typeface="Segoe UI"/>
            </a:endParaRPr>
          </a:p>
          <a:p>
            <a:pPr>
              <a:buNone/>
            </a:pPr>
            <a:endParaRPr lang="en-US" sz="1400">
              <a:solidFill>
                <a:srgbClr val="000000"/>
              </a:solidFill>
              <a:cs typeface="Segoe UI"/>
            </a:endParaRPr>
          </a:p>
          <a:p>
            <a:pPr>
              <a:buNone/>
            </a:pPr>
            <a:endParaRPr lang="en-US" sz="1400">
              <a:solidFill>
                <a:srgbClr val="000000"/>
              </a:solidFill>
              <a:latin typeface="Museo Sans 500"/>
              <a:cs typeface="Segoe UI"/>
            </a:endParaRPr>
          </a:p>
          <a:p>
            <a:pPr>
              <a:buNone/>
            </a:pPr>
            <a:endParaRPr lang="en-US" sz="1400">
              <a:solidFill>
                <a:srgbClr val="000000"/>
              </a:solidFill>
              <a:latin typeface="Museo Sans 500"/>
              <a:cs typeface="Segoe UI"/>
            </a:endParaRPr>
          </a:p>
          <a:p>
            <a:pPr>
              <a:buNone/>
            </a:pPr>
            <a:endParaRPr lang="en-US" sz="1400">
              <a:solidFill>
                <a:srgbClr val="000000"/>
              </a:solidFill>
              <a:latin typeface="Museo Sans 500"/>
              <a:cs typeface="Segoe UI"/>
            </a:endParaRPr>
          </a:p>
          <a:p>
            <a:pPr>
              <a:buNone/>
            </a:pPr>
            <a:endParaRPr lang="en-US" sz="1400">
              <a:solidFill>
                <a:srgbClr val="000000"/>
              </a:solidFill>
              <a:latin typeface="Museo Sans 500"/>
              <a:cs typeface="Segoe UI"/>
            </a:endParaRPr>
          </a:p>
          <a:p>
            <a:pPr>
              <a:buNone/>
            </a:pPr>
            <a:endParaRPr lang="en-US" sz="1400">
              <a:solidFill>
                <a:srgbClr val="000000"/>
              </a:solidFill>
              <a:latin typeface="Museo Sans 500"/>
              <a:cs typeface="Segoe UI"/>
            </a:endParaRPr>
          </a:p>
          <a:p>
            <a:pPr marL="0" indent="0" algn="just">
              <a:buNone/>
            </a:pPr>
            <a:endParaRPr lang="en-US" sz="1400" b="1">
              <a:solidFill>
                <a:srgbClr val="FF0000"/>
              </a:solidFill>
              <a:latin typeface="Museo Sans 500"/>
            </a:endParaRPr>
          </a:p>
          <a:p>
            <a:pPr marL="0" indent="0" algn="just">
              <a:buNone/>
            </a:pPr>
            <a:endParaRPr lang="en-US" sz="1400">
              <a:solidFill>
                <a:srgbClr val="0070C0"/>
              </a:solidFill>
              <a:latin typeface="Museo Sans 500"/>
            </a:endParaRPr>
          </a:p>
        </p:txBody>
      </p:sp>
      <p:graphicFrame>
        <p:nvGraphicFramePr>
          <p:cNvPr id="2" name="Diagram 5">
            <a:extLst>
              <a:ext uri="{FF2B5EF4-FFF2-40B4-BE49-F238E27FC236}">
                <a16:creationId xmlns:a16="http://schemas.microsoft.com/office/drawing/2014/main" id="{2DF268BC-3015-4E41-A428-62E97553D510}"/>
              </a:ext>
            </a:extLst>
          </p:cNvPr>
          <p:cNvGraphicFramePr/>
          <p:nvPr>
            <p:extLst>
              <p:ext uri="{D42A27DB-BD31-4B8C-83A1-F6EECF244321}">
                <p14:modId xmlns:p14="http://schemas.microsoft.com/office/powerpoint/2010/main" val="1165660098"/>
              </p:ext>
            </p:extLst>
          </p:nvPr>
        </p:nvGraphicFramePr>
        <p:xfrm>
          <a:off x="9377515" y="1624779"/>
          <a:ext cx="2372033" cy="3854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017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4F8E54-8FA9-4E8C-B6B1-889C67072E54}"/>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7BDC732D-DD76-4E0B-BA36-DE7D143AD440}"/>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41491D02-F289-4E35-BF72-7FFCCAE76911}"/>
              </a:ext>
            </a:extLst>
          </p:cNvPr>
          <p:cNvSpPr>
            <a:spLocks noGrp="1"/>
          </p:cNvSpPr>
          <p:nvPr>
            <p:ph type="body" sz="quarter" idx="17"/>
          </p:nvPr>
        </p:nvSpPr>
        <p:spPr/>
        <p:txBody>
          <a:bodyPr vert="horz" lIns="91440" tIns="45720" rIns="91440" bIns="45720" rtlCol="0" anchor="t">
            <a:normAutofit/>
          </a:bodyPr>
          <a:lstStyle/>
          <a:p>
            <a:pPr marL="0" indent="0">
              <a:buNone/>
            </a:pPr>
            <a:endParaRPr lang="en-GB" sz="1200" b="1" dirty="0">
              <a:solidFill>
                <a:srgbClr val="FF0000"/>
              </a:solidFill>
            </a:endParaRPr>
          </a:p>
          <a:p>
            <a:pPr>
              <a:buNone/>
            </a:pPr>
            <a:r>
              <a:rPr lang="en-GB" sz="1200" dirty="0">
                <a:latin typeface="Museo Sans 500"/>
              </a:rPr>
              <a:t>Sheffield – try to be as clear as possible and honest from the start about what is realistic. Sometimes clients refuse to believe (e.g. that only one council property in the area will come up in three years).</a:t>
            </a:r>
            <a:endParaRPr lang="en-GB" dirty="0"/>
          </a:p>
          <a:p>
            <a:pPr>
              <a:buNone/>
            </a:pPr>
            <a:r>
              <a:rPr lang="en-GB" sz="1200" dirty="0">
                <a:latin typeface="Museo Sans 500"/>
              </a:rPr>
              <a:t>Sheffield – ask people to accept the property, then request a review. Refusing, and then requesting a review, if it fails, could leave someone stranded. Important to keep other advice agencies and support services up to date on reality – are they giving clients realistic expectations?</a:t>
            </a:r>
            <a:endParaRPr lang="en-GB" dirty="0"/>
          </a:p>
          <a:p>
            <a:pPr>
              <a:buNone/>
            </a:pPr>
            <a:r>
              <a:rPr lang="en-GB" sz="1200" dirty="0">
                <a:latin typeface="Museo Sans 500"/>
              </a:rPr>
              <a:t>Bristol – 500/600 households in temporary accommodation, including more single people after Everyone In. Moved hundreds on, but supply and demand for council properties now worse than before. 16,100 households bidding in total; 700/800 in band one, 2,500 in band two, if you’re band three/four, very unlikely to get a property. Would guess that only 10% will find a property in the next year.</a:t>
            </a:r>
            <a:endParaRPr lang="en-GB" dirty="0"/>
          </a:p>
          <a:p>
            <a:pPr>
              <a:buNone/>
            </a:pPr>
            <a:r>
              <a:rPr lang="en-GB" sz="1200" dirty="0">
                <a:latin typeface="Museo Sans 500"/>
              </a:rPr>
              <a:t>Bristol – run a three-day (non-compulsory) tenancy training course called Roof Over My Head. Results show that tenancy sustainment is better from people who take the course. Overwhelmingly women with young children attend the course. Would like to deliver it to everyone but too resource-heavy; contribute £15,000 a year from Council alongside central government funding.</a:t>
            </a:r>
            <a:endParaRPr lang="en-GB" dirty="0"/>
          </a:p>
          <a:p>
            <a:pPr>
              <a:buNone/>
            </a:pPr>
            <a:r>
              <a:rPr lang="en-GB" sz="1200" b="1" dirty="0">
                <a:latin typeface="Museo Sans 500"/>
              </a:rPr>
              <a:t>Action – Olly to share details of costs of Roof Over My Head</a:t>
            </a:r>
            <a:endParaRPr lang="en-GB" b="1" dirty="0"/>
          </a:p>
          <a:p>
            <a:pPr>
              <a:buNone/>
            </a:pPr>
            <a:r>
              <a:rPr lang="en-GB" sz="1200" dirty="0">
                <a:latin typeface="Museo Sans 500"/>
              </a:rPr>
              <a:t>Bristol – try to have honest and productive conversations with clients on the Roof Over My Head course, consider all options and consider what gives the best chance of success. Introduction to </a:t>
            </a:r>
            <a:r>
              <a:rPr lang="en-GB" sz="1200" dirty="0" err="1">
                <a:latin typeface="Museo Sans 500"/>
              </a:rPr>
              <a:t>HomeChoice</a:t>
            </a:r>
            <a:r>
              <a:rPr lang="en-GB" sz="1200" dirty="0">
                <a:latin typeface="Museo Sans 500"/>
              </a:rPr>
              <a:t> Bristol (choice-based lettings) and housing situation. Only 2% PRS lettings are in LHA rates. It comes as a shock, but wouldn’t expect most people to understand the squeeze on the housing market. Not sure if these conversations are happening everywhere.</a:t>
            </a:r>
            <a:endParaRPr lang="en-GB" dirty="0"/>
          </a:p>
          <a:p>
            <a:pPr>
              <a:buNone/>
            </a:pPr>
            <a:r>
              <a:rPr lang="en-GB" sz="1200" dirty="0">
                <a:latin typeface="Museo Sans 500"/>
              </a:rPr>
              <a:t>Sheffield – misunderstanding of impact of Right to Buy. These courses very important to help people realise.</a:t>
            </a:r>
            <a:endParaRPr lang="en-GB" dirty="0"/>
          </a:p>
          <a:p>
            <a:pPr>
              <a:buNone/>
            </a:pPr>
            <a:r>
              <a:rPr lang="en-GB" sz="1200" dirty="0">
                <a:latin typeface="Museo Sans 500"/>
              </a:rPr>
              <a:t>Choice and control is about giving people all the information and helping them understand the options.</a:t>
            </a:r>
            <a:endParaRPr lang="en-GB" dirty="0"/>
          </a:p>
          <a:p>
            <a:pPr>
              <a:buNone/>
            </a:pPr>
            <a:endParaRPr lang="en-GB" sz="1200" dirty="0">
              <a:solidFill>
                <a:srgbClr val="000000"/>
              </a:solidFill>
              <a:latin typeface="Museo Sans 500"/>
            </a:endParaRPr>
          </a:p>
          <a:p>
            <a:pPr marL="0" indent="0">
              <a:buNone/>
            </a:pPr>
            <a:endParaRPr lang="en-GB" sz="1200" b="1" dirty="0">
              <a:solidFill>
                <a:srgbClr val="FF0000"/>
              </a:solidFill>
            </a:endParaRPr>
          </a:p>
          <a:p>
            <a:pPr marL="228600" indent="-228600">
              <a:buAutoNum type="arabicPeriod"/>
            </a:pPr>
            <a:endParaRPr lang="en-GB" sz="1200" dirty="0"/>
          </a:p>
        </p:txBody>
      </p:sp>
      <p:sp>
        <p:nvSpPr>
          <p:cNvPr id="5" name="TextBox 4">
            <a:extLst>
              <a:ext uri="{FF2B5EF4-FFF2-40B4-BE49-F238E27FC236}">
                <a16:creationId xmlns:a16="http://schemas.microsoft.com/office/drawing/2014/main" id="{8407AF90-EA58-42D3-91BF-150941F700F7}"/>
              </a:ext>
            </a:extLst>
          </p:cNvPr>
          <p:cNvSpPr txBox="1"/>
          <p:nvPr/>
        </p:nvSpPr>
        <p:spPr>
          <a:xfrm>
            <a:off x="4724400" y="32003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Tree>
    <p:extLst>
      <p:ext uri="{BB962C8B-B14F-4D97-AF65-F5344CB8AC3E}">
        <p14:creationId xmlns:p14="http://schemas.microsoft.com/office/powerpoint/2010/main" val="417522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625739-A5D2-49D4-A344-F319BF4BFE6A}"/>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4F4AC9F7-CF0A-4BA4-A1D3-3CBCCCAA3D6A}"/>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DE37AEDD-E4A5-40F0-8994-89DA7D101DAA}"/>
              </a:ext>
            </a:extLst>
          </p:cNvPr>
          <p:cNvSpPr>
            <a:spLocks noGrp="1"/>
          </p:cNvSpPr>
          <p:nvPr>
            <p:ph type="body" sz="quarter" idx="17"/>
          </p:nvPr>
        </p:nvSpPr>
        <p:spPr>
          <a:xfrm>
            <a:off x="317773" y="571552"/>
            <a:ext cx="11372851" cy="5257800"/>
          </a:xfrm>
        </p:spPr>
        <p:txBody>
          <a:bodyPr vert="horz" lIns="91440" tIns="45720" rIns="91440" bIns="45720" rtlCol="0" anchor="t">
            <a:noAutofit/>
          </a:bodyPr>
          <a:lstStyle/>
          <a:p>
            <a:pPr>
              <a:buNone/>
            </a:pPr>
            <a:r>
              <a:rPr lang="en-US" sz="1200" dirty="0">
                <a:latin typeface="Museo Sans 500"/>
              </a:rPr>
              <a:t>Bristol – council housing stock has halved since Right to Buy. Demand has gone up, PRS no longer an option for most people (LHA doesn’t cover) and landlords/lettings agents becoming increasingly picky. In the north of England, more properties available in LHA, but often in areas that people don’t want to move to. Still huge levels of demand for properties (100s of people going for one property) and landlords can be picky.</a:t>
            </a:r>
            <a:endParaRPr lang="en-US" dirty="0"/>
          </a:p>
          <a:p>
            <a:pPr>
              <a:buNone/>
            </a:pPr>
            <a:r>
              <a:rPr lang="en-US" sz="1200" dirty="0">
                <a:latin typeface="Museo Sans 500"/>
              </a:rPr>
              <a:t>Yesterday, the chancellor announced reduction of UC ‘taper’ for people in work – good news as people can keep more of their UC as they earn more money. Not good news for people who cannot work. Rising energy costs will cause increased pressures.</a:t>
            </a:r>
            <a:endParaRPr lang="en-US" dirty="0"/>
          </a:p>
          <a:p>
            <a:pPr>
              <a:buNone/>
            </a:pPr>
            <a:r>
              <a:rPr lang="en-US" sz="1200" dirty="0">
                <a:latin typeface="Museo Sans 500"/>
              </a:rPr>
              <a:t>Bristol – areas of deprivation directly match onto areas with social housing.</a:t>
            </a:r>
            <a:endParaRPr lang="en-US" dirty="0"/>
          </a:p>
          <a:p>
            <a:pPr>
              <a:buNone/>
            </a:pPr>
            <a:r>
              <a:rPr lang="en-US" sz="1200" dirty="0">
                <a:latin typeface="Museo Sans 500"/>
              </a:rPr>
              <a:t>Sheffield – tower blocks often only have two-bed properties. Bedroom tax has forced families into these properties, not suitable.</a:t>
            </a:r>
            <a:endParaRPr lang="en-US" dirty="0"/>
          </a:p>
          <a:p>
            <a:pPr>
              <a:buNone/>
            </a:pPr>
            <a:r>
              <a:rPr lang="en-US" sz="1200" dirty="0">
                <a:latin typeface="Museo Sans 500"/>
              </a:rPr>
              <a:t>North </a:t>
            </a:r>
            <a:r>
              <a:rPr lang="en-US" sz="1200" dirty="0" err="1">
                <a:latin typeface="Museo Sans 500"/>
              </a:rPr>
              <a:t>Northants</a:t>
            </a:r>
            <a:r>
              <a:rPr lang="en-US" sz="1200" dirty="0">
                <a:latin typeface="Museo Sans 500"/>
              </a:rPr>
              <a:t> – expecting 3,000 people on the waiting list for 8,200 council properties 15,500 HA properties. Scheme called Kettering Lettings Plus offered landlords incentives to let properties, rents slightly above LHA rates. Housed one person there who still wants to leave and go on the housing register; some people even only want council housing over other registered providers. Trying to educate people on how long they might be in temporary accommodation.</a:t>
            </a:r>
            <a:endParaRPr lang="en-US" dirty="0"/>
          </a:p>
          <a:p>
            <a:pPr>
              <a:buNone/>
            </a:pPr>
            <a:r>
              <a:rPr lang="en-US" sz="1200" dirty="0">
                <a:latin typeface="Museo Sans 500"/>
              </a:rPr>
              <a:t>Lots of work to be done around getting the message out: PRS not necessarily sub-standard to social housing (and often isn’t). Not gold standard for everyone.</a:t>
            </a:r>
            <a:endParaRPr lang="en-US" dirty="0"/>
          </a:p>
          <a:p>
            <a:pPr>
              <a:buNone/>
            </a:pPr>
            <a:r>
              <a:rPr lang="en-US" sz="1200" dirty="0">
                <a:latin typeface="Museo Sans 500"/>
              </a:rPr>
              <a:t>North </a:t>
            </a:r>
            <a:r>
              <a:rPr lang="en-US" sz="1200" dirty="0" err="1">
                <a:latin typeface="Museo Sans 500"/>
              </a:rPr>
              <a:t>Northants</a:t>
            </a:r>
            <a:r>
              <a:rPr lang="en-US" sz="1200" dirty="0">
                <a:latin typeface="Museo Sans 500"/>
              </a:rPr>
              <a:t> – </a:t>
            </a:r>
            <a:r>
              <a:rPr lang="en-US" sz="1200" dirty="0" err="1">
                <a:latin typeface="Museo Sans 500"/>
              </a:rPr>
              <a:t>Kettings</a:t>
            </a:r>
            <a:r>
              <a:rPr lang="en-US" sz="1200" dirty="0">
                <a:latin typeface="Museo Sans 500"/>
              </a:rPr>
              <a:t> Lettings Plus has ended, turned into scheme across </a:t>
            </a:r>
            <a:r>
              <a:rPr lang="en-US" sz="1200" dirty="0" err="1">
                <a:latin typeface="Museo Sans 500"/>
              </a:rPr>
              <a:t>Northants</a:t>
            </a:r>
            <a:r>
              <a:rPr lang="en-US" sz="1200" dirty="0">
                <a:latin typeface="Museo Sans 500"/>
              </a:rPr>
              <a:t>. Launching it into a </a:t>
            </a:r>
            <a:r>
              <a:rPr lang="en-US" sz="1200" dirty="0" err="1">
                <a:latin typeface="Museo Sans 500"/>
              </a:rPr>
              <a:t>programme</a:t>
            </a:r>
            <a:r>
              <a:rPr lang="en-US" sz="1200" dirty="0">
                <a:latin typeface="Museo Sans 500"/>
              </a:rPr>
              <a:t> to increase housing options for people coming out of prison. People in auto-bids.</a:t>
            </a:r>
            <a:endParaRPr lang="en-US" dirty="0"/>
          </a:p>
          <a:p>
            <a:pPr>
              <a:buNone/>
            </a:pPr>
            <a:r>
              <a:rPr lang="en-US" sz="1200" dirty="0">
                <a:latin typeface="Museo Sans 500"/>
              </a:rPr>
              <a:t>Southwark – 8,000 people on waiting list for social housing. Band one is specific to people downsizing, band two for care leavers and leaving armed forces, band three for families. Band four keeps increasing.</a:t>
            </a:r>
            <a:endParaRPr lang="en-US" dirty="0"/>
          </a:p>
          <a:p>
            <a:pPr marL="0" indent="0">
              <a:buNone/>
            </a:pPr>
            <a:endParaRPr lang="en-US" sz="1200" dirty="0">
              <a:latin typeface="Museo Sans 500"/>
            </a:endParaRPr>
          </a:p>
          <a:p>
            <a:endParaRPr lang="en-US" sz="1200" dirty="0">
              <a:latin typeface="Museo Sans 500"/>
            </a:endParaRPr>
          </a:p>
          <a:p>
            <a:endParaRPr lang="en-US">
              <a:solidFill>
                <a:srgbClr val="000000"/>
              </a:solidFill>
              <a:latin typeface="Museo Sans 500"/>
            </a:endParaRPr>
          </a:p>
        </p:txBody>
      </p:sp>
    </p:spTree>
    <p:extLst>
      <p:ext uri="{BB962C8B-B14F-4D97-AF65-F5344CB8AC3E}">
        <p14:creationId xmlns:p14="http://schemas.microsoft.com/office/powerpoint/2010/main" val="432163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2B20DA-36B6-4FBC-87E2-C55717A94C60}"/>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B78E7565-02A7-4330-A198-6C84347E8F8D}"/>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BD4CE18E-1A4F-4144-BF88-FD2D00C6B639}"/>
              </a:ext>
            </a:extLst>
          </p:cNvPr>
          <p:cNvSpPr>
            <a:spLocks noGrp="1"/>
          </p:cNvSpPr>
          <p:nvPr>
            <p:ph type="body" sz="quarter" idx="17"/>
          </p:nvPr>
        </p:nvSpPr>
        <p:spPr/>
        <p:txBody>
          <a:bodyPr vert="horz" lIns="91440" tIns="45720" rIns="91440" bIns="45720" rtlCol="0" anchor="t">
            <a:normAutofit/>
          </a:bodyPr>
          <a:lstStyle/>
          <a:p>
            <a:endParaRPr lang="en-US" sz="1200" dirty="0">
              <a:latin typeface="Museo Sans 500"/>
            </a:endParaRPr>
          </a:p>
          <a:p>
            <a:endParaRPr lang="en-US" sz="1200" dirty="0"/>
          </a:p>
          <a:p>
            <a:pPr marL="400050" indent="-285750"/>
            <a:endParaRPr lang="en-US" sz="1600" dirty="0">
              <a:latin typeface="Museo Sans 500"/>
            </a:endParaRPr>
          </a:p>
          <a:p>
            <a:pPr lvl="1">
              <a:buFont typeface="Wingdings" panose="020B0604020202020204" pitchFamily="34" charset="0"/>
              <a:buChar char="§"/>
            </a:pPr>
            <a:endParaRPr lang="en-US" sz="1200" dirty="0">
              <a:latin typeface="Rockwell" panose="02060603020205020403"/>
            </a:endParaRPr>
          </a:p>
          <a:p>
            <a:endParaRPr lang="en-US" sz="1200" dirty="0"/>
          </a:p>
          <a:p>
            <a:endParaRPr lang="en-GB" sz="1200" dirty="0"/>
          </a:p>
          <a:p>
            <a:endParaRPr lang="en-US"/>
          </a:p>
        </p:txBody>
      </p:sp>
      <p:sp>
        <p:nvSpPr>
          <p:cNvPr id="5" name="TextBox 4">
            <a:extLst>
              <a:ext uri="{FF2B5EF4-FFF2-40B4-BE49-F238E27FC236}">
                <a16:creationId xmlns:a16="http://schemas.microsoft.com/office/drawing/2014/main" id="{419A8509-C9CD-45C1-953F-B8BFE52796E2}"/>
              </a:ext>
            </a:extLst>
          </p:cNvPr>
          <p:cNvSpPr txBox="1"/>
          <p:nvPr/>
        </p:nvSpPr>
        <p:spPr>
          <a:xfrm>
            <a:off x="4724400" y="32003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6" name="TextBox 5">
            <a:extLst>
              <a:ext uri="{FF2B5EF4-FFF2-40B4-BE49-F238E27FC236}">
                <a16:creationId xmlns:a16="http://schemas.microsoft.com/office/drawing/2014/main" id="{6453F68A-052F-4BCC-865C-129DFE00B65C}"/>
              </a:ext>
            </a:extLst>
          </p:cNvPr>
          <p:cNvSpPr txBox="1"/>
          <p:nvPr/>
        </p:nvSpPr>
        <p:spPr>
          <a:xfrm>
            <a:off x="373626" y="410496"/>
            <a:ext cx="11444748"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Museo Sans 500"/>
              </a:rPr>
              <a:t>Perception of people ‘jumping the queue’ and feel the system is unfair – sometimes true, often not – difficult to counter because of confidentiality.</a:t>
            </a:r>
          </a:p>
          <a:p>
            <a:endParaRPr lang="en-US" sz="1400" dirty="0">
              <a:latin typeface="Museo Sans 500"/>
            </a:endParaRPr>
          </a:p>
          <a:p>
            <a:r>
              <a:rPr lang="en-US" sz="1400" dirty="0">
                <a:latin typeface="Museo Sans 500"/>
              </a:rPr>
              <a:t>Islington – one of the few boroughs in London to still retain lots of social properties. Almost half of properties in Islington are socially rented. Point system instead of banding system (120 to 300-400 points). Very small borough; people encouraged to bid across borough. Only 10/15% people on the list successful each year.</a:t>
            </a:r>
          </a:p>
          <a:p>
            <a:endParaRPr lang="en-US" sz="1400" dirty="0">
              <a:latin typeface="Museo Sans 500"/>
            </a:endParaRPr>
          </a:p>
          <a:p>
            <a:r>
              <a:rPr lang="en-US" sz="1400" dirty="0">
                <a:latin typeface="Museo Sans 500"/>
              </a:rPr>
              <a:t>Some councils want to keep a long list to show housing need to government. Difficult to work with council members on cases, confidentiality restricts.</a:t>
            </a:r>
          </a:p>
          <a:p>
            <a:endParaRPr lang="en-US" sz="1400" dirty="0">
              <a:latin typeface="Museo Sans 500"/>
            </a:endParaRPr>
          </a:p>
          <a:p>
            <a:r>
              <a:rPr lang="en-US" sz="1400" dirty="0">
                <a:latin typeface="Museo Sans 500"/>
              </a:rPr>
              <a:t>Other services not managing people’s expectations. How do we get other </a:t>
            </a:r>
            <a:r>
              <a:rPr lang="en-US" sz="1400" dirty="0" err="1">
                <a:latin typeface="Museo Sans 500"/>
              </a:rPr>
              <a:t>organisations</a:t>
            </a:r>
            <a:r>
              <a:rPr lang="en-US" sz="1400" dirty="0">
                <a:latin typeface="Museo Sans 500"/>
              </a:rPr>
              <a:t> to work alongside us?</a:t>
            </a:r>
          </a:p>
          <a:p>
            <a:endParaRPr lang="en-US" sz="1400" dirty="0">
              <a:latin typeface="Museo Sans 500"/>
            </a:endParaRPr>
          </a:p>
          <a:p>
            <a:r>
              <a:rPr lang="en-US" sz="1400" dirty="0">
                <a:latin typeface="Museo Sans 500"/>
              </a:rPr>
              <a:t>Islington – can we engage with health and public health colleagues to talk about family size and expectations around property size. In PRS, larger houses likely to be in area with higher rents outside LHA, or fall foul of benefit cap, affordability problems.</a:t>
            </a:r>
          </a:p>
          <a:p>
            <a:endParaRPr lang="en-US" sz="1400" dirty="0">
              <a:latin typeface="Museo Sans 500"/>
            </a:endParaRPr>
          </a:p>
          <a:p>
            <a:r>
              <a:rPr lang="en-US" sz="1400" dirty="0">
                <a:latin typeface="Museo Sans 500"/>
              </a:rPr>
              <a:t>Southwark – tried to share messaging and options for big households.</a:t>
            </a:r>
          </a:p>
          <a:p>
            <a:endParaRPr lang="en-US" sz="1400" dirty="0">
              <a:latin typeface="Museo Sans 500"/>
            </a:endParaRPr>
          </a:p>
          <a:p>
            <a:r>
              <a:rPr lang="en-US" sz="1400" dirty="0">
                <a:latin typeface="Museo Sans 500"/>
              </a:rPr>
              <a:t>Southwark – families moving children out of the home before 18, making them high need again. In Sheffield, under 18s go into supported housing.</a:t>
            </a:r>
          </a:p>
          <a:p>
            <a:endParaRPr lang="en-US" sz="1400" dirty="0">
              <a:latin typeface="Museo Sans 500"/>
            </a:endParaRPr>
          </a:p>
          <a:p>
            <a:r>
              <a:rPr lang="en-US" sz="1400" dirty="0">
                <a:latin typeface="Museo Sans 500"/>
              </a:rPr>
              <a:t>Action – Lisa to speak to colleagues at Crisis re strategic messaging with health colleagues</a:t>
            </a:r>
          </a:p>
        </p:txBody>
      </p:sp>
    </p:spTree>
    <p:extLst>
      <p:ext uri="{BB962C8B-B14F-4D97-AF65-F5344CB8AC3E}">
        <p14:creationId xmlns:p14="http://schemas.microsoft.com/office/powerpoint/2010/main" val="1557015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F1BFAD-27DE-4AEE-B87E-27D57386E586}"/>
              </a:ext>
            </a:extLst>
          </p:cNvPr>
          <p:cNvSpPr>
            <a:spLocks noGrp="1"/>
          </p:cNvSpPr>
          <p:nvPr>
            <p:ph type="body" sz="quarter" idx="15"/>
          </p:nvPr>
        </p:nvSpPr>
        <p:spPr/>
        <p:txBody>
          <a:bodyPr/>
          <a:lstStyle/>
          <a:p>
            <a:endParaRPr lang="en-GB"/>
          </a:p>
        </p:txBody>
      </p:sp>
      <p:sp>
        <p:nvSpPr>
          <p:cNvPr id="3" name="Text Placeholder 2">
            <a:extLst>
              <a:ext uri="{FF2B5EF4-FFF2-40B4-BE49-F238E27FC236}">
                <a16:creationId xmlns:a16="http://schemas.microsoft.com/office/drawing/2014/main" id="{8A0F205C-0884-46BC-844A-EDF3528E5295}"/>
              </a:ext>
            </a:extLst>
          </p:cNvPr>
          <p:cNvSpPr>
            <a:spLocks noGrp="1"/>
          </p:cNvSpPr>
          <p:nvPr>
            <p:ph type="body" sz="quarter" idx="16"/>
          </p:nvPr>
        </p:nvSpPr>
        <p:spPr/>
        <p:txBody>
          <a:bodyPr/>
          <a:lstStyle/>
          <a:p>
            <a:endParaRPr lang="en-GB"/>
          </a:p>
        </p:txBody>
      </p:sp>
      <p:sp>
        <p:nvSpPr>
          <p:cNvPr id="4" name="Text Placeholder 3">
            <a:extLst>
              <a:ext uri="{FF2B5EF4-FFF2-40B4-BE49-F238E27FC236}">
                <a16:creationId xmlns:a16="http://schemas.microsoft.com/office/drawing/2014/main" id="{C49246A1-B55E-42C6-BEC0-6DB0BEA5B36E}"/>
              </a:ext>
            </a:extLst>
          </p:cNvPr>
          <p:cNvSpPr>
            <a:spLocks noGrp="1"/>
          </p:cNvSpPr>
          <p:nvPr>
            <p:ph type="body" sz="quarter" idx="17"/>
          </p:nvPr>
        </p:nvSpPr>
        <p:spPr/>
        <p:txBody>
          <a:bodyPr vert="horz" lIns="91440" tIns="45720" rIns="91440" bIns="45720" rtlCol="0" anchor="t">
            <a:normAutofit/>
          </a:bodyPr>
          <a:lstStyle/>
          <a:p>
            <a:pPr marL="0" indent="0">
              <a:buNone/>
            </a:pPr>
            <a:r>
              <a:rPr lang="en-GB" sz="1400" b="1" dirty="0">
                <a:solidFill>
                  <a:srgbClr val="FF0000"/>
                </a:solidFill>
                <a:latin typeface="Museo Sans 500"/>
              </a:rPr>
              <a:t>Main takeaways:</a:t>
            </a:r>
            <a:endParaRPr lang="en-GB" sz="1400" dirty="0">
              <a:solidFill>
                <a:srgbClr val="FF0000"/>
              </a:solidFill>
              <a:latin typeface="Museo Sans 500"/>
            </a:endParaRPr>
          </a:p>
          <a:p>
            <a:pPr marL="0" indent="0">
              <a:buNone/>
            </a:pPr>
            <a:endParaRPr lang="en-GB" sz="1400" b="1" dirty="0">
              <a:solidFill>
                <a:srgbClr val="FF0000"/>
              </a:solidFill>
              <a:latin typeface="Museo Sans 500"/>
            </a:endParaRPr>
          </a:p>
          <a:p>
            <a:pPr>
              <a:buAutoNum type="arabicPeriod"/>
            </a:pPr>
            <a:r>
              <a:rPr lang="en-GB" sz="1400" dirty="0">
                <a:solidFill>
                  <a:srgbClr val="000000"/>
                </a:solidFill>
                <a:latin typeface="Museo Sans 500"/>
              </a:rPr>
              <a:t>Work still needs to be done to realistically portray options outside of social housing to customers.</a:t>
            </a:r>
            <a:endParaRPr lang="en-GB" sz="1400" dirty="0">
              <a:latin typeface="Museo Sans 500"/>
            </a:endParaRPr>
          </a:p>
          <a:p>
            <a:pPr>
              <a:buAutoNum type="arabicPeriod"/>
            </a:pPr>
            <a:r>
              <a:rPr lang="en-GB" sz="1400" dirty="0">
                <a:latin typeface="Museo Sans 500"/>
              </a:rPr>
              <a:t>Customers not usually aware of the housing pressures in their area and it's impact on their choices.</a:t>
            </a:r>
          </a:p>
          <a:p>
            <a:pPr>
              <a:buAutoNum type="arabicPeriod"/>
            </a:pPr>
            <a:r>
              <a:rPr lang="en-GB" sz="1400" dirty="0">
                <a:latin typeface="Museo Sans 500"/>
              </a:rPr>
              <a:t>Social care and health colleagues could be more informed around homelessness and promote realistic goals for customers</a:t>
            </a:r>
          </a:p>
          <a:p>
            <a:pPr>
              <a:buAutoNum type="arabicPeriod"/>
            </a:pPr>
            <a:r>
              <a:rPr lang="en-GB" sz="1400" dirty="0">
                <a:latin typeface="Museo Sans 500"/>
              </a:rPr>
              <a:t>Working with elected members to give one consistent message might reduce system pressures</a:t>
            </a:r>
          </a:p>
          <a:p>
            <a:pPr>
              <a:buAutoNum type="arabicPeriod"/>
            </a:pPr>
            <a:r>
              <a:rPr lang="en-GB" sz="1400" dirty="0">
                <a:latin typeface="Museo Sans 500"/>
              </a:rPr>
              <a:t>Rising number of U18s approaching from larger families to be rehoused whilst they are still in priority need. </a:t>
            </a:r>
          </a:p>
          <a:p>
            <a:pPr>
              <a:buAutoNum type="arabicPeriod"/>
            </a:pPr>
            <a:endParaRPr lang="en-GB" sz="1400" dirty="0">
              <a:latin typeface="Museo Sans 500"/>
            </a:endParaRPr>
          </a:p>
          <a:p>
            <a:pPr>
              <a:buAutoNum type="arabicPeriod"/>
            </a:pPr>
            <a:endParaRPr lang="en-GB" sz="1400" dirty="0">
              <a:latin typeface="Museo Sans 500"/>
            </a:endParaRPr>
          </a:p>
          <a:p>
            <a:pPr marL="0" indent="0">
              <a:buNone/>
            </a:pPr>
            <a:endParaRPr lang="en-GB" sz="1400" dirty="0">
              <a:latin typeface="Museo Sans 500"/>
            </a:endParaRPr>
          </a:p>
          <a:p>
            <a:pPr>
              <a:buAutoNum type="arabicPeriod"/>
            </a:pPr>
            <a:endParaRPr lang="en-GB" sz="1400" dirty="0">
              <a:latin typeface="Museo Sans 500"/>
            </a:endParaRPr>
          </a:p>
          <a:p>
            <a:endParaRPr lang="en-GB" sz="1400">
              <a:latin typeface="Museo Sans 500"/>
            </a:endParaRPr>
          </a:p>
        </p:txBody>
      </p:sp>
    </p:spTree>
    <p:extLst>
      <p:ext uri="{BB962C8B-B14F-4D97-AF65-F5344CB8AC3E}">
        <p14:creationId xmlns:p14="http://schemas.microsoft.com/office/powerpoint/2010/main" val="2466410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588778"/>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CFE445451AA643A9561EE029140A06" ma:contentTypeVersion="10" ma:contentTypeDescription="Create a new document." ma:contentTypeScope="" ma:versionID="7e80acff0e01627f8903067ae92f39a8">
  <xsd:schema xmlns:xsd="http://www.w3.org/2001/XMLSchema" xmlns:xs="http://www.w3.org/2001/XMLSchema" xmlns:p="http://schemas.microsoft.com/office/2006/metadata/properties" xmlns:ns2="3fce9e6b-aba6-4501-b06d-cd7538decd95" xmlns:ns3="ed01405d-33fc-4bb1-a952-752240f8be16" targetNamespace="http://schemas.microsoft.com/office/2006/metadata/properties" ma:root="true" ma:fieldsID="b7492d482b80555f74cd21ada9ae0db1" ns2:_="" ns3:_="">
    <xsd:import namespace="3fce9e6b-aba6-4501-b06d-cd7538decd95"/>
    <xsd:import namespace="ed01405d-33fc-4bb1-a952-752240f8be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Location" minOccurs="0"/>
                <xsd:element ref="ns2:MediaServiceAutoTags"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ce9e6b-aba6-4501-b06d-cd7538decd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01405d-33fc-4bb1-a952-752240f8be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D84075-B7CA-4C70-A514-509DCC21751F}">
  <ds:schemaRefs>
    <ds:schemaRef ds:uri="http://schemas.microsoft.com/sharepoint/v3/contenttype/forms"/>
  </ds:schemaRefs>
</ds:datastoreItem>
</file>

<file path=customXml/itemProps2.xml><?xml version="1.0" encoding="utf-8"?>
<ds:datastoreItem xmlns:ds="http://schemas.openxmlformats.org/officeDocument/2006/customXml" ds:itemID="{30A301F0-947E-4223-B0E3-680F0E87322D}">
  <ds:schemaRefs>
    <ds:schemaRef ds:uri="7c9cc439-87e8-4f30-989d-7e4f873b639b"/>
    <ds:schemaRef ds:uri="b06fba5b-2790-4dd2-a552-2d428bb3f63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FEC747B-B491-4165-BE22-D38B24000BF9}">
  <ds:schemaRefs>
    <ds:schemaRef ds:uri="3fce9e6b-aba6-4501-b06d-cd7538decd95"/>
    <ds:schemaRef ds:uri="ed01405d-33fc-4bb1-a952-752240f8b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Crisis_Brand</Template>
  <Application>Microsoft Office PowerPoint</Application>
  <PresentationFormat>Widescreen</PresentationFormat>
  <Slides>7</Slides>
  <Notes>1</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Atlas</vt:lpstr>
      <vt:lpstr>Crisis Local Authority Practice Network  Practice Exchange Session 28/10/2021 Client expectations and choice: How do we deliver?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Bilingual Crisis PowerPoint presentation template</dc:title>
  <dc:creator>Chris Welch</dc:creator>
  <cp:revision>1324</cp:revision>
  <dcterms:created xsi:type="dcterms:W3CDTF">2017-03-29T10:59:08Z</dcterms:created>
  <dcterms:modified xsi:type="dcterms:W3CDTF">2021-11-04T15:33:52Z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0x0101003DCFE445451AA643A9561EE029140A06</vt:lpwstr>
  </property>
  <property fmtid="{D5CDD505-2E9C-101B-9397-08002B2CF9AE}" pid="3" name="Office Location">
    <vt:lpwstr>117;#South Wales|d3cde886-3aac-4f0a-8043-094dd3228524</vt:lpwstr>
  </property>
  <property fmtid="{D5CDD505-2E9C-101B-9397-08002B2CF9AE}" pid="4" name="TaxCatchAll">
    <vt:lpwstr>117;#South Wales|d3cde886-3aac-4f0a-8043-094dd3228524</vt:lpwstr>
  </property>
  <property fmtid="{D5CDD505-2E9C-101B-9397-08002B2CF9AE}" pid="5" name="ibaeb117a2e443b4a79451f1774477b0">
    <vt:lpwstr>South Wales|d3cde886-3aac-4f0a-8043-094dd3228524</vt:lpwstr>
  </property>
</Properties>
</file>