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79" r:id="rId4"/>
  </p:sldMasterIdLst>
  <p:notesMasterIdLst>
    <p:notesMasterId r:id="rId13"/>
  </p:notesMasterIdLst>
  <p:handoutMasterIdLst>
    <p:handoutMasterId r:id="rId14"/>
  </p:handoutMasterIdLst>
  <p:sldIdLst>
    <p:sldId id="270" r:id="rId5"/>
    <p:sldId id="315" r:id="rId6"/>
    <p:sldId id="310" r:id="rId7"/>
    <p:sldId id="321" r:id="rId8"/>
    <p:sldId id="323" r:id="rId9"/>
    <p:sldId id="324" r:id="rId10"/>
    <p:sldId id="320" r:id="rId11"/>
    <p:sldId id="304" r:id="rId12"/>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Calibri Light" panose="020F0302020204030204" pitchFamily="34" charset="0"/>
      <p:regular r:id="rId19"/>
      <p:italic r:id="rId20"/>
    </p:embeddedFont>
    <p:embeddedFont>
      <p:font typeface="Museo 500" panose="02000000000000000000" charset="0"/>
      <p:regular r:id="rId21"/>
      <p:italic r:id="rId22"/>
    </p:embeddedFont>
    <p:embeddedFont>
      <p:font typeface="Museo Sans 500" panose="02000000000000000000" charset="0"/>
      <p:regular r:id="rId23"/>
      <p:italic r:id="rId24"/>
    </p:embeddedFont>
    <p:embeddedFont>
      <p:font typeface="Rockwell" panose="020B060402020202020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e Smith" initials="JS" lastIdx="15" clrIdx="0">
    <p:extLst>
      <p:ext uri="{19B8F6BF-5375-455C-9EA6-DF929625EA0E}">
        <p15:presenceInfo xmlns:p15="http://schemas.microsoft.com/office/powerpoint/2012/main" userId="S::joe.smith@crisis.org.uk::339c0dfa-b3e8-40d0-9156-d00e9ede1f4e" providerId="AD"/>
      </p:ext>
    </p:extLst>
  </p:cmAuthor>
  <p:cmAuthor id="2" name="Joe Kane-Smith" initials="JK" lastIdx="1" clrIdx="1">
    <p:extLst>
      <p:ext uri="{19B8F6BF-5375-455C-9EA6-DF929625EA0E}">
        <p15:presenceInfo xmlns:p15="http://schemas.microsoft.com/office/powerpoint/2012/main" userId="S::joe.kanesmith@crisis.org.uk::339c0dfa-b3e8-40d0-9156-d00e9ede1f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D8ED0B-D686-239D-ECCF-A1E885D6DBB6}" v="286" dt="2020-11-11T10:22:01.434"/>
    <p1510:client id="{0E556287-7B79-C56E-988E-612804BC5A0C}" v="418" dt="2020-01-30T08:55:26.382"/>
    <p1510:client id="{13B3E6C3-F2DC-A882-5F41-4DB0BCCDF9E3}" v="1127" dt="2020-11-04T12:53:02.657"/>
    <p1510:client id="{2892B29F-0010-B000-C668-1326C35E18A5}" v="1436" dt="2021-03-09T13:02:46.952"/>
    <p1510:client id="{28B582B7-6395-650E-B932-F117755CDF48}" v="1020" dt="2020-03-09T12:26:30.570"/>
    <p1510:client id="{2A628523-2258-E056-C8C5-85295B1F9ED2}" v="371" dt="2020-11-03T14:20:50.621"/>
    <p1510:client id="{4028A8BC-5B45-D757-2769-A555FCBA93FB}" v="4638" dt="2019-12-02T09:01:59.681"/>
    <p1510:client id="{4030DD62-169D-A921-8CB1-6A10D81108A1}" v="3" dt="2020-03-10T07:49:14.660"/>
    <p1510:client id="{49B8169A-C198-5B78-2C85-97B9BA9498BA}" v="516" dt="2021-02-26T12:26:54.597"/>
    <p1510:client id="{4DCD3E76-CA1D-DB79-AA50-D48C0AD65DF9}" v="4" dt="2020-11-16T14:47:56.960"/>
    <p1510:client id="{52D51D33-427B-7A7D-EA59-AFD90E404E09}" v="789" dt="2020-09-03T09:31:09.919"/>
    <p1510:client id="{5AF3A269-0E5B-8C8D-5A16-907AE6096A9F}" v="4" dt="2020-11-09T17:03:29.446"/>
    <p1510:client id="{5B48BE77-0626-3BBE-3C38-4CAB0A725971}" v="408" dt="2020-11-16T15:03:35.356"/>
    <p1510:client id="{5B4B6892-6BC6-8D60-F507-B0608F6C060F}" v="892" dt="2020-11-05T16:27:03.327"/>
    <p1510:client id="{5C2E08EC-F0CF-0D12-89A0-7C68FEDAC6B1}" v="1" dt="2020-03-20T15:00:13.826"/>
    <p1510:client id="{5F1E83DD-710C-3E42-372A-3067A4879437}" v="295" dt="2021-02-08T13:28:56.384"/>
    <p1510:client id="{61374A19-1DC5-48DD-A413-3FBF382D45AD}" v="3718" dt="2019-11-19T10:36:33.486"/>
    <p1510:client id="{629CAF2C-034E-0EE4-F3DC-275075449F83}" v="1105" dt="2021-03-01T15:54:44.600"/>
    <p1510:client id="{634EF1EA-48D5-55A8-8CFD-5C1815124870}" v="86" dt="2021-02-04T13:46:19.366"/>
    <p1510:client id="{70526D7C-A8FE-3462-A6A0-8441698AF5D4}" v="2" dt="2020-01-24T11:59:19.603"/>
    <p1510:client id="{7199EA2A-5DA9-DE33-73ED-DF49ED72B5BD}" v="74" dt="2020-03-23T13:11:27.328"/>
    <p1510:client id="{76F8AF2A-80A6-B243-E83A-8B4CD228E5A5}" v="50" dt="2020-11-05T12:59:14.951"/>
    <p1510:client id="{7BDA0D6E-48B9-7C92-1532-F1806A0EF8A0}" v="98" dt="2020-11-05T14:25:10.323"/>
    <p1510:client id="{7CFC9043-CE05-11F5-B59F-9C11EFDAB75C}" v="1276" dt="2020-11-05T12:19:41.057"/>
    <p1510:client id="{8125283A-B791-DB75-C832-521831F7E879}" v="873" dt="2020-11-10T14:21:01.815"/>
    <p1510:client id="{82BEC707-1185-8486-F023-9B08F7614D79}" v="714" dt="2021-02-01T11:55:01.564"/>
    <p1510:client id="{86581071-7932-5893-8ADF-6D44720ACBED}" v="26" dt="2020-03-09T12:39:46.812"/>
    <p1510:client id="{935EC1DF-CFAD-20CF-3852-C8986A702918}" v="2" dt="2020-09-14T09:53:20.685"/>
    <p1510:client id="{9469BB5A-9713-A3AD-E70B-A65700A6E776}" v="114" dt="2020-11-06T12:59:11.161"/>
    <p1510:client id="{9482815F-9F6B-41C1-B6C8-A13BF2AED000}" v="5" dt="2020-03-10T06:50:55.589"/>
    <p1510:client id="{AA707667-DD2D-9322-959A-25A6330A241C}" v="50" dt="2020-11-06T08:36:51.037"/>
    <p1510:client id="{ABCFC1B9-231F-E621-420B-DB80C0E18097}" v="14" dt="2020-11-09T09:02:03.983"/>
    <p1510:client id="{AE2D4D0E-0B2A-446F-8AF8-7FD0216AC859}" v="5664" dt="2020-11-13T13:45:13.930"/>
    <p1510:client id="{B10C25C2-8317-929C-DA94-8AAA7431BC8C}" v="5" dt="2021-02-10T14:08:19.316"/>
    <p1510:client id="{B1643BEF-5089-2D8B-D7F6-390D3D2BD90B}" v="454" dt="2021-03-09T10:32:41.822"/>
    <p1510:client id="{B364759D-CE46-2B4A-0E80-5DA1CBCBC089}" v="12180" dt="2020-03-20T08:59:06.964"/>
    <p1510:client id="{B836FEB9-92C9-8742-B70B-26990312258A}" v="292" dt="2020-09-03T09:49:33.309"/>
    <p1510:client id="{BED7061A-F992-0E6F-3985-5175879C1D86}" v="6365" dt="2021-02-01T15:31:01.845"/>
    <p1510:client id="{C0FA06DC-7C9F-483A-65CE-DC4C3E65BD28}" v="35" dt="2020-01-22T12:22:29.531"/>
    <p1510:client id="{D1BD69FE-5E5F-844A-E1ED-7AFA7DA14D0F}" v="467" dt="2020-01-30T13:22:24.241"/>
    <p1510:client id="{D653D8B3-BF00-0DA9-A624-A4047C4D57C3}" v="39" dt="2020-11-11T10:14:53.821"/>
    <p1510:client id="{D6CF0536-AE0D-7884-0A28-36B6F6E72A4C}" v="423" dt="2020-11-13T15:24:34.635"/>
    <p1510:client id="{DB30A2CB-7318-F031-925C-7DCF697FF256}" v="1" dt="2020-03-20T15:12:43.960"/>
    <p1510:client id="{DC3EDC06-A103-D7CC-945D-C303A1A53ED1}" v="1454" dt="2021-03-01T15:12:50.165"/>
    <p1510:client id="{E46D7154-A237-83CC-9F2E-B731F6B39A9E}" v="4496" dt="2020-01-02T11:17:58.812"/>
    <p1510:client id="{E6B08D94-2EA8-362B-13AC-FCAAD4FBAE26}" v="292" dt="2020-09-14T10:46:02.240"/>
    <p1510:client id="{EFE7A5AE-FA54-E99A-4755-3AFC8D31BFB5}" v="2774" dt="2020-03-12T13:04:49.281"/>
    <p1510:client id="{F055668C-348E-DA95-8C9E-F8EC118CFD6C}" v="118" dt="2020-01-22T13:16:46.141"/>
    <p1510:client id="{F22CFD84-E94D-D422-D702-3636AABC5676}" v="126" dt="2021-03-09T12:45:48.035"/>
    <p1510:client id="{F7B064EF-25EC-B315-02A9-BED264BDCC6D}" v="13" dt="2019-11-21T11:00:28.922"/>
    <p1510:client id="{FBEA36F9-005F-189B-2118-244A9B4357CB}" v="679" dt="2021-02-03T11:52:16.443"/>
    <p1510:client id="{FD7DEEF8-D37B-B89A-1A95-A95F832BB4D5}" v="4" dt="2020-09-11T08:04:59.408"/>
    <p1510:client id="{FE4F1FA5-710D-07D3-E0CB-97A42FB5456F}" v="3" dt="2020-03-20T14:09:43.5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customXml" Target="../customXml/item3.xml"/><Relationship Id="rId21" Type="http://schemas.openxmlformats.org/officeDocument/2006/relationships/font" Target="fonts/font7.fntdata"/><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0.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6.xml"/><Relationship Id="rId19" Type="http://schemas.openxmlformats.org/officeDocument/2006/relationships/font" Target="fonts/font5.fntdata"/><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Naylor" userId="S::lisa.naylor@crisis.org.uk::031e114b-fca1-42ab-bdab-99d4cdaee121" providerId="AD" clId="Web-{2892B29F-0010-B000-C668-1326C35E18A5}"/>
    <pc:docChg chg="modSld">
      <pc:chgData name="Lisa Naylor" userId="S::lisa.naylor@crisis.org.uk::031e114b-fca1-42ab-bdab-99d4cdaee121" providerId="AD" clId="Web-{2892B29F-0010-B000-C668-1326C35E18A5}" dt="2021-03-09T13:02:45.889" v="713" actId="20577"/>
      <pc:docMkLst>
        <pc:docMk/>
      </pc:docMkLst>
      <pc:sldChg chg="modSp">
        <pc:chgData name="Lisa Naylor" userId="S::lisa.naylor@crisis.org.uk::031e114b-fca1-42ab-bdab-99d4cdaee121" providerId="AD" clId="Web-{2892B29F-0010-B000-C668-1326C35E18A5}" dt="2021-03-09T12:46:43.773" v="79" actId="20577"/>
        <pc:sldMkLst>
          <pc:docMk/>
          <pc:sldMk cId="392017645" sldId="315"/>
        </pc:sldMkLst>
        <pc:spChg chg="mod">
          <ac:chgData name="Lisa Naylor" userId="S::lisa.naylor@crisis.org.uk::031e114b-fca1-42ab-bdab-99d4cdaee121" providerId="AD" clId="Web-{2892B29F-0010-B000-C668-1326C35E18A5}" dt="2021-03-09T12:46:43.773" v="79" actId="20577"/>
          <ac:spMkLst>
            <pc:docMk/>
            <pc:sldMk cId="392017645" sldId="315"/>
            <ac:spMk id="5" creationId="{B47D42DD-F61C-4D52-BA87-F17EB59031D7}"/>
          </ac:spMkLst>
        </pc:spChg>
      </pc:sldChg>
      <pc:sldChg chg="modSp">
        <pc:chgData name="Lisa Naylor" userId="S::lisa.naylor@crisis.org.uk::031e114b-fca1-42ab-bdab-99d4cdaee121" providerId="AD" clId="Web-{2892B29F-0010-B000-C668-1326C35E18A5}" dt="2021-03-09T13:02:45.889" v="713" actId="20577"/>
        <pc:sldMkLst>
          <pc:docMk/>
          <pc:sldMk cId="2466410772" sldId="320"/>
        </pc:sldMkLst>
        <pc:spChg chg="mod">
          <ac:chgData name="Lisa Naylor" userId="S::lisa.naylor@crisis.org.uk::031e114b-fca1-42ab-bdab-99d4cdaee121" providerId="AD" clId="Web-{2892B29F-0010-B000-C668-1326C35E18A5}" dt="2021-03-09T13:02:45.889" v="713" actId="20577"/>
          <ac:spMkLst>
            <pc:docMk/>
            <pc:sldMk cId="2466410772" sldId="320"/>
            <ac:spMk id="4" creationId="{C49246A1-B55E-42C6-BEC0-6DB0BEA5B36E}"/>
          </ac:spMkLst>
        </pc:spChg>
      </pc:sldChg>
      <pc:sldChg chg="modSp">
        <pc:chgData name="Lisa Naylor" userId="S::lisa.naylor@crisis.org.uk::031e114b-fca1-42ab-bdab-99d4cdaee121" providerId="AD" clId="Web-{2892B29F-0010-B000-C668-1326C35E18A5}" dt="2021-03-09T12:47:36.977" v="81" actId="20577"/>
        <pc:sldMkLst>
          <pc:docMk/>
          <pc:sldMk cId="1967232811" sldId="321"/>
        </pc:sldMkLst>
        <pc:spChg chg="mod">
          <ac:chgData name="Lisa Naylor" userId="S::lisa.naylor@crisis.org.uk::031e114b-fca1-42ab-bdab-99d4cdaee121" providerId="AD" clId="Web-{2892B29F-0010-B000-C668-1326C35E18A5}" dt="2021-03-09T12:47:36.977" v="81" actId="20577"/>
          <ac:spMkLst>
            <pc:docMk/>
            <pc:sldMk cId="1967232811" sldId="321"/>
            <ac:spMk id="4" creationId="{4068211F-3B28-4329-8338-CAE4E7A1B687}"/>
          </ac:spMkLst>
        </pc:spChg>
      </pc:sldChg>
      <pc:sldChg chg="modSp">
        <pc:chgData name="Lisa Naylor" userId="S::lisa.naylor@crisis.org.uk::031e114b-fca1-42ab-bdab-99d4cdaee121" providerId="AD" clId="Web-{2892B29F-0010-B000-C668-1326C35E18A5}" dt="2021-03-09T12:52:16.250" v="167" actId="20577"/>
        <pc:sldMkLst>
          <pc:docMk/>
          <pc:sldMk cId="3473082338" sldId="323"/>
        </pc:sldMkLst>
        <pc:spChg chg="mod">
          <ac:chgData name="Lisa Naylor" userId="S::lisa.naylor@crisis.org.uk::031e114b-fca1-42ab-bdab-99d4cdaee121" providerId="AD" clId="Web-{2892B29F-0010-B000-C668-1326C35E18A5}" dt="2021-03-09T12:52:16.250" v="167" actId="20577"/>
          <ac:spMkLst>
            <pc:docMk/>
            <pc:sldMk cId="3473082338" sldId="323"/>
            <ac:spMk id="4" creationId="{E4243E8B-EA3E-46F4-B1B8-44B8DD8FAC7A}"/>
          </ac:spMkLst>
        </pc:spChg>
      </pc:sldChg>
      <pc:sldChg chg="modSp">
        <pc:chgData name="Lisa Naylor" userId="S::lisa.naylor@crisis.org.uk::031e114b-fca1-42ab-bdab-99d4cdaee121" providerId="AD" clId="Web-{2892B29F-0010-B000-C668-1326C35E18A5}" dt="2021-03-09T12:55:34.286" v="204" actId="20577"/>
        <pc:sldMkLst>
          <pc:docMk/>
          <pc:sldMk cId="231672811" sldId="324"/>
        </pc:sldMkLst>
        <pc:spChg chg="mod">
          <ac:chgData name="Lisa Naylor" userId="S::lisa.naylor@crisis.org.uk::031e114b-fca1-42ab-bdab-99d4cdaee121" providerId="AD" clId="Web-{2892B29F-0010-B000-C668-1326C35E18A5}" dt="2021-03-09T12:55:34.286" v="204" actId="20577"/>
          <ac:spMkLst>
            <pc:docMk/>
            <pc:sldMk cId="231672811" sldId="324"/>
            <ac:spMk id="4" creationId="{2A21ACE6-42D6-4E26-B8FE-C5058C7AEF11}"/>
          </ac:spMkLst>
        </pc:spChg>
      </pc:sldChg>
    </pc:docChg>
  </pc:docChgLst>
  <pc:docChgLst>
    <pc:chgData name="Lisa Naylor" userId="S::lisa.naylor@crisis.org.uk::031e114b-fca1-42ab-bdab-99d4cdaee121" providerId="AD" clId="Web-{F22CFD84-E94D-D422-D702-3636AABC5676}"/>
    <pc:docChg chg="modSld">
      <pc:chgData name="Lisa Naylor" userId="S::lisa.naylor@crisis.org.uk::031e114b-fca1-42ab-bdab-99d4cdaee121" providerId="AD" clId="Web-{F22CFD84-E94D-D422-D702-3636AABC5676}" dt="2021-03-09T12:45:18.158" v="50" actId="20577"/>
      <pc:docMkLst>
        <pc:docMk/>
      </pc:docMkLst>
      <pc:sldChg chg="modSp">
        <pc:chgData name="Lisa Naylor" userId="S::lisa.naylor@crisis.org.uk::031e114b-fca1-42ab-bdab-99d4cdaee121" providerId="AD" clId="Web-{F22CFD84-E94D-D422-D702-3636AABC5676}" dt="2021-03-09T12:45:18.158" v="50" actId="20577"/>
        <pc:sldMkLst>
          <pc:docMk/>
          <pc:sldMk cId="392017645" sldId="315"/>
        </pc:sldMkLst>
        <pc:spChg chg="mod">
          <ac:chgData name="Lisa Naylor" userId="S::lisa.naylor@crisis.org.uk::031e114b-fca1-42ab-bdab-99d4cdaee121" providerId="AD" clId="Web-{F22CFD84-E94D-D422-D702-3636AABC5676}" dt="2021-03-09T12:45:18.158" v="50" actId="20577"/>
          <ac:spMkLst>
            <pc:docMk/>
            <pc:sldMk cId="392017645" sldId="315"/>
            <ac:spMk id="5" creationId="{B47D42DD-F61C-4D52-BA87-F17EB59031D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ABF785-FDA6-4CC3-8EA3-79D17A38593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6C53DBD-158F-4B40-83D6-FA7D408FECA5}">
      <dgm:prSet phldrT="[Text]" phldr="0"/>
      <dgm:spPr/>
      <dgm:t>
        <a:bodyPr/>
        <a:lstStyle/>
        <a:p>
          <a:pPr rtl="0"/>
          <a:r>
            <a:rPr lang="en-US">
              <a:latin typeface="Calibri Light" panose="020F0302020204030204"/>
            </a:rPr>
            <a:t>Local Authorities in attendance:</a:t>
          </a:r>
          <a:endParaRPr lang="en-US"/>
        </a:p>
      </dgm:t>
    </dgm:pt>
    <dgm:pt modelId="{B057864B-FE4D-4CE9-9B23-6B077CA58814}" type="parTrans" cxnId="{F37B1504-F72A-48D4-9E6E-C0C2647C1D3D}">
      <dgm:prSet/>
      <dgm:spPr/>
      <dgm:t>
        <a:bodyPr/>
        <a:lstStyle/>
        <a:p>
          <a:endParaRPr lang="en-US"/>
        </a:p>
      </dgm:t>
    </dgm:pt>
    <dgm:pt modelId="{10DCD451-B2DA-402A-B7DD-80B3E3DDF986}" type="sibTrans" cxnId="{F37B1504-F72A-48D4-9E6E-C0C2647C1D3D}">
      <dgm:prSet/>
      <dgm:spPr/>
      <dgm:t>
        <a:bodyPr/>
        <a:lstStyle/>
        <a:p>
          <a:endParaRPr lang="en-US"/>
        </a:p>
      </dgm:t>
    </dgm:pt>
    <dgm:pt modelId="{68B2C547-5F64-4A67-9E52-A7454AD9514B}">
      <dgm:prSet phldrT="[Text]" phldr="0"/>
      <dgm:spPr/>
      <dgm:t>
        <a:bodyPr/>
        <a:lstStyle/>
        <a:p>
          <a:pPr rtl="0"/>
          <a:r>
            <a:rPr lang="en-US">
              <a:latin typeface="Calibri Light" panose="020F0302020204030204"/>
            </a:rPr>
            <a:t>Leeds</a:t>
          </a:r>
        </a:p>
      </dgm:t>
    </dgm:pt>
    <dgm:pt modelId="{1C77BC33-FC5E-4B3C-8F9B-9CF264426A4C}" type="parTrans" cxnId="{C2184AE7-8342-4D19-93AD-FC20135270F0}">
      <dgm:prSet/>
      <dgm:spPr/>
      <dgm:t>
        <a:bodyPr/>
        <a:lstStyle/>
        <a:p>
          <a:endParaRPr lang="en-US"/>
        </a:p>
      </dgm:t>
    </dgm:pt>
    <dgm:pt modelId="{A5490FBD-8926-462B-B7A5-5EF34277C472}" type="sibTrans" cxnId="{C2184AE7-8342-4D19-93AD-FC20135270F0}">
      <dgm:prSet/>
      <dgm:spPr/>
      <dgm:t>
        <a:bodyPr/>
        <a:lstStyle/>
        <a:p>
          <a:endParaRPr lang="en-US"/>
        </a:p>
      </dgm:t>
    </dgm:pt>
    <dgm:pt modelId="{EC0906CD-DA8F-43E5-B5DB-A8F83A1D5334}">
      <dgm:prSet phldr="0"/>
      <dgm:spPr/>
      <dgm:t>
        <a:bodyPr/>
        <a:lstStyle/>
        <a:p>
          <a:pPr rtl="0"/>
          <a:r>
            <a:rPr lang="en-US">
              <a:latin typeface="Calibri Light" panose="020F0302020204030204"/>
            </a:rPr>
            <a:t>Central Bedfordshire</a:t>
          </a:r>
        </a:p>
      </dgm:t>
    </dgm:pt>
    <dgm:pt modelId="{F5AD43DC-7A45-4A40-98F8-9025ECD7A2A8}" type="parTrans" cxnId="{4035B5FE-F6AA-4EC4-8A09-2656C32DF191}">
      <dgm:prSet/>
      <dgm:spPr/>
    </dgm:pt>
    <dgm:pt modelId="{D51391E1-3555-4A66-B949-ED92D1C9BDAA}" type="sibTrans" cxnId="{4035B5FE-F6AA-4EC4-8A09-2656C32DF191}">
      <dgm:prSet/>
      <dgm:spPr/>
    </dgm:pt>
    <dgm:pt modelId="{0D2219D2-732B-4D1C-A9B3-DC46BCE582E0}">
      <dgm:prSet phldr="0"/>
      <dgm:spPr/>
      <dgm:t>
        <a:bodyPr/>
        <a:lstStyle/>
        <a:p>
          <a:r>
            <a:rPr lang="en-US">
              <a:latin typeface="Calibri Light" panose="020F0302020204030204"/>
            </a:rPr>
            <a:t>Gravesham</a:t>
          </a:r>
          <a:endParaRPr lang="en-US"/>
        </a:p>
      </dgm:t>
    </dgm:pt>
    <dgm:pt modelId="{290A14D0-0139-4487-BE26-CE07F9D0D81D}" type="parTrans" cxnId="{C03B45D1-BB15-404F-8BD3-CB69DC487A71}">
      <dgm:prSet/>
      <dgm:spPr/>
    </dgm:pt>
    <dgm:pt modelId="{400E4E2E-4038-456B-8071-619840DC9307}" type="sibTrans" cxnId="{C03B45D1-BB15-404F-8BD3-CB69DC487A71}">
      <dgm:prSet/>
      <dgm:spPr/>
    </dgm:pt>
    <dgm:pt modelId="{6AD30977-2184-47BB-8997-62CD981DAE0F}">
      <dgm:prSet phldr="0"/>
      <dgm:spPr/>
      <dgm:t>
        <a:bodyPr/>
        <a:lstStyle/>
        <a:p>
          <a:pPr rtl="0"/>
          <a:r>
            <a:rPr lang="en-US">
              <a:latin typeface="Calibri Light" panose="020F0302020204030204"/>
            </a:rPr>
            <a:t>Islington</a:t>
          </a:r>
        </a:p>
      </dgm:t>
    </dgm:pt>
    <dgm:pt modelId="{0FEE8951-687A-4E2C-AA4A-F7DEE7F706AB}" type="parTrans" cxnId="{76411273-9104-481D-8826-1C8F2A315B18}">
      <dgm:prSet/>
      <dgm:spPr/>
    </dgm:pt>
    <dgm:pt modelId="{81FA1179-A157-433B-A285-6A5AA5E2B56C}" type="sibTrans" cxnId="{76411273-9104-481D-8826-1C8F2A315B18}">
      <dgm:prSet/>
      <dgm:spPr/>
    </dgm:pt>
    <dgm:pt modelId="{BAABF845-51C1-4917-86D1-AF5C4984680D}">
      <dgm:prSet phldr="0"/>
      <dgm:spPr/>
      <dgm:t>
        <a:bodyPr/>
        <a:lstStyle/>
        <a:p>
          <a:pPr rtl="0"/>
          <a:r>
            <a:rPr lang="en-US">
              <a:latin typeface="Calibri Light" panose="020F0302020204030204"/>
            </a:rPr>
            <a:t>Durham</a:t>
          </a:r>
        </a:p>
      </dgm:t>
    </dgm:pt>
    <dgm:pt modelId="{1848CBC4-B435-409D-B5C3-B69E8F321B05}" type="parTrans" cxnId="{6ACB6606-CA2A-42E4-8A18-B6E8909E0786}">
      <dgm:prSet/>
      <dgm:spPr/>
    </dgm:pt>
    <dgm:pt modelId="{0E2EE05E-8B1D-4FFA-87D8-E516C3F924A3}" type="sibTrans" cxnId="{6ACB6606-CA2A-42E4-8A18-B6E8909E0786}">
      <dgm:prSet/>
      <dgm:spPr/>
    </dgm:pt>
    <dgm:pt modelId="{C4DEEFE8-D85D-497A-A838-552C94380071}">
      <dgm:prSet phldr="0"/>
      <dgm:spPr/>
      <dgm:t>
        <a:bodyPr/>
        <a:lstStyle/>
        <a:p>
          <a:pPr rtl="0"/>
          <a:r>
            <a:rPr lang="en-US">
              <a:latin typeface="Calibri Light" panose="020F0302020204030204"/>
            </a:rPr>
            <a:t>Aberdeen City</a:t>
          </a:r>
        </a:p>
      </dgm:t>
    </dgm:pt>
    <dgm:pt modelId="{D5335CA5-4FF8-489E-83F4-A2C9550E7B50}" type="parTrans" cxnId="{698D4F28-EEA8-451C-8C39-9F953755A404}">
      <dgm:prSet/>
      <dgm:spPr/>
    </dgm:pt>
    <dgm:pt modelId="{C0F61248-C9F8-4B64-B06A-74BA5D4777AA}" type="sibTrans" cxnId="{698D4F28-EEA8-451C-8C39-9F953755A404}">
      <dgm:prSet/>
      <dgm:spPr/>
    </dgm:pt>
    <dgm:pt modelId="{8A63AA82-13A5-4DD2-93F2-864F627DF3A9}">
      <dgm:prSet phldr="0"/>
      <dgm:spPr/>
      <dgm:t>
        <a:bodyPr/>
        <a:lstStyle/>
        <a:p>
          <a:r>
            <a:rPr lang="en-US">
              <a:latin typeface="Calibri Light" panose="020F0302020204030204"/>
            </a:rPr>
            <a:t>BCP</a:t>
          </a:r>
        </a:p>
      </dgm:t>
    </dgm:pt>
    <dgm:pt modelId="{0B5BD941-B87A-4046-B660-0EADE21B7CA0}" type="parTrans" cxnId="{81FAE5C9-9B65-4D00-89C5-8AF452836F7D}">
      <dgm:prSet/>
      <dgm:spPr/>
    </dgm:pt>
    <dgm:pt modelId="{356577E2-9B02-4238-B3BB-BB72689116A4}" type="sibTrans" cxnId="{81FAE5C9-9B65-4D00-89C5-8AF452836F7D}">
      <dgm:prSet/>
      <dgm:spPr/>
    </dgm:pt>
    <dgm:pt modelId="{EBB5CF08-2447-4587-AFED-C5B3E71219CE}">
      <dgm:prSet phldr="0"/>
      <dgm:spPr/>
      <dgm:t>
        <a:bodyPr/>
        <a:lstStyle/>
        <a:p>
          <a:r>
            <a:rPr lang="en-US">
              <a:latin typeface="Calibri Light" panose="020F0302020204030204"/>
            </a:rPr>
            <a:t>Daventry</a:t>
          </a:r>
        </a:p>
      </dgm:t>
    </dgm:pt>
    <dgm:pt modelId="{9BEC4074-4A0D-47A4-97F0-01D71FD70B73}" type="parTrans" cxnId="{912CD5CE-4EBF-40D2-A6D8-6ECA52715116}">
      <dgm:prSet/>
      <dgm:spPr/>
    </dgm:pt>
    <dgm:pt modelId="{82F282E8-B144-4FAB-AE52-DE0048D21E46}" type="sibTrans" cxnId="{912CD5CE-4EBF-40D2-A6D8-6ECA52715116}">
      <dgm:prSet/>
      <dgm:spPr/>
    </dgm:pt>
    <dgm:pt modelId="{BDEB0A46-A406-4539-9AD1-EB60F7F11782}">
      <dgm:prSet phldr="0"/>
      <dgm:spPr/>
      <dgm:t>
        <a:bodyPr/>
        <a:lstStyle/>
        <a:p>
          <a:r>
            <a:rPr lang="en-US">
              <a:latin typeface="Calibri Light" panose="020F0302020204030204"/>
            </a:rPr>
            <a:t>Southwark</a:t>
          </a:r>
        </a:p>
      </dgm:t>
    </dgm:pt>
    <dgm:pt modelId="{25E64863-849D-40B6-ACA3-60340179E384}" type="parTrans" cxnId="{753F4C6E-0322-4391-BB94-F6877E9EA91F}">
      <dgm:prSet/>
      <dgm:spPr/>
    </dgm:pt>
    <dgm:pt modelId="{1701A77F-6FDD-410A-B419-A3DA09E6D1F7}" type="sibTrans" cxnId="{753F4C6E-0322-4391-BB94-F6877E9EA91F}">
      <dgm:prSet/>
      <dgm:spPr/>
    </dgm:pt>
    <dgm:pt modelId="{C1A7A8F3-F551-4A7B-811D-143B9C60C946}">
      <dgm:prSet phldr="0"/>
      <dgm:spPr/>
      <dgm:t>
        <a:bodyPr/>
        <a:lstStyle/>
        <a:p>
          <a:r>
            <a:rPr lang="en-US">
              <a:latin typeface="Calibri Light" panose="020F0302020204030204"/>
            </a:rPr>
            <a:t>Lewisham</a:t>
          </a:r>
        </a:p>
      </dgm:t>
    </dgm:pt>
    <dgm:pt modelId="{13DE794D-8F3C-4172-BB0A-5DEDD1AB7FB0}" type="parTrans" cxnId="{0D8E0173-4385-4F3B-8FD9-80A4A319789B}">
      <dgm:prSet/>
      <dgm:spPr/>
    </dgm:pt>
    <dgm:pt modelId="{B809A63D-AE5F-4F36-BDF9-E0BB7C4FED6C}" type="sibTrans" cxnId="{0D8E0173-4385-4F3B-8FD9-80A4A319789B}">
      <dgm:prSet/>
      <dgm:spPr/>
    </dgm:pt>
    <dgm:pt modelId="{15E98CB9-9E79-4D50-AC4D-DE1976551DD6}">
      <dgm:prSet phldr="0"/>
      <dgm:spPr/>
      <dgm:t>
        <a:bodyPr/>
        <a:lstStyle/>
        <a:p>
          <a:r>
            <a:rPr lang="en-US">
              <a:latin typeface="Calibri Light" panose="020F0302020204030204"/>
            </a:rPr>
            <a:t>Oxford</a:t>
          </a:r>
        </a:p>
      </dgm:t>
    </dgm:pt>
    <dgm:pt modelId="{E7026D0C-0DC3-4988-B5E8-6A5B77CE167B}" type="parTrans" cxnId="{A0F58261-8C72-4BDC-B58B-C30797A39507}">
      <dgm:prSet/>
      <dgm:spPr/>
    </dgm:pt>
    <dgm:pt modelId="{EF3F326E-F7FB-4A58-9AAC-501696AB7277}" type="sibTrans" cxnId="{A0F58261-8C72-4BDC-B58B-C30797A39507}">
      <dgm:prSet/>
      <dgm:spPr/>
    </dgm:pt>
    <dgm:pt modelId="{1A0C6BE6-CD7A-41D1-9715-55E594569167}">
      <dgm:prSet phldr="0"/>
      <dgm:spPr/>
      <dgm:t>
        <a:bodyPr/>
        <a:lstStyle/>
        <a:p>
          <a:r>
            <a:rPr lang="en-US">
              <a:latin typeface="Calibri Light" panose="020F0302020204030204"/>
            </a:rPr>
            <a:t>Coventry</a:t>
          </a:r>
        </a:p>
      </dgm:t>
    </dgm:pt>
    <dgm:pt modelId="{0F28E76A-08CE-4DA0-BA82-A1EDAC92E990}" type="parTrans" cxnId="{787B0944-C60B-440B-B21C-CF568048E07C}">
      <dgm:prSet/>
      <dgm:spPr/>
    </dgm:pt>
    <dgm:pt modelId="{B4F1F5EA-AB1D-4DB7-B200-3E493B2DC531}" type="sibTrans" cxnId="{787B0944-C60B-440B-B21C-CF568048E07C}">
      <dgm:prSet/>
      <dgm:spPr/>
    </dgm:pt>
    <dgm:pt modelId="{EBE596E8-6655-4134-8826-50CCED1DBD8A}">
      <dgm:prSet phldr="0"/>
      <dgm:spPr/>
      <dgm:t>
        <a:bodyPr/>
        <a:lstStyle/>
        <a:p>
          <a:r>
            <a:rPr lang="en-US">
              <a:latin typeface="Calibri Light" panose="020F0302020204030204"/>
            </a:rPr>
            <a:t>Stoke</a:t>
          </a:r>
        </a:p>
      </dgm:t>
    </dgm:pt>
    <dgm:pt modelId="{6774477C-948B-4C23-B0BD-735E2D094529}" type="parTrans" cxnId="{0206E787-BFEE-4CC9-8031-8DE42E23AD4B}">
      <dgm:prSet/>
      <dgm:spPr/>
    </dgm:pt>
    <dgm:pt modelId="{9D278B41-F2BF-441E-9DEE-816522ED6F84}" type="sibTrans" cxnId="{0206E787-BFEE-4CC9-8031-8DE42E23AD4B}">
      <dgm:prSet/>
      <dgm:spPr/>
    </dgm:pt>
    <dgm:pt modelId="{884E238D-52DB-40C7-B599-4C9B638424DE}" type="pres">
      <dgm:prSet presAssocID="{9CABF785-FDA6-4CC3-8EA3-79D17A38593E}" presName="linear" presStyleCnt="0">
        <dgm:presLayoutVars>
          <dgm:animLvl val="lvl"/>
          <dgm:resizeHandles val="exact"/>
        </dgm:presLayoutVars>
      </dgm:prSet>
      <dgm:spPr/>
    </dgm:pt>
    <dgm:pt modelId="{372E7166-FCE9-4BE7-97C6-9BC4ABEAD90C}" type="pres">
      <dgm:prSet presAssocID="{56C53DBD-158F-4B40-83D6-FA7D408FECA5}" presName="parentText" presStyleLbl="node1" presStyleIdx="0" presStyleCnt="1">
        <dgm:presLayoutVars>
          <dgm:chMax val="0"/>
          <dgm:bulletEnabled val="1"/>
        </dgm:presLayoutVars>
      </dgm:prSet>
      <dgm:spPr/>
    </dgm:pt>
    <dgm:pt modelId="{D589C1F9-6709-439B-889A-D71D6B6AD2B1}" type="pres">
      <dgm:prSet presAssocID="{56C53DBD-158F-4B40-83D6-FA7D408FECA5}" presName="childText" presStyleLbl="revTx" presStyleIdx="0" presStyleCnt="1">
        <dgm:presLayoutVars>
          <dgm:bulletEnabled val="1"/>
        </dgm:presLayoutVars>
      </dgm:prSet>
      <dgm:spPr/>
    </dgm:pt>
  </dgm:ptLst>
  <dgm:cxnLst>
    <dgm:cxn modelId="{F37B1504-F72A-48D4-9E6E-C0C2647C1D3D}" srcId="{9CABF785-FDA6-4CC3-8EA3-79D17A38593E}" destId="{56C53DBD-158F-4B40-83D6-FA7D408FECA5}" srcOrd="0" destOrd="0" parTransId="{B057864B-FE4D-4CE9-9B23-6B077CA58814}" sibTransId="{10DCD451-B2DA-402A-B7DD-80B3E3DDF986}"/>
    <dgm:cxn modelId="{6ACB6606-CA2A-42E4-8A18-B6E8909E0786}" srcId="{56C53DBD-158F-4B40-83D6-FA7D408FECA5}" destId="{BAABF845-51C1-4917-86D1-AF5C4984680D}" srcOrd="4" destOrd="0" parTransId="{1848CBC4-B435-409D-B5C3-B69E8F321B05}" sibTransId="{0E2EE05E-8B1D-4FFA-87D8-E516C3F924A3}"/>
    <dgm:cxn modelId="{B36A5D09-451F-416D-851F-454E80070A22}" type="presOf" srcId="{68B2C547-5F64-4A67-9E52-A7454AD9514B}" destId="{D589C1F9-6709-439B-889A-D71D6B6AD2B1}" srcOrd="0" destOrd="0" presId="urn:microsoft.com/office/officeart/2005/8/layout/vList2"/>
    <dgm:cxn modelId="{9A82DE12-7356-486C-B7A4-55B091ABBE5C}" type="presOf" srcId="{0D2219D2-732B-4D1C-A9B3-DC46BCE582E0}" destId="{D589C1F9-6709-439B-889A-D71D6B6AD2B1}" srcOrd="0" destOrd="5" presId="urn:microsoft.com/office/officeart/2005/8/layout/vList2"/>
    <dgm:cxn modelId="{5BAB1619-F1A7-4670-902D-9C87D582FB82}" type="presOf" srcId="{1A0C6BE6-CD7A-41D1-9715-55E594569167}" destId="{D589C1F9-6709-439B-889A-D71D6B6AD2B1}" srcOrd="0" destOrd="1" presId="urn:microsoft.com/office/officeart/2005/8/layout/vList2"/>
    <dgm:cxn modelId="{43A1741E-DE8F-462E-A5D1-13334F1C678E}" type="presOf" srcId="{C1A7A8F3-F551-4A7B-811D-143B9C60C946}" destId="{D589C1F9-6709-439B-889A-D71D6B6AD2B1}" srcOrd="0" destOrd="11" presId="urn:microsoft.com/office/officeart/2005/8/layout/vList2"/>
    <dgm:cxn modelId="{698D4F28-EEA8-451C-8C39-9F953755A404}" srcId="{56C53DBD-158F-4B40-83D6-FA7D408FECA5}" destId="{C4DEEFE8-D85D-497A-A838-552C94380071}" srcOrd="6" destOrd="0" parTransId="{D5335CA5-4FF8-489E-83F4-A2C9550E7B50}" sibTransId="{C0F61248-C9F8-4B64-B06A-74BA5D4777AA}"/>
    <dgm:cxn modelId="{E8083229-A827-4641-9663-D393AF2EE50B}" type="presOf" srcId="{C4DEEFE8-D85D-497A-A838-552C94380071}" destId="{D589C1F9-6709-439B-889A-D71D6B6AD2B1}" srcOrd="0" destOrd="6" presId="urn:microsoft.com/office/officeart/2005/8/layout/vList2"/>
    <dgm:cxn modelId="{0BC44D2F-EB49-4A2F-91DE-3E9756A2E8D0}" type="presOf" srcId="{BDEB0A46-A406-4539-9AD1-EB60F7F11782}" destId="{D589C1F9-6709-439B-889A-D71D6B6AD2B1}" srcOrd="0" destOrd="9" presId="urn:microsoft.com/office/officeart/2005/8/layout/vList2"/>
    <dgm:cxn modelId="{A0F58261-8C72-4BDC-B58B-C30797A39507}" srcId="{56C53DBD-158F-4B40-83D6-FA7D408FECA5}" destId="{15E98CB9-9E79-4D50-AC4D-DE1976551DD6}" srcOrd="12" destOrd="0" parTransId="{E7026D0C-0DC3-4988-B5E8-6A5B77CE167B}" sibTransId="{EF3F326E-F7FB-4A58-9AAC-501696AB7277}"/>
    <dgm:cxn modelId="{787B0944-C60B-440B-B21C-CF568048E07C}" srcId="{56C53DBD-158F-4B40-83D6-FA7D408FECA5}" destId="{1A0C6BE6-CD7A-41D1-9715-55E594569167}" srcOrd="1" destOrd="0" parTransId="{0F28E76A-08CE-4DA0-BA82-A1EDAC92E990}" sibTransId="{B4F1F5EA-AB1D-4DB7-B200-3E493B2DC531}"/>
    <dgm:cxn modelId="{5B2EB965-10C0-4241-B219-B307D1AD0F9F}" type="presOf" srcId="{EBE596E8-6655-4134-8826-50CCED1DBD8A}" destId="{D589C1F9-6709-439B-889A-D71D6B6AD2B1}" srcOrd="0" destOrd="10" presId="urn:microsoft.com/office/officeart/2005/8/layout/vList2"/>
    <dgm:cxn modelId="{753F4C6E-0322-4391-BB94-F6877E9EA91F}" srcId="{56C53DBD-158F-4B40-83D6-FA7D408FECA5}" destId="{BDEB0A46-A406-4539-9AD1-EB60F7F11782}" srcOrd="9" destOrd="0" parTransId="{25E64863-849D-40B6-ACA3-60340179E384}" sibTransId="{1701A77F-6FDD-410A-B419-A3DA09E6D1F7}"/>
    <dgm:cxn modelId="{719CE94E-1669-45DB-96D5-ED3C9FC1CFBE}" type="presOf" srcId="{8A63AA82-13A5-4DD2-93F2-864F627DF3A9}" destId="{D589C1F9-6709-439B-889A-D71D6B6AD2B1}" srcOrd="0" destOrd="7" presId="urn:microsoft.com/office/officeart/2005/8/layout/vList2"/>
    <dgm:cxn modelId="{0D8E0173-4385-4F3B-8FD9-80A4A319789B}" srcId="{56C53DBD-158F-4B40-83D6-FA7D408FECA5}" destId="{C1A7A8F3-F551-4A7B-811D-143B9C60C946}" srcOrd="11" destOrd="0" parTransId="{13DE794D-8F3C-4172-BB0A-5DEDD1AB7FB0}" sibTransId="{B809A63D-AE5F-4F36-BDF9-E0BB7C4FED6C}"/>
    <dgm:cxn modelId="{76411273-9104-481D-8826-1C8F2A315B18}" srcId="{56C53DBD-158F-4B40-83D6-FA7D408FECA5}" destId="{6AD30977-2184-47BB-8997-62CD981DAE0F}" srcOrd="3" destOrd="0" parTransId="{0FEE8951-687A-4E2C-AA4A-F7DEE7F706AB}" sibTransId="{81FA1179-A157-433B-A285-6A5AA5E2B56C}"/>
    <dgm:cxn modelId="{0CA58976-A32D-4E49-B137-82677627CEC6}" type="presOf" srcId="{EC0906CD-DA8F-43E5-B5DB-A8F83A1D5334}" destId="{D589C1F9-6709-439B-889A-D71D6B6AD2B1}" srcOrd="0" destOrd="2" presId="urn:microsoft.com/office/officeart/2005/8/layout/vList2"/>
    <dgm:cxn modelId="{45E64C7C-2F09-4907-AB11-18DF41CC2E4E}" type="presOf" srcId="{BAABF845-51C1-4917-86D1-AF5C4984680D}" destId="{D589C1F9-6709-439B-889A-D71D6B6AD2B1}" srcOrd="0" destOrd="4" presId="urn:microsoft.com/office/officeart/2005/8/layout/vList2"/>
    <dgm:cxn modelId="{53E2A386-8CA4-4351-BD19-EC961C9BD6E3}" type="presOf" srcId="{6AD30977-2184-47BB-8997-62CD981DAE0F}" destId="{D589C1F9-6709-439B-889A-D71D6B6AD2B1}" srcOrd="0" destOrd="3" presId="urn:microsoft.com/office/officeart/2005/8/layout/vList2"/>
    <dgm:cxn modelId="{0206E787-BFEE-4CC9-8031-8DE42E23AD4B}" srcId="{56C53DBD-158F-4B40-83D6-FA7D408FECA5}" destId="{EBE596E8-6655-4134-8826-50CCED1DBD8A}" srcOrd="10" destOrd="0" parTransId="{6774477C-948B-4C23-B0BD-735E2D094529}" sibTransId="{9D278B41-F2BF-441E-9DEE-816522ED6F84}"/>
    <dgm:cxn modelId="{CF09CE89-8661-4B86-BC5A-4630E0580163}" type="presOf" srcId="{15E98CB9-9E79-4D50-AC4D-DE1976551DD6}" destId="{D589C1F9-6709-439B-889A-D71D6B6AD2B1}" srcOrd="0" destOrd="12" presId="urn:microsoft.com/office/officeart/2005/8/layout/vList2"/>
    <dgm:cxn modelId="{5D5F1F9C-0716-46F2-A74C-1C5A092CFEA0}" type="presOf" srcId="{EBB5CF08-2447-4587-AFED-C5B3E71219CE}" destId="{D589C1F9-6709-439B-889A-D71D6B6AD2B1}" srcOrd="0" destOrd="8" presId="urn:microsoft.com/office/officeart/2005/8/layout/vList2"/>
    <dgm:cxn modelId="{81FAE5C9-9B65-4D00-89C5-8AF452836F7D}" srcId="{56C53DBD-158F-4B40-83D6-FA7D408FECA5}" destId="{8A63AA82-13A5-4DD2-93F2-864F627DF3A9}" srcOrd="7" destOrd="0" parTransId="{0B5BD941-B87A-4046-B660-0EADE21B7CA0}" sibTransId="{356577E2-9B02-4238-B3BB-BB72689116A4}"/>
    <dgm:cxn modelId="{896273CB-D853-4F1C-8116-1CF2D2A0B50B}" type="presOf" srcId="{9CABF785-FDA6-4CC3-8EA3-79D17A38593E}" destId="{884E238D-52DB-40C7-B599-4C9B638424DE}" srcOrd="0" destOrd="0" presId="urn:microsoft.com/office/officeart/2005/8/layout/vList2"/>
    <dgm:cxn modelId="{912CD5CE-4EBF-40D2-A6D8-6ECA52715116}" srcId="{56C53DBD-158F-4B40-83D6-FA7D408FECA5}" destId="{EBB5CF08-2447-4587-AFED-C5B3E71219CE}" srcOrd="8" destOrd="0" parTransId="{9BEC4074-4A0D-47A4-97F0-01D71FD70B73}" sibTransId="{82F282E8-B144-4FAB-AE52-DE0048D21E46}"/>
    <dgm:cxn modelId="{C03B45D1-BB15-404F-8BD3-CB69DC487A71}" srcId="{56C53DBD-158F-4B40-83D6-FA7D408FECA5}" destId="{0D2219D2-732B-4D1C-A9B3-DC46BCE582E0}" srcOrd="5" destOrd="0" parTransId="{290A14D0-0139-4487-BE26-CE07F9D0D81D}" sibTransId="{400E4E2E-4038-456B-8071-619840DC9307}"/>
    <dgm:cxn modelId="{C2184AE7-8342-4D19-93AD-FC20135270F0}" srcId="{56C53DBD-158F-4B40-83D6-FA7D408FECA5}" destId="{68B2C547-5F64-4A67-9E52-A7454AD9514B}" srcOrd="0" destOrd="0" parTransId="{1C77BC33-FC5E-4B3C-8F9B-9CF264426A4C}" sibTransId="{A5490FBD-8926-462B-B7A5-5EF34277C472}"/>
    <dgm:cxn modelId="{9ABAC7FD-FA63-44AB-ABD1-616F097BB438}" type="presOf" srcId="{56C53DBD-158F-4B40-83D6-FA7D408FECA5}" destId="{372E7166-FCE9-4BE7-97C6-9BC4ABEAD90C}" srcOrd="0" destOrd="0" presId="urn:microsoft.com/office/officeart/2005/8/layout/vList2"/>
    <dgm:cxn modelId="{4035B5FE-F6AA-4EC4-8A09-2656C32DF191}" srcId="{56C53DBD-158F-4B40-83D6-FA7D408FECA5}" destId="{EC0906CD-DA8F-43E5-B5DB-A8F83A1D5334}" srcOrd="2" destOrd="0" parTransId="{F5AD43DC-7A45-4A40-98F8-9025ECD7A2A8}" sibTransId="{D51391E1-3555-4A66-B949-ED92D1C9BDAA}"/>
    <dgm:cxn modelId="{4B783B39-F782-4471-B550-7C02FD0C73A9}" type="presParOf" srcId="{884E238D-52DB-40C7-B599-4C9B638424DE}" destId="{372E7166-FCE9-4BE7-97C6-9BC4ABEAD90C}" srcOrd="0" destOrd="0" presId="urn:microsoft.com/office/officeart/2005/8/layout/vList2"/>
    <dgm:cxn modelId="{C22DB163-62AD-4781-AFB8-6392A5679818}" type="presParOf" srcId="{884E238D-52DB-40C7-B599-4C9B638424DE}" destId="{D589C1F9-6709-439B-889A-D71D6B6AD2B1}" srcOrd="1"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2E7166-FCE9-4BE7-97C6-9BC4ABEAD90C}">
      <dsp:nvSpPr>
        <dsp:cNvPr id="0" name=""/>
        <dsp:cNvSpPr/>
      </dsp:nvSpPr>
      <dsp:spPr>
        <a:xfrm>
          <a:off x="0" y="19510"/>
          <a:ext cx="2617839" cy="7956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a:latin typeface="Calibri Light" panose="020F0302020204030204"/>
            </a:rPr>
            <a:t>Local Authorities in attendance:</a:t>
          </a:r>
          <a:endParaRPr lang="en-US" sz="2000" kern="1200"/>
        </a:p>
      </dsp:txBody>
      <dsp:txXfrm>
        <a:off x="38838" y="58348"/>
        <a:ext cx="2540163" cy="717924"/>
      </dsp:txXfrm>
    </dsp:sp>
    <dsp:sp modelId="{D589C1F9-6709-439B-889A-D71D6B6AD2B1}">
      <dsp:nvSpPr>
        <dsp:cNvPr id="0" name=""/>
        <dsp:cNvSpPr/>
      </dsp:nvSpPr>
      <dsp:spPr>
        <a:xfrm>
          <a:off x="0" y="815110"/>
          <a:ext cx="2617839" cy="3560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116" tIns="25400" rIns="142240" bIns="25400" numCol="1" spcCol="1270" anchor="t" anchorCtr="0">
          <a:noAutofit/>
        </a:bodyPr>
        <a:lstStyle/>
        <a:p>
          <a:pPr marL="171450" lvl="1" indent="-171450" algn="l" defTabSz="711200" rtl="0">
            <a:lnSpc>
              <a:spcPct val="90000"/>
            </a:lnSpc>
            <a:spcBef>
              <a:spcPct val="0"/>
            </a:spcBef>
            <a:spcAft>
              <a:spcPct val="20000"/>
            </a:spcAft>
            <a:buChar char="•"/>
          </a:pPr>
          <a:r>
            <a:rPr lang="en-US" sz="1600" kern="1200">
              <a:latin typeface="Calibri Light" panose="020F0302020204030204"/>
            </a:rPr>
            <a:t>Leeds</a:t>
          </a:r>
        </a:p>
        <a:p>
          <a:pPr marL="171450" lvl="1" indent="-171450" algn="l" defTabSz="711200">
            <a:lnSpc>
              <a:spcPct val="90000"/>
            </a:lnSpc>
            <a:spcBef>
              <a:spcPct val="0"/>
            </a:spcBef>
            <a:spcAft>
              <a:spcPct val="20000"/>
            </a:spcAft>
            <a:buChar char="•"/>
          </a:pPr>
          <a:r>
            <a:rPr lang="en-US" sz="1600" kern="1200">
              <a:latin typeface="Calibri Light" panose="020F0302020204030204"/>
            </a:rPr>
            <a:t>Coventry</a:t>
          </a:r>
        </a:p>
        <a:p>
          <a:pPr marL="171450" lvl="1" indent="-171450" algn="l" defTabSz="711200" rtl="0">
            <a:lnSpc>
              <a:spcPct val="90000"/>
            </a:lnSpc>
            <a:spcBef>
              <a:spcPct val="0"/>
            </a:spcBef>
            <a:spcAft>
              <a:spcPct val="20000"/>
            </a:spcAft>
            <a:buChar char="•"/>
          </a:pPr>
          <a:r>
            <a:rPr lang="en-US" sz="1600" kern="1200">
              <a:latin typeface="Calibri Light" panose="020F0302020204030204"/>
            </a:rPr>
            <a:t>Central Bedfordshire</a:t>
          </a:r>
        </a:p>
        <a:p>
          <a:pPr marL="171450" lvl="1" indent="-171450" algn="l" defTabSz="711200" rtl="0">
            <a:lnSpc>
              <a:spcPct val="90000"/>
            </a:lnSpc>
            <a:spcBef>
              <a:spcPct val="0"/>
            </a:spcBef>
            <a:spcAft>
              <a:spcPct val="20000"/>
            </a:spcAft>
            <a:buChar char="•"/>
          </a:pPr>
          <a:r>
            <a:rPr lang="en-US" sz="1600" kern="1200">
              <a:latin typeface="Calibri Light" panose="020F0302020204030204"/>
            </a:rPr>
            <a:t>Islington</a:t>
          </a:r>
        </a:p>
        <a:p>
          <a:pPr marL="171450" lvl="1" indent="-171450" algn="l" defTabSz="711200" rtl="0">
            <a:lnSpc>
              <a:spcPct val="90000"/>
            </a:lnSpc>
            <a:spcBef>
              <a:spcPct val="0"/>
            </a:spcBef>
            <a:spcAft>
              <a:spcPct val="20000"/>
            </a:spcAft>
            <a:buChar char="•"/>
          </a:pPr>
          <a:r>
            <a:rPr lang="en-US" sz="1600" kern="1200">
              <a:latin typeface="Calibri Light" panose="020F0302020204030204"/>
            </a:rPr>
            <a:t>Durham</a:t>
          </a:r>
        </a:p>
        <a:p>
          <a:pPr marL="171450" lvl="1" indent="-171450" algn="l" defTabSz="711200">
            <a:lnSpc>
              <a:spcPct val="90000"/>
            </a:lnSpc>
            <a:spcBef>
              <a:spcPct val="0"/>
            </a:spcBef>
            <a:spcAft>
              <a:spcPct val="20000"/>
            </a:spcAft>
            <a:buChar char="•"/>
          </a:pPr>
          <a:r>
            <a:rPr lang="en-US" sz="1600" kern="1200">
              <a:latin typeface="Calibri Light" panose="020F0302020204030204"/>
            </a:rPr>
            <a:t>Gravesham</a:t>
          </a:r>
          <a:endParaRPr lang="en-US" sz="1600" kern="1200"/>
        </a:p>
        <a:p>
          <a:pPr marL="171450" lvl="1" indent="-171450" algn="l" defTabSz="711200" rtl="0">
            <a:lnSpc>
              <a:spcPct val="90000"/>
            </a:lnSpc>
            <a:spcBef>
              <a:spcPct val="0"/>
            </a:spcBef>
            <a:spcAft>
              <a:spcPct val="20000"/>
            </a:spcAft>
            <a:buChar char="•"/>
          </a:pPr>
          <a:r>
            <a:rPr lang="en-US" sz="1600" kern="1200">
              <a:latin typeface="Calibri Light" panose="020F0302020204030204"/>
            </a:rPr>
            <a:t>Aberdeen City</a:t>
          </a:r>
        </a:p>
        <a:p>
          <a:pPr marL="171450" lvl="1" indent="-171450" algn="l" defTabSz="711200">
            <a:lnSpc>
              <a:spcPct val="90000"/>
            </a:lnSpc>
            <a:spcBef>
              <a:spcPct val="0"/>
            </a:spcBef>
            <a:spcAft>
              <a:spcPct val="20000"/>
            </a:spcAft>
            <a:buChar char="•"/>
          </a:pPr>
          <a:r>
            <a:rPr lang="en-US" sz="1600" kern="1200">
              <a:latin typeface="Calibri Light" panose="020F0302020204030204"/>
            </a:rPr>
            <a:t>BCP</a:t>
          </a:r>
        </a:p>
        <a:p>
          <a:pPr marL="171450" lvl="1" indent="-171450" algn="l" defTabSz="711200">
            <a:lnSpc>
              <a:spcPct val="90000"/>
            </a:lnSpc>
            <a:spcBef>
              <a:spcPct val="0"/>
            </a:spcBef>
            <a:spcAft>
              <a:spcPct val="20000"/>
            </a:spcAft>
            <a:buChar char="•"/>
          </a:pPr>
          <a:r>
            <a:rPr lang="en-US" sz="1600" kern="1200">
              <a:latin typeface="Calibri Light" panose="020F0302020204030204"/>
            </a:rPr>
            <a:t>Daventry</a:t>
          </a:r>
        </a:p>
        <a:p>
          <a:pPr marL="171450" lvl="1" indent="-171450" algn="l" defTabSz="711200">
            <a:lnSpc>
              <a:spcPct val="90000"/>
            </a:lnSpc>
            <a:spcBef>
              <a:spcPct val="0"/>
            </a:spcBef>
            <a:spcAft>
              <a:spcPct val="20000"/>
            </a:spcAft>
            <a:buChar char="•"/>
          </a:pPr>
          <a:r>
            <a:rPr lang="en-US" sz="1600" kern="1200">
              <a:latin typeface="Calibri Light" panose="020F0302020204030204"/>
            </a:rPr>
            <a:t>Southwark</a:t>
          </a:r>
        </a:p>
        <a:p>
          <a:pPr marL="171450" lvl="1" indent="-171450" algn="l" defTabSz="711200">
            <a:lnSpc>
              <a:spcPct val="90000"/>
            </a:lnSpc>
            <a:spcBef>
              <a:spcPct val="0"/>
            </a:spcBef>
            <a:spcAft>
              <a:spcPct val="20000"/>
            </a:spcAft>
            <a:buChar char="•"/>
          </a:pPr>
          <a:r>
            <a:rPr lang="en-US" sz="1600" kern="1200">
              <a:latin typeface="Calibri Light" panose="020F0302020204030204"/>
            </a:rPr>
            <a:t>Stoke</a:t>
          </a:r>
        </a:p>
        <a:p>
          <a:pPr marL="171450" lvl="1" indent="-171450" algn="l" defTabSz="711200">
            <a:lnSpc>
              <a:spcPct val="90000"/>
            </a:lnSpc>
            <a:spcBef>
              <a:spcPct val="0"/>
            </a:spcBef>
            <a:spcAft>
              <a:spcPct val="20000"/>
            </a:spcAft>
            <a:buChar char="•"/>
          </a:pPr>
          <a:r>
            <a:rPr lang="en-US" sz="1600" kern="1200">
              <a:latin typeface="Calibri Light" panose="020F0302020204030204"/>
            </a:rPr>
            <a:t>Lewisham</a:t>
          </a:r>
        </a:p>
        <a:p>
          <a:pPr marL="171450" lvl="1" indent="-171450" algn="l" defTabSz="711200">
            <a:lnSpc>
              <a:spcPct val="90000"/>
            </a:lnSpc>
            <a:spcBef>
              <a:spcPct val="0"/>
            </a:spcBef>
            <a:spcAft>
              <a:spcPct val="20000"/>
            </a:spcAft>
            <a:buChar char="•"/>
          </a:pPr>
          <a:r>
            <a:rPr lang="en-US" sz="1600" kern="1200">
              <a:latin typeface="Calibri Light" panose="020F0302020204030204"/>
            </a:rPr>
            <a:t>Oxford</a:t>
          </a:r>
        </a:p>
      </dsp:txBody>
      <dsp:txXfrm>
        <a:off x="0" y="815110"/>
        <a:ext cx="2617839" cy="35604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172BF09-8070-4058-B0B6-986CC24D83DF}" type="datetimeFigureOut">
              <a:rPr lang="en-GB" smtClean="0"/>
              <a:t>09/03/2021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824107-BA23-423E-BB7C-EB0650501C7F}" type="slidenum">
              <a:rPr lang="en-GB" smtClean="0"/>
              <a:t>‹#›</a:t>
            </a:fld>
            <a:endParaRPr lang="en-GB"/>
          </a:p>
        </p:txBody>
      </p:sp>
    </p:spTree>
    <p:extLst>
      <p:ext uri="{BB962C8B-B14F-4D97-AF65-F5344CB8AC3E}">
        <p14:creationId xmlns:p14="http://schemas.microsoft.com/office/powerpoint/2010/main" val="1403274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955FEA-E371-4AE5-8AAC-CC315FE85C21}" type="datetimeFigureOut">
              <a:rPr lang="en-GB"/>
              <a:t>09/03/2021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035941-9897-450E-8971-EBCAC40D4C41}" type="slidenum">
              <a:rPr lang="en-GB"/>
              <a:t>‹#›</a:t>
            </a:fld>
            <a:endParaRPr lang="en-GB"/>
          </a:p>
        </p:txBody>
      </p:sp>
    </p:spTree>
    <p:extLst>
      <p:ext uri="{BB962C8B-B14F-4D97-AF65-F5344CB8AC3E}">
        <p14:creationId xmlns:p14="http://schemas.microsoft.com/office/powerpoint/2010/main" val="224524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53F61ADA-F817-4BD9-85D0-353999079619}" type="slidenum">
              <a:rPr lang="en-GB" smtClean="0"/>
              <a:t>1</a:t>
            </a:fld>
            <a:endParaRPr lang="en-GB"/>
          </a:p>
        </p:txBody>
      </p:sp>
    </p:spTree>
    <p:extLst>
      <p:ext uri="{BB962C8B-B14F-4D97-AF65-F5344CB8AC3E}">
        <p14:creationId xmlns:p14="http://schemas.microsoft.com/office/powerpoint/2010/main" val="1721556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3/9/2021</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4079052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3/9/2021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82667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3/9/2021</a:t>
            </a:fld>
            <a:endParaRPr lang="en-US"/>
          </a:p>
        </p:txBody>
      </p:sp>
      <p:sp>
        <p:nvSpPr>
          <p:cNvPr id="5" name="Footer Placeholder 4"/>
          <p:cNvSpPr>
            <a:spLocks noGrp="1"/>
          </p:cNvSpPr>
          <p:nvPr>
            <p:ph type="ftr" sz="quarter" idx="11"/>
          </p:nvPr>
        </p:nvSpPr>
        <p:spPr>
          <a:xfrm>
            <a:off x="804672" y="6227064"/>
            <a:ext cx="10588752" cy="320040"/>
          </a:xfrm>
        </p:spPr>
        <p:txBody>
          <a:body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9291474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0"/>
            <a:ext cx="12192000" cy="6858000"/>
          </a:xfrm>
          <a:prstGeom prst="rect">
            <a:avLst/>
          </a:prstGeom>
        </p:spPr>
      </p:pic>
      <p:sp>
        <p:nvSpPr>
          <p:cNvPr id="8" name="Title 1"/>
          <p:cNvSpPr>
            <a:spLocks noGrp="1"/>
          </p:cNvSpPr>
          <p:nvPr>
            <p:ph type="ctrTitle" hasCustomPrompt="1"/>
          </p:nvPr>
        </p:nvSpPr>
        <p:spPr>
          <a:xfrm>
            <a:off x="453201" y="2531222"/>
            <a:ext cx="11316769" cy="1831377"/>
          </a:xfrm>
        </p:spPr>
        <p:txBody>
          <a:bodyPr>
            <a:noAutofit/>
          </a:bodyPr>
          <a:lstStyle>
            <a:lvl1pPr algn="ctr">
              <a:defRPr sz="7000" spc="0" baseline="0">
                <a:solidFill>
                  <a:schemeClr val="bg2"/>
                </a:solidFill>
              </a:defRPr>
            </a:lvl1pPr>
          </a:lstStyle>
          <a:p>
            <a:r>
              <a:rPr lang="en-US"/>
              <a:t>Presentation title</a:t>
            </a:r>
          </a:p>
        </p:txBody>
      </p:sp>
      <p:sp>
        <p:nvSpPr>
          <p:cNvPr id="9" name="Subtitle 2"/>
          <p:cNvSpPr>
            <a:spLocks noGrp="1"/>
          </p:cNvSpPr>
          <p:nvPr>
            <p:ph type="subTitle" idx="1" hasCustomPrompt="1"/>
          </p:nvPr>
        </p:nvSpPr>
        <p:spPr>
          <a:xfrm>
            <a:off x="453203" y="4541897"/>
            <a:ext cx="11316768" cy="388977"/>
          </a:xfrm>
        </p:spPr>
        <p:txBody>
          <a:bodyPr>
            <a:noAutofit/>
          </a:bodyPr>
          <a:lstStyle>
            <a:lvl1pPr marL="0" indent="0" algn="ctr">
              <a:buNone/>
              <a:defRPr sz="2800">
                <a:solidFill>
                  <a:schemeClr val="bg2"/>
                </a:solidFill>
                <a:latin typeface="Museo 500" panose="02000000000000000000"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if needed</a:t>
            </a:r>
          </a:p>
        </p:txBody>
      </p:sp>
      <p:pic>
        <p:nvPicPr>
          <p:cNvPr id="10" name="Picture 9"/>
          <p:cNvPicPr>
            <a:picLocks noChangeAspect="1"/>
          </p:cNvPicPr>
          <p:nvPr userDrawn="1"/>
        </p:nvPicPr>
        <p:blipFill rotWithShape="1">
          <a:blip r:embed="rId3"/>
          <a:srcRect r="51610"/>
          <a:stretch/>
        </p:blipFill>
        <p:spPr>
          <a:xfrm>
            <a:off x="5511844" y="1229033"/>
            <a:ext cx="1168311" cy="1156986"/>
          </a:xfrm>
          <a:prstGeom prst="rect">
            <a:avLst/>
          </a:prstGeom>
        </p:spPr>
      </p:pic>
    </p:spTree>
    <p:extLst>
      <p:ext uri="{BB962C8B-B14F-4D97-AF65-F5344CB8AC3E}">
        <p14:creationId xmlns:p14="http://schemas.microsoft.com/office/powerpoint/2010/main" val="2274832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py and image">
    <p:spTree>
      <p:nvGrpSpPr>
        <p:cNvPr id="1" name=""/>
        <p:cNvGrpSpPr/>
        <p:nvPr/>
      </p:nvGrpSpPr>
      <p:grpSpPr>
        <a:xfrm>
          <a:off x="0" y="0"/>
          <a:ext cx="0" cy="0"/>
          <a:chOff x="0" y="0"/>
          <a:chExt cx="0" cy="0"/>
        </a:xfrm>
      </p:grpSpPr>
      <p:sp>
        <p:nvSpPr>
          <p:cNvPr id="7" name="Picture Placeholder 10"/>
          <p:cNvSpPr>
            <a:spLocks noGrp="1"/>
          </p:cNvSpPr>
          <p:nvPr>
            <p:ph type="pic" sz="quarter" idx="10"/>
          </p:nvPr>
        </p:nvSpPr>
        <p:spPr>
          <a:xfrm>
            <a:off x="6096000" y="0"/>
            <a:ext cx="6096000" cy="6858000"/>
          </a:xfrm>
        </p:spPr>
        <p:txBody>
          <a:bodyPr>
            <a:normAutofit/>
          </a:bodyPr>
          <a:lstStyle>
            <a:lvl1pPr>
              <a:defRPr sz="2000">
                <a:latin typeface="Museo Sans 500" panose="02000000000000000000" pitchFamily="50" charset="0"/>
              </a:defRPr>
            </a:lvl1pPr>
          </a:lstStyle>
          <a:p>
            <a:endParaRPr lang="en-GB"/>
          </a:p>
        </p:txBody>
      </p:sp>
      <p:sp>
        <p:nvSpPr>
          <p:cNvPr id="8" name="Text Placeholder 27"/>
          <p:cNvSpPr>
            <a:spLocks noGrp="1"/>
          </p:cNvSpPr>
          <p:nvPr>
            <p:ph type="body" sz="quarter" idx="13" hasCustomPrompt="1"/>
          </p:nvPr>
        </p:nvSpPr>
        <p:spPr>
          <a:xfrm>
            <a:off x="452967" y="604838"/>
            <a:ext cx="5386917" cy="554037"/>
          </a:xfrm>
        </p:spPr>
        <p:txBody>
          <a:bodyPr/>
          <a:lstStyle>
            <a:lvl1pPr marL="0" indent="0">
              <a:buFontTx/>
              <a:buNone/>
              <a:defRPr>
                <a:solidFill>
                  <a:schemeClr val="accent1"/>
                </a:solidFill>
                <a:latin typeface="Museo 500" panose="02000000000000000000" pitchFamily="50"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Heading</a:t>
            </a:r>
          </a:p>
        </p:txBody>
      </p:sp>
      <p:sp>
        <p:nvSpPr>
          <p:cNvPr id="9" name="Text Placeholder 31"/>
          <p:cNvSpPr>
            <a:spLocks noGrp="1"/>
          </p:cNvSpPr>
          <p:nvPr>
            <p:ph type="body" sz="quarter" idx="15" hasCustomPrompt="1"/>
          </p:nvPr>
        </p:nvSpPr>
        <p:spPr>
          <a:xfrm>
            <a:off x="452967" y="6228750"/>
            <a:ext cx="5386917" cy="339725"/>
          </a:xfrm>
        </p:spPr>
        <p:txBody>
          <a:bodyPr>
            <a:noAutofit/>
          </a:bodyPr>
          <a:lstStyle>
            <a:lvl1pPr marL="0" indent="0">
              <a:buNone/>
              <a:defRPr sz="1600" baseline="0">
                <a:solidFill>
                  <a:schemeClr val="tx1"/>
                </a:solidFill>
                <a:latin typeface="Museo 500" panose="02000000000000000000" pitchFamily="50" charset="0"/>
              </a:defRPr>
            </a:lvl1pPr>
          </a:lstStyle>
          <a:p>
            <a:pPr lvl="0"/>
            <a:r>
              <a:rPr lang="en-US"/>
              <a:t>Presentation title</a:t>
            </a:r>
          </a:p>
        </p:txBody>
      </p:sp>
      <p:sp>
        <p:nvSpPr>
          <p:cNvPr id="10" name="Text Placeholder 29"/>
          <p:cNvSpPr>
            <a:spLocks noGrp="1"/>
          </p:cNvSpPr>
          <p:nvPr>
            <p:ph type="body" sz="quarter" idx="14" hasCustomPrompt="1"/>
          </p:nvPr>
        </p:nvSpPr>
        <p:spPr>
          <a:xfrm>
            <a:off x="453201" y="1401763"/>
            <a:ext cx="5386683" cy="4652962"/>
          </a:xfrm>
        </p:spPr>
        <p:txBody>
          <a:bodyPr>
            <a:noAutofit/>
          </a:bodyPr>
          <a:lstStyle>
            <a:lvl1pPr marL="0" indent="0">
              <a:buNone/>
              <a:defRPr sz="2000">
                <a:solidFill>
                  <a:schemeClr val="tx1"/>
                </a:solidFill>
                <a:latin typeface="Museo Sans 500" panose="02000000000000000000" pitchFamily="50" charset="0"/>
              </a:defRPr>
            </a:lvl1pPr>
            <a:lvl2pPr marL="457200" indent="0">
              <a:buNone/>
              <a:defRPr>
                <a:solidFill>
                  <a:schemeClr val="tx1"/>
                </a:solidFill>
                <a:latin typeface="+mn-lt"/>
              </a:defRPr>
            </a:lvl2pPr>
            <a:lvl3pPr marL="914400" indent="0">
              <a:buNone/>
              <a:defRPr>
                <a:solidFill>
                  <a:schemeClr val="tx1"/>
                </a:solidFill>
                <a:latin typeface="+mn-lt"/>
              </a:defRPr>
            </a:lvl3pPr>
            <a:lvl4pPr marL="1371600" indent="0">
              <a:buNone/>
              <a:defRPr>
                <a:solidFill>
                  <a:schemeClr val="tx1"/>
                </a:solidFill>
                <a:latin typeface="+mn-lt"/>
              </a:defRPr>
            </a:lvl4pPr>
            <a:lvl5pPr marL="1828800" indent="0">
              <a:buNone/>
              <a:defRPr>
                <a:solidFill>
                  <a:schemeClr val="tx1"/>
                </a:solidFill>
                <a:latin typeface="+mn-lt"/>
              </a:defRPr>
            </a:lvl5pPr>
          </a:lstStyle>
          <a:p>
            <a:pPr lvl="0"/>
            <a:r>
              <a:rPr lang="en-US"/>
              <a:t>Body copy</a:t>
            </a:r>
          </a:p>
        </p:txBody>
      </p:sp>
    </p:spTree>
    <p:extLst>
      <p:ext uri="{BB962C8B-B14F-4D97-AF65-F5344CB8AC3E}">
        <p14:creationId xmlns:p14="http://schemas.microsoft.com/office/powerpoint/2010/main" val="3238881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0" y="0"/>
            <a:ext cx="12192000" cy="6858000"/>
          </a:xfrm>
          <a:prstGeom prst="rect">
            <a:avLst/>
          </a:prstGeom>
        </p:spPr>
      </p:pic>
      <p:sp>
        <p:nvSpPr>
          <p:cNvPr id="7" name="Title 1"/>
          <p:cNvSpPr>
            <a:spLocks noGrp="1"/>
          </p:cNvSpPr>
          <p:nvPr>
            <p:ph type="ctrTitle" hasCustomPrompt="1"/>
          </p:nvPr>
        </p:nvSpPr>
        <p:spPr>
          <a:xfrm>
            <a:off x="453201" y="2879767"/>
            <a:ext cx="11316769" cy="523747"/>
          </a:xfrm>
        </p:spPr>
        <p:txBody>
          <a:bodyPr>
            <a:noAutofit/>
          </a:bodyPr>
          <a:lstStyle>
            <a:lvl1pPr algn="ctr">
              <a:defRPr sz="5000" spc="0" baseline="0">
                <a:solidFill>
                  <a:schemeClr val="bg2"/>
                </a:solidFill>
                <a:latin typeface="Museo Sans 500" panose="02000000000000000000" pitchFamily="50" charset="0"/>
              </a:defRPr>
            </a:lvl1pPr>
          </a:lstStyle>
          <a:p>
            <a:r>
              <a:rPr lang="en-US"/>
              <a:t>New Section Title</a:t>
            </a:r>
          </a:p>
        </p:txBody>
      </p:sp>
      <p:sp>
        <p:nvSpPr>
          <p:cNvPr id="8" name="Subtitle 2"/>
          <p:cNvSpPr>
            <a:spLocks noGrp="1"/>
          </p:cNvSpPr>
          <p:nvPr>
            <p:ph type="subTitle" idx="1" hasCustomPrompt="1"/>
          </p:nvPr>
        </p:nvSpPr>
        <p:spPr>
          <a:xfrm>
            <a:off x="453203" y="3566239"/>
            <a:ext cx="11316768" cy="388977"/>
          </a:xfrm>
        </p:spPr>
        <p:txBody>
          <a:bodyPr>
            <a:noAutofit/>
          </a:bodyPr>
          <a:lstStyle>
            <a:lvl1pPr marL="0" indent="0" algn="ctr">
              <a:buNone/>
              <a:defRPr sz="2800">
                <a:solidFill>
                  <a:schemeClr val="bg2"/>
                </a:solidFill>
                <a:latin typeface="Museo Sans 500" panose="02000000000000000000"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if needed</a:t>
            </a:r>
          </a:p>
        </p:txBody>
      </p:sp>
    </p:spTree>
    <p:extLst>
      <p:ext uri="{BB962C8B-B14F-4D97-AF65-F5344CB8AC3E}">
        <p14:creationId xmlns:p14="http://schemas.microsoft.com/office/powerpoint/2010/main" val="2047787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point list">
    <p:spTree>
      <p:nvGrpSpPr>
        <p:cNvPr id="1" name=""/>
        <p:cNvGrpSpPr/>
        <p:nvPr/>
      </p:nvGrpSpPr>
      <p:grpSpPr>
        <a:xfrm>
          <a:off x="0" y="0"/>
          <a:ext cx="0" cy="0"/>
          <a:chOff x="0" y="0"/>
          <a:chExt cx="0" cy="0"/>
        </a:xfrm>
      </p:grpSpPr>
      <p:sp>
        <p:nvSpPr>
          <p:cNvPr id="8" name="Text Placeholder 31"/>
          <p:cNvSpPr>
            <a:spLocks noGrp="1"/>
          </p:cNvSpPr>
          <p:nvPr>
            <p:ph type="body" sz="quarter" idx="15" hasCustomPrompt="1"/>
          </p:nvPr>
        </p:nvSpPr>
        <p:spPr>
          <a:xfrm>
            <a:off x="452967" y="6228750"/>
            <a:ext cx="5386917" cy="339725"/>
          </a:xfrm>
        </p:spPr>
        <p:txBody>
          <a:bodyPr>
            <a:noAutofit/>
          </a:bodyPr>
          <a:lstStyle>
            <a:lvl1pPr marL="0" indent="0">
              <a:buNone/>
              <a:defRPr sz="1600" baseline="0">
                <a:solidFill>
                  <a:schemeClr val="tx1"/>
                </a:solidFill>
                <a:latin typeface="Museo Sans 500" panose="02000000000000000000" pitchFamily="50" charset="0"/>
              </a:defRPr>
            </a:lvl1pPr>
          </a:lstStyle>
          <a:p>
            <a:pPr lvl="0"/>
            <a:r>
              <a:rPr lang="en-US"/>
              <a:t>Presentation title</a:t>
            </a:r>
          </a:p>
        </p:txBody>
      </p:sp>
      <p:sp>
        <p:nvSpPr>
          <p:cNvPr id="9" name="Text Placeholder 31"/>
          <p:cNvSpPr>
            <a:spLocks noGrp="1"/>
          </p:cNvSpPr>
          <p:nvPr>
            <p:ph type="body" sz="quarter" idx="16" hasCustomPrompt="1"/>
          </p:nvPr>
        </p:nvSpPr>
        <p:spPr>
          <a:xfrm>
            <a:off x="6438936" y="6228749"/>
            <a:ext cx="5386917" cy="339725"/>
          </a:xfrm>
        </p:spPr>
        <p:txBody>
          <a:bodyPr>
            <a:noAutofit/>
          </a:bodyPr>
          <a:lstStyle>
            <a:lvl1pPr marL="0" indent="0" algn="r">
              <a:buNone/>
              <a:defRPr sz="1600" baseline="0">
                <a:solidFill>
                  <a:schemeClr val="accent1"/>
                </a:solidFill>
                <a:latin typeface="Museo Sans 500" panose="02000000000000000000" pitchFamily="50" charset="0"/>
              </a:defRPr>
            </a:lvl1pPr>
          </a:lstStyle>
          <a:p>
            <a:pPr lvl="0"/>
            <a:r>
              <a:rPr lang="en-US"/>
              <a:t>crisis.org.uk</a:t>
            </a:r>
          </a:p>
        </p:txBody>
      </p:sp>
      <p:sp>
        <p:nvSpPr>
          <p:cNvPr id="10" name="Text Placeholder 12"/>
          <p:cNvSpPr>
            <a:spLocks noGrp="1"/>
          </p:cNvSpPr>
          <p:nvPr>
            <p:ph type="body" sz="quarter" idx="17" hasCustomPrompt="1"/>
          </p:nvPr>
        </p:nvSpPr>
        <p:spPr>
          <a:xfrm>
            <a:off x="452967" y="620713"/>
            <a:ext cx="11372851" cy="5257800"/>
          </a:xfrm>
        </p:spPr>
        <p:txBody>
          <a:bodyPr>
            <a:normAutofit/>
          </a:bodyPr>
          <a:lstStyle>
            <a:lvl1pPr marL="342900" indent="-342900" algn="l">
              <a:buClr>
                <a:schemeClr val="accent1"/>
              </a:buClr>
              <a:buSzPct val="120000"/>
              <a:buFont typeface="Arial" panose="020B0604020202020204" pitchFamily="34" charset="0"/>
              <a:buChar char="•"/>
              <a:defRPr sz="2000" baseline="0">
                <a:solidFill>
                  <a:schemeClr val="tx1"/>
                </a:solidFill>
                <a:latin typeface="Museo Sans 500" panose="02000000000000000000" pitchFamily="50" charset="0"/>
              </a:defRPr>
            </a:lvl1pPr>
          </a:lstStyle>
          <a:p>
            <a:pPr lvl="0"/>
            <a:r>
              <a:rPr lang="en-US"/>
              <a:t>Body copy for bullet point list.</a:t>
            </a:r>
          </a:p>
        </p:txBody>
      </p:sp>
    </p:spTree>
    <p:extLst>
      <p:ext uri="{BB962C8B-B14F-4D97-AF65-F5344CB8AC3E}">
        <p14:creationId xmlns:p14="http://schemas.microsoft.com/office/powerpoint/2010/main" val="13987698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1">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0" y="0"/>
            <a:ext cx="12192000" cy="6858000"/>
          </a:xfrm>
          <a:prstGeom prst="rect">
            <a:avLst/>
          </a:prstGeom>
        </p:spPr>
      </p:pic>
      <p:sp>
        <p:nvSpPr>
          <p:cNvPr id="11" name="Title 1"/>
          <p:cNvSpPr>
            <a:spLocks noGrp="1"/>
          </p:cNvSpPr>
          <p:nvPr>
            <p:ph type="ctrTitle" hasCustomPrompt="1"/>
          </p:nvPr>
        </p:nvSpPr>
        <p:spPr>
          <a:xfrm>
            <a:off x="453201" y="2879767"/>
            <a:ext cx="11316769" cy="523747"/>
          </a:xfrm>
        </p:spPr>
        <p:txBody>
          <a:bodyPr>
            <a:noAutofit/>
          </a:bodyPr>
          <a:lstStyle>
            <a:lvl1pPr algn="ctr">
              <a:defRPr sz="5000" spc="0" baseline="0">
                <a:solidFill>
                  <a:schemeClr val="bg2"/>
                </a:solidFill>
                <a:latin typeface="Museo Sans 500" panose="02000000000000000000" pitchFamily="50" charset="0"/>
              </a:defRPr>
            </a:lvl1pPr>
          </a:lstStyle>
          <a:p>
            <a:r>
              <a:rPr lang="en-US"/>
              <a:t>New Section Title</a:t>
            </a:r>
          </a:p>
        </p:txBody>
      </p:sp>
      <p:sp>
        <p:nvSpPr>
          <p:cNvPr id="12" name="Subtitle 2"/>
          <p:cNvSpPr>
            <a:spLocks noGrp="1"/>
          </p:cNvSpPr>
          <p:nvPr>
            <p:ph type="subTitle" idx="1" hasCustomPrompt="1"/>
          </p:nvPr>
        </p:nvSpPr>
        <p:spPr>
          <a:xfrm>
            <a:off x="453203" y="3566239"/>
            <a:ext cx="11316768" cy="388977"/>
          </a:xfrm>
        </p:spPr>
        <p:txBody>
          <a:bodyPr>
            <a:noAutofit/>
          </a:bodyPr>
          <a:lstStyle>
            <a:lvl1pPr marL="0" indent="0" algn="ctr">
              <a:buNone/>
              <a:defRPr sz="2800">
                <a:solidFill>
                  <a:schemeClr val="bg2"/>
                </a:solidFill>
                <a:latin typeface="Museo Sans 500" panose="02000000000000000000"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if needed</a:t>
            </a:r>
          </a:p>
        </p:txBody>
      </p:sp>
    </p:spTree>
    <p:extLst>
      <p:ext uri="{BB962C8B-B14F-4D97-AF65-F5344CB8AC3E}">
        <p14:creationId xmlns:p14="http://schemas.microsoft.com/office/powerpoint/2010/main" val="3583666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0" y="0"/>
            <a:ext cx="12192000" cy="6858000"/>
          </a:xfrm>
          <a:prstGeom prst="rect">
            <a:avLst/>
          </a:prstGeom>
        </p:spPr>
      </p:pic>
      <p:sp>
        <p:nvSpPr>
          <p:cNvPr id="7" name="TextBox 6"/>
          <p:cNvSpPr txBox="1"/>
          <p:nvPr userDrawn="1"/>
        </p:nvSpPr>
        <p:spPr>
          <a:xfrm>
            <a:off x="453201" y="2844225"/>
            <a:ext cx="11316769" cy="1169551"/>
          </a:xfrm>
          <a:prstGeom prst="rect">
            <a:avLst/>
          </a:prstGeom>
          <a:noFill/>
        </p:spPr>
        <p:txBody>
          <a:bodyPr wrap="square" rtlCol="0">
            <a:spAutoFit/>
          </a:bodyPr>
          <a:lstStyle/>
          <a:p>
            <a:pPr algn="ctr"/>
            <a:r>
              <a:rPr lang="en-GB" sz="7000" spc="0">
                <a:solidFill>
                  <a:schemeClr val="bg1"/>
                </a:solidFill>
                <a:latin typeface="Museo 500" panose="02000000000000000000" pitchFamily="50" charset="0"/>
              </a:rPr>
              <a:t>Thank you</a:t>
            </a:r>
          </a:p>
        </p:txBody>
      </p:sp>
      <p:sp>
        <p:nvSpPr>
          <p:cNvPr id="8" name="TextBox 7"/>
          <p:cNvSpPr txBox="1"/>
          <p:nvPr userDrawn="1"/>
        </p:nvSpPr>
        <p:spPr>
          <a:xfrm>
            <a:off x="5302207" y="6151566"/>
            <a:ext cx="1190694" cy="307777"/>
          </a:xfrm>
          <a:prstGeom prst="rect">
            <a:avLst/>
          </a:prstGeom>
          <a:noFill/>
        </p:spPr>
        <p:txBody>
          <a:bodyPr wrap="square" rtlCol="0">
            <a:spAutoFit/>
          </a:bodyPr>
          <a:lstStyle/>
          <a:p>
            <a:pPr algn="ctr"/>
            <a:r>
              <a:rPr lang="en-GB" sz="1400"/>
              <a:t>crisis.org.uk</a:t>
            </a:r>
          </a:p>
        </p:txBody>
      </p:sp>
      <p:pic>
        <p:nvPicPr>
          <p:cNvPr id="9" name="Picture 8"/>
          <p:cNvPicPr>
            <a:picLocks noChangeAspect="1"/>
          </p:cNvPicPr>
          <p:nvPr userDrawn="1"/>
        </p:nvPicPr>
        <p:blipFill rotWithShape="1">
          <a:blip r:embed="rId3"/>
          <a:srcRect r="50290"/>
          <a:stretch/>
        </p:blipFill>
        <p:spPr>
          <a:xfrm>
            <a:off x="5405054" y="5160612"/>
            <a:ext cx="1022376" cy="985581"/>
          </a:xfrm>
          <a:prstGeom prst="rect">
            <a:avLst/>
          </a:prstGeom>
        </p:spPr>
      </p:pic>
    </p:spTree>
    <p:extLst>
      <p:ext uri="{BB962C8B-B14F-4D97-AF65-F5344CB8AC3E}">
        <p14:creationId xmlns:p14="http://schemas.microsoft.com/office/powerpoint/2010/main" val="1921216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p>
        </p:txBody>
      </p:sp>
      <p:sp>
        <p:nvSpPr>
          <p:cNvPr id="3" name="Content Placeholder 2"/>
          <p:cNvSpPr>
            <a:spLocks noGrp="1"/>
          </p:cNvSpPr>
          <p:nvPr>
            <p:ph idx="1"/>
          </p:nvPr>
        </p:nvSpPr>
        <p:spPr>
          <a:xfrm>
            <a:off x="5118447" y="803186"/>
            <a:ext cx="6281873" cy="5248622"/>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3/9/2021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228483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3/9/2021</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783712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p>
        </p:txBody>
      </p:sp>
      <p:sp>
        <p:nvSpPr>
          <p:cNvPr id="3" name="Content Placeholder 2"/>
          <p:cNvSpPr>
            <a:spLocks noGrp="1"/>
          </p:cNvSpPr>
          <p:nvPr>
            <p:ph sz="half" idx="1"/>
          </p:nvPr>
        </p:nvSpPr>
        <p:spPr>
          <a:xfrm>
            <a:off x="5120878" y="803187"/>
            <a:ext cx="6269591" cy="23826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8447" y="3672162"/>
            <a:ext cx="6272022" cy="23835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3/9/2021</a:t>
            </a:fld>
            <a:endParaRPr lang="en-US"/>
          </a:p>
        </p:txBody>
      </p:sp>
      <p:sp>
        <p:nvSpPr>
          <p:cNvPr id="6" name="Footer Placeholder 5"/>
          <p:cNvSpPr>
            <a:spLocks noGrp="1"/>
          </p:cNvSpPr>
          <p:nvPr>
            <p:ph type="ftr" sz="quarter" idx="11"/>
          </p:nvPr>
        </p:nvSpPr>
        <p:spPr>
          <a:xfrm>
            <a:off x="804672" y="6227064"/>
            <a:ext cx="10588752" cy="320040"/>
          </a:xfrm>
        </p:spPr>
        <p:txBody>
          <a:bodyPr/>
          <a:lstStyle/>
          <a:p>
            <a:endParaRPr lang="en-US"/>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902826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3/9/2021</a:t>
            </a:fld>
            <a:endParaRPr lang="en-US"/>
          </a:p>
        </p:txBody>
      </p:sp>
      <p:sp>
        <p:nvSpPr>
          <p:cNvPr id="8" name="Footer Placeholder 7"/>
          <p:cNvSpPr>
            <a:spLocks noGrp="1"/>
          </p:cNvSpPr>
          <p:nvPr>
            <p:ph type="ftr" sz="quarter" idx="11"/>
          </p:nvPr>
        </p:nvSpPr>
        <p:spPr>
          <a:xfrm>
            <a:off x="804672" y="6227064"/>
            <a:ext cx="10588752" cy="320040"/>
          </a:xfrm>
        </p:spPr>
        <p:txBody>
          <a:bodyPr/>
          <a:lstStyle/>
          <a:p>
            <a:endParaRPr lang="en-US"/>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614500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dirty="0"/>
              <a:t>3/9/2021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79716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3/9/2021</a:t>
            </a:fld>
            <a:endParaRPr lang="en-US"/>
          </a:p>
        </p:txBody>
      </p:sp>
      <p:sp>
        <p:nvSpPr>
          <p:cNvPr id="3" name="Footer Placeholder 2"/>
          <p:cNvSpPr>
            <a:spLocks noGrp="1"/>
          </p:cNvSpPr>
          <p:nvPr>
            <p:ph type="ftr" sz="quarter" idx="11"/>
          </p:nvPr>
        </p:nvSpPr>
        <p:spPr>
          <a:xfrm>
            <a:off x="804672" y="6227064"/>
            <a:ext cx="10588752" cy="320040"/>
          </a:xfrm>
        </p:spPr>
        <p:txBody>
          <a:bodyPr/>
          <a:lstStyle/>
          <a:p>
            <a:endParaRPr lang="en-US"/>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375445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p>
        </p:txBody>
      </p:sp>
      <p:sp>
        <p:nvSpPr>
          <p:cNvPr id="3" name="Content Placeholder 2"/>
          <p:cNvSpPr>
            <a:spLocks noGrp="1"/>
          </p:cNvSpPr>
          <p:nvPr>
            <p:ph idx="1"/>
          </p:nvPr>
        </p:nvSpPr>
        <p:spPr>
          <a:xfrm>
            <a:off x="5109983" y="802809"/>
            <a:ext cx="6275035" cy="524994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924204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3/9/2021</a:t>
            </a:fld>
            <a:endParaRPr lang="en-US"/>
          </a:p>
        </p:txBody>
      </p:sp>
      <p:sp>
        <p:nvSpPr>
          <p:cNvPr id="6" name="Footer Placeholder 5"/>
          <p:cNvSpPr>
            <a:spLocks noGrp="1"/>
          </p:cNvSpPr>
          <p:nvPr>
            <p:ph type="ftr" sz="quarter" idx="11"/>
          </p:nvPr>
        </p:nvSpPr>
        <p:spPr>
          <a:xfrm>
            <a:off x="804672" y="6227064"/>
            <a:ext cx="5942203" cy="320040"/>
          </a:xfrm>
        </p:spPr>
        <p:txBody>
          <a:bodyPr/>
          <a:lstStyle/>
          <a:p>
            <a:endParaRPr lang="en-US"/>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23973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3/9/2021</a:t>
            </a:fld>
            <a:endParaRPr lang="en-US"/>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a:p>
        </p:txBody>
      </p:sp>
    </p:spTree>
    <p:extLst>
      <p:ext uri="{BB962C8B-B14F-4D97-AF65-F5344CB8AC3E}">
        <p14:creationId xmlns:p14="http://schemas.microsoft.com/office/powerpoint/2010/main" val="2631252402"/>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 id="2147483796" r:id="rId17"/>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hyperlink" Target="https://www.crisis.org.uk/about-us/the-crisis-blog/resource-deepdive-self-assessment-tools/" TargetMode="External"/><Relationship Id="rId7" Type="http://schemas.openxmlformats.org/officeDocument/2006/relationships/diagramLayout" Target="../diagrams/layout1.xml"/><Relationship Id="rId2" Type="http://schemas.openxmlformats.org/officeDocument/2006/relationships/hyperlink" Target="https://www.crisis.org.uk/about-us/the-crisis-blog/hra-service-reviews/" TargetMode="External"/><Relationship Id="rId1" Type="http://schemas.openxmlformats.org/officeDocument/2006/relationships/slideLayout" Target="../slideLayouts/slideLayout15.xml"/><Relationship Id="rId6" Type="http://schemas.openxmlformats.org/officeDocument/2006/relationships/diagramData" Target="../diagrams/data1.xml"/><Relationship Id="rId5" Type="http://schemas.openxmlformats.org/officeDocument/2006/relationships/hyperlink" Target="https://www.crisis.org.uk/ending-homelessness/resources-for-practitioners/hra-implementation-project/working-in-the-open-resources/case-file-audit/" TargetMode="External"/><Relationship Id="rId10" Type="http://schemas.microsoft.com/office/2007/relationships/diagramDrawing" Target="../diagrams/drawing1.xml"/><Relationship Id="rId4" Type="http://schemas.openxmlformats.org/officeDocument/2006/relationships/hyperlink" Target="https://www.crisis.org.uk/media/241220/assessment-php-interview_peer-shadowing-tool.docx" TargetMode="External"/><Relationship Id="rId9" Type="http://schemas.openxmlformats.org/officeDocument/2006/relationships/diagramColors" Target="../diagrams/colors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8C5E55D-E4A9-4817-B6F7-7AF780A89C65}"/>
              </a:ext>
            </a:extLst>
          </p:cNvPr>
          <p:cNvSpPr>
            <a:spLocks noGrp="1"/>
          </p:cNvSpPr>
          <p:nvPr>
            <p:ph type="ctrTitle"/>
          </p:nvPr>
        </p:nvSpPr>
        <p:spPr>
          <a:xfrm>
            <a:off x="438824" y="3472474"/>
            <a:ext cx="11316769" cy="1278314"/>
          </a:xfrm>
        </p:spPr>
        <p:txBody>
          <a:bodyPr/>
          <a:lstStyle/>
          <a:p>
            <a:r>
              <a:rPr lang="en-US" sz="4800">
                <a:latin typeface="Museo 500"/>
              </a:rPr>
              <a:t>Crisis Local Authority Practice Network</a:t>
            </a:r>
            <a:br>
              <a:rPr lang="en-US" sz="6000">
                <a:latin typeface="Museo 500"/>
              </a:rPr>
            </a:br>
            <a:br>
              <a:rPr lang="en-US" sz="6000">
                <a:latin typeface="Museo 500"/>
              </a:rPr>
            </a:br>
            <a:r>
              <a:rPr lang="en-US" sz="3200">
                <a:solidFill>
                  <a:schemeClr val="tx1"/>
                </a:solidFill>
                <a:latin typeface="Museo 500"/>
              </a:rPr>
              <a:t>Practice Exchange Session 23/02/2021</a:t>
            </a:r>
            <a:br>
              <a:rPr lang="en-US" sz="3200">
                <a:solidFill>
                  <a:schemeClr val="tx1"/>
                </a:solidFill>
                <a:latin typeface="Museo 500"/>
              </a:rPr>
            </a:br>
            <a:r>
              <a:rPr lang="en-US" sz="2400">
                <a:solidFill>
                  <a:schemeClr val="tx1"/>
                </a:solidFill>
                <a:latin typeface="Museo 500"/>
              </a:rPr>
              <a:t>Case Management systems and monitoring service performance</a:t>
            </a:r>
            <a:r>
              <a:rPr lang="en-US" sz="4000">
                <a:solidFill>
                  <a:schemeClr val="tx1"/>
                </a:solidFill>
                <a:latin typeface="Museo 500"/>
              </a:rPr>
              <a:t> </a:t>
            </a:r>
            <a:endParaRPr lang="en-US" sz="4800">
              <a:solidFill>
                <a:schemeClr val="tx1"/>
              </a:solidFill>
              <a:latin typeface="Museo 500"/>
            </a:endParaRPr>
          </a:p>
        </p:txBody>
      </p:sp>
      <p:sp>
        <p:nvSpPr>
          <p:cNvPr id="3" name="Text Placeholder 2">
            <a:extLst>
              <a:ext uri="{FF2B5EF4-FFF2-40B4-BE49-F238E27FC236}">
                <a16:creationId xmlns:a16="http://schemas.microsoft.com/office/drawing/2014/main" id="{A408A9EA-6050-4414-BC90-A63A3724E8C8}"/>
              </a:ext>
            </a:extLst>
          </p:cNvPr>
          <p:cNvSpPr>
            <a:spLocks noGrp="1"/>
          </p:cNvSpPr>
          <p:nvPr>
            <p:ph type="subTitle" idx="1"/>
          </p:nvPr>
        </p:nvSpPr>
        <p:spPr>
          <a:xfrm>
            <a:off x="-2326265" y="2092180"/>
            <a:ext cx="11316768" cy="388977"/>
          </a:xfrm>
        </p:spPr>
        <p:txBody>
          <a:bodyPr vert="horz" lIns="91440" tIns="45720" rIns="91440" bIns="45720" rtlCol="0" anchor="t">
            <a:noAutofit/>
          </a:bodyPr>
          <a:lstStyle/>
          <a:p>
            <a:endParaRPr lang="en-US"/>
          </a:p>
          <a:p>
            <a:endParaRPr lang="en-US"/>
          </a:p>
          <a:p>
            <a:endParaRPr lang="en-US"/>
          </a:p>
          <a:p>
            <a:endParaRPr lang="en-US"/>
          </a:p>
          <a:p>
            <a:endParaRPr lang="en-US"/>
          </a:p>
          <a:p>
            <a:endParaRPr lang="en-US">
              <a:latin typeface="Museo 500"/>
            </a:endParaRPr>
          </a:p>
          <a:p>
            <a:endParaRPr lang="en-US">
              <a:latin typeface="Museo 500"/>
            </a:endParaRPr>
          </a:p>
          <a:p>
            <a:endParaRPr lang="en-US">
              <a:latin typeface="Museo 500"/>
            </a:endParaRPr>
          </a:p>
          <a:p>
            <a:endParaRPr lang="en-US">
              <a:latin typeface="Museo 500"/>
            </a:endParaRPr>
          </a:p>
          <a:p>
            <a:endParaRPr lang="en-US">
              <a:latin typeface="Museo 500"/>
            </a:endParaRPr>
          </a:p>
          <a:p>
            <a:endParaRPr lang="en-US">
              <a:latin typeface="Museo 500"/>
            </a:endParaRPr>
          </a:p>
          <a:p>
            <a:endParaRPr lang="en-US">
              <a:latin typeface="Museo 500"/>
            </a:endParaRPr>
          </a:p>
          <a:p>
            <a:endParaRPr lang="en-US">
              <a:latin typeface="Museo 500"/>
            </a:endParaRPr>
          </a:p>
          <a:p>
            <a:endParaRPr lang="en-US">
              <a:latin typeface="Museo 500"/>
            </a:endParaRPr>
          </a:p>
          <a:p>
            <a:endParaRPr lang="en-US">
              <a:latin typeface="Museo 500"/>
            </a:endParaRPr>
          </a:p>
          <a:p>
            <a:endParaRPr lang="en-US">
              <a:latin typeface="Museo 500"/>
            </a:endParaRPr>
          </a:p>
          <a:p>
            <a:endParaRPr lang="en-US"/>
          </a:p>
          <a:p>
            <a:endParaRPr lang="en-US"/>
          </a:p>
          <a:p>
            <a:endParaRPr lang="en-US"/>
          </a:p>
          <a:p>
            <a:endParaRPr lang="en-US"/>
          </a:p>
          <a:p>
            <a:endParaRPr lang="en-US">
              <a:latin typeface="Museo 500"/>
            </a:endParaRPr>
          </a:p>
          <a:p>
            <a:endParaRPr lang="en-US"/>
          </a:p>
          <a:p>
            <a:r>
              <a:rPr lang="en-US">
                <a:latin typeface="Museo 500"/>
              </a:rPr>
              <a:t>January 2020</a:t>
            </a:r>
            <a:endParaRPr lang="en-US"/>
          </a:p>
        </p:txBody>
      </p:sp>
    </p:spTree>
    <p:extLst>
      <p:ext uri="{BB962C8B-B14F-4D97-AF65-F5344CB8AC3E}">
        <p14:creationId xmlns:p14="http://schemas.microsoft.com/office/powerpoint/2010/main" val="946018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DFAE130-C27A-4080-AE92-264F19158962}"/>
              </a:ext>
            </a:extLst>
          </p:cNvPr>
          <p:cNvSpPr>
            <a:spLocks noGrp="1"/>
          </p:cNvSpPr>
          <p:nvPr>
            <p:ph type="body" sz="quarter" idx="15"/>
          </p:nvPr>
        </p:nvSpPr>
        <p:spPr/>
        <p:txBody>
          <a:bodyPr/>
          <a:lstStyle/>
          <a:p>
            <a:endParaRPr lang="en-US"/>
          </a:p>
        </p:txBody>
      </p:sp>
      <p:sp>
        <p:nvSpPr>
          <p:cNvPr id="4" name="Text Placeholder 3">
            <a:extLst>
              <a:ext uri="{FF2B5EF4-FFF2-40B4-BE49-F238E27FC236}">
                <a16:creationId xmlns:a16="http://schemas.microsoft.com/office/drawing/2014/main" id="{77020ACE-3486-44E6-976C-56A7C5D2ECD9}"/>
              </a:ext>
            </a:extLst>
          </p:cNvPr>
          <p:cNvSpPr>
            <a:spLocks noGrp="1"/>
          </p:cNvSpPr>
          <p:nvPr>
            <p:ph type="body" sz="quarter" idx="16"/>
          </p:nvPr>
        </p:nvSpPr>
        <p:spPr/>
        <p:txBody>
          <a:bodyPr/>
          <a:lstStyle/>
          <a:p>
            <a:endParaRPr lang="en-US"/>
          </a:p>
        </p:txBody>
      </p:sp>
      <p:sp>
        <p:nvSpPr>
          <p:cNvPr id="5" name="Text Placeholder 4">
            <a:extLst>
              <a:ext uri="{FF2B5EF4-FFF2-40B4-BE49-F238E27FC236}">
                <a16:creationId xmlns:a16="http://schemas.microsoft.com/office/drawing/2014/main" id="{B47D42DD-F61C-4D52-BA87-F17EB59031D7}"/>
              </a:ext>
            </a:extLst>
          </p:cNvPr>
          <p:cNvSpPr>
            <a:spLocks noGrp="1"/>
          </p:cNvSpPr>
          <p:nvPr>
            <p:ph type="body" sz="quarter" idx="17"/>
          </p:nvPr>
        </p:nvSpPr>
        <p:spPr>
          <a:xfrm>
            <a:off x="514419" y="620713"/>
            <a:ext cx="11372851" cy="5257800"/>
          </a:xfrm>
        </p:spPr>
        <p:txBody>
          <a:bodyPr vert="horz" lIns="91440" tIns="45720" rIns="91440" bIns="45720" rtlCol="0" anchor="t">
            <a:normAutofit fontScale="92500" lnSpcReduction="20000"/>
          </a:bodyPr>
          <a:lstStyle/>
          <a:p>
            <a:pPr marL="0" indent="0" algn="ctr">
              <a:buNone/>
            </a:pPr>
            <a:r>
              <a:rPr lang="en-US" sz="1600" b="1">
                <a:latin typeface="Museo Sans 500"/>
              </a:rPr>
              <a:t>Notes from Practice Exchange 23/02/2021</a:t>
            </a:r>
          </a:p>
          <a:p>
            <a:pPr marL="0" indent="0" algn="ctr">
              <a:buNone/>
            </a:pPr>
            <a:r>
              <a:rPr lang="en-US" sz="1600" b="1">
                <a:latin typeface="Museo Sans 500"/>
              </a:rPr>
              <a:t>Theme:  Case Management systems and monitoring service performance</a:t>
            </a:r>
            <a:endParaRPr lang="en-US" sz="1600" b="1"/>
          </a:p>
          <a:p>
            <a:pPr marL="0" indent="0" algn="ctr">
              <a:buNone/>
            </a:pPr>
            <a:endParaRPr lang="en-US" sz="1600" b="1"/>
          </a:p>
          <a:p>
            <a:pPr marL="0" indent="0">
              <a:buNone/>
            </a:pPr>
            <a:r>
              <a:rPr lang="en-US" sz="1400" b="1">
                <a:solidFill>
                  <a:schemeClr val="accent1"/>
                </a:solidFill>
                <a:latin typeface="Museo Sans 500"/>
              </a:rPr>
              <a:t>Topics</a:t>
            </a:r>
          </a:p>
          <a:p>
            <a:pPr marL="0" indent="0" algn="just">
              <a:buNone/>
            </a:pPr>
            <a:r>
              <a:rPr lang="en-US" sz="1400">
                <a:latin typeface="Museo Sans 500"/>
              </a:rPr>
              <a:t>1. Case Management Systems</a:t>
            </a:r>
          </a:p>
          <a:p>
            <a:pPr marL="0" indent="0" algn="just">
              <a:buNone/>
            </a:pPr>
            <a:r>
              <a:rPr lang="en-US" sz="1400">
                <a:latin typeface="Museo Sans 500"/>
              </a:rPr>
              <a:t>2. Monitoring service performance</a:t>
            </a:r>
            <a:endParaRPr lang="en-US" sz="1400"/>
          </a:p>
          <a:p>
            <a:pPr marL="0" indent="0" algn="just">
              <a:buNone/>
            </a:pPr>
            <a:endParaRPr lang="en-US" sz="1400">
              <a:latin typeface="Museo Sans 500"/>
            </a:endParaRPr>
          </a:p>
          <a:p>
            <a:pPr marL="0" indent="0" algn="just">
              <a:buNone/>
            </a:pPr>
            <a:r>
              <a:rPr lang="en-US" sz="1400" b="1">
                <a:solidFill>
                  <a:schemeClr val="accent1"/>
                </a:solidFill>
                <a:latin typeface="Museo Sans 500"/>
              </a:rPr>
              <a:t>Actions:</a:t>
            </a:r>
            <a:r>
              <a:rPr lang="en-US" sz="1400">
                <a:solidFill>
                  <a:srgbClr val="0070C0"/>
                </a:solidFill>
                <a:latin typeface="Museo Sans 500"/>
              </a:rPr>
              <a:t>  </a:t>
            </a:r>
            <a:endParaRPr lang="en-US" sz="1400">
              <a:solidFill>
                <a:srgbClr val="0070C0"/>
              </a:solidFill>
              <a:latin typeface="Museo Sans 500"/>
              <a:cs typeface="Segoe UI"/>
            </a:endParaRPr>
          </a:p>
          <a:p>
            <a:pPr>
              <a:buNone/>
            </a:pPr>
            <a:r>
              <a:rPr lang="en-US" sz="1400">
                <a:latin typeface="Museo Sans 500"/>
                <a:cs typeface="Segoe UI"/>
              </a:rPr>
              <a:t>Keep group updated on outcome of Jon Sparkes (CEO) weekly meeting with CLG</a:t>
            </a:r>
          </a:p>
          <a:p>
            <a:pPr>
              <a:buNone/>
            </a:pPr>
            <a:r>
              <a:rPr lang="en-US" sz="1400">
                <a:latin typeface="Museo Sans 500"/>
                <a:cs typeface="Segoe UI"/>
              </a:rPr>
              <a:t>Circulate notes and send invitation for future meetings</a:t>
            </a:r>
            <a:endParaRPr lang="en-US"/>
          </a:p>
          <a:p>
            <a:pPr>
              <a:buNone/>
            </a:pPr>
            <a:r>
              <a:rPr lang="en-US" sz="1400">
                <a:latin typeface="Museo Sans 500"/>
                <a:cs typeface="Segoe UI"/>
              </a:rPr>
              <a:t>Spreadsheet to simplify information from CMS (to follow)</a:t>
            </a:r>
          </a:p>
          <a:p>
            <a:pPr>
              <a:buNone/>
            </a:pPr>
            <a:r>
              <a:rPr lang="en-GB" sz="1400">
                <a:latin typeface="Museo Sans 500"/>
                <a:cs typeface="Segoe UI"/>
              </a:rPr>
              <a:t>Our resources that might help: </a:t>
            </a:r>
          </a:p>
          <a:p>
            <a:pPr>
              <a:buNone/>
            </a:pPr>
            <a:r>
              <a:rPr lang="en-GB" sz="1400" u="sng">
                <a:latin typeface="Museo Sans 500"/>
                <a:cs typeface="Segoe UI"/>
                <a:hlinkClick r:id="rId2"/>
              </a:rPr>
              <a:t>Our approach to service reviews</a:t>
            </a:r>
            <a:endParaRPr lang="en-US" sz="1400">
              <a:latin typeface="Museo Sans 500"/>
              <a:cs typeface="Segoe UI"/>
            </a:endParaRPr>
          </a:p>
          <a:p>
            <a:pPr>
              <a:buNone/>
            </a:pPr>
            <a:r>
              <a:rPr lang="en-GB" sz="1400" u="sng">
                <a:latin typeface="Museo Sans 500"/>
                <a:cs typeface="Segoe UI"/>
                <a:hlinkClick r:id="rId3"/>
              </a:rPr>
              <a:t>Our self-assessment tools</a:t>
            </a:r>
            <a:endParaRPr lang="en-US" sz="1400">
              <a:latin typeface="Museo Sans 500"/>
              <a:cs typeface="Segoe UI"/>
            </a:endParaRPr>
          </a:p>
          <a:p>
            <a:pPr>
              <a:buNone/>
            </a:pPr>
            <a:r>
              <a:rPr lang="en-GB" sz="1400" u="sng">
                <a:latin typeface="Museo Sans 500"/>
                <a:cs typeface="Segoe UI"/>
                <a:hlinkClick r:id="rId4"/>
              </a:rPr>
              <a:t>Client interview practice observation tool</a:t>
            </a:r>
            <a:endParaRPr lang="en-US" sz="1400">
              <a:latin typeface="Museo Sans 500"/>
              <a:cs typeface="Segoe UI"/>
            </a:endParaRPr>
          </a:p>
          <a:p>
            <a:pPr>
              <a:buNone/>
            </a:pPr>
            <a:r>
              <a:rPr lang="en-GB" sz="1400" u="sng">
                <a:latin typeface="Museo Sans 500"/>
                <a:cs typeface="Segoe UI"/>
                <a:hlinkClick r:id="rId5"/>
              </a:rPr>
              <a:t>Case file audit tools</a:t>
            </a:r>
            <a:endParaRPr lang="en-US" sz="1400">
              <a:latin typeface="Museo Sans 500"/>
              <a:cs typeface="Segoe UI"/>
            </a:endParaRPr>
          </a:p>
          <a:p>
            <a:pPr>
              <a:buNone/>
            </a:pPr>
            <a:endParaRPr lang="en-US" sz="1400">
              <a:solidFill>
                <a:srgbClr val="000000"/>
              </a:solidFill>
              <a:latin typeface="Museo Sans 500"/>
              <a:cs typeface="Segoe UI"/>
            </a:endParaRPr>
          </a:p>
          <a:p>
            <a:pPr>
              <a:buNone/>
            </a:pPr>
            <a:endParaRPr lang="en-US" sz="1400">
              <a:solidFill>
                <a:srgbClr val="000000"/>
              </a:solidFill>
              <a:latin typeface="Museo Sans 500"/>
              <a:cs typeface="Segoe UI"/>
            </a:endParaRPr>
          </a:p>
          <a:p>
            <a:pPr>
              <a:buNone/>
            </a:pPr>
            <a:endParaRPr lang="en-US" sz="1400">
              <a:solidFill>
                <a:srgbClr val="000000"/>
              </a:solidFill>
              <a:latin typeface="Museo Sans 500"/>
              <a:cs typeface="Segoe UI"/>
            </a:endParaRPr>
          </a:p>
          <a:p>
            <a:pPr>
              <a:buNone/>
            </a:pPr>
            <a:endParaRPr lang="en-US" sz="1400">
              <a:solidFill>
                <a:srgbClr val="000000"/>
              </a:solidFill>
              <a:latin typeface="Museo Sans 500"/>
              <a:cs typeface="Segoe UI"/>
            </a:endParaRPr>
          </a:p>
          <a:p>
            <a:pPr>
              <a:buNone/>
            </a:pPr>
            <a:endParaRPr lang="en-US" sz="1400">
              <a:solidFill>
                <a:srgbClr val="000000"/>
              </a:solidFill>
              <a:latin typeface="Museo Sans 500"/>
              <a:cs typeface="Segoe UI"/>
            </a:endParaRPr>
          </a:p>
          <a:p>
            <a:pPr marL="0" indent="0" algn="just">
              <a:buNone/>
            </a:pPr>
            <a:endParaRPr lang="en-US" sz="1400" b="1">
              <a:solidFill>
                <a:srgbClr val="FF0000"/>
              </a:solidFill>
              <a:latin typeface="Museo Sans 500"/>
            </a:endParaRPr>
          </a:p>
          <a:p>
            <a:pPr marL="0" indent="0" algn="just">
              <a:buNone/>
            </a:pPr>
            <a:endParaRPr lang="en-US" sz="1400">
              <a:solidFill>
                <a:srgbClr val="0070C0"/>
              </a:solidFill>
              <a:latin typeface="Museo Sans 500"/>
            </a:endParaRPr>
          </a:p>
        </p:txBody>
      </p:sp>
      <p:graphicFrame>
        <p:nvGraphicFramePr>
          <p:cNvPr id="2" name="Diagram 5">
            <a:extLst>
              <a:ext uri="{FF2B5EF4-FFF2-40B4-BE49-F238E27FC236}">
                <a16:creationId xmlns:a16="http://schemas.microsoft.com/office/drawing/2014/main" id="{2DF268BC-3015-4E41-A428-62E97553D510}"/>
              </a:ext>
            </a:extLst>
          </p:cNvPr>
          <p:cNvGraphicFramePr/>
          <p:nvPr>
            <p:extLst>
              <p:ext uri="{D42A27DB-BD31-4B8C-83A1-F6EECF244321}">
                <p14:modId xmlns:p14="http://schemas.microsoft.com/office/powerpoint/2010/main" val="1224794090"/>
              </p:ext>
            </p:extLst>
          </p:nvPr>
        </p:nvGraphicFramePr>
        <p:xfrm>
          <a:off x="9131709" y="1366683"/>
          <a:ext cx="2617839" cy="439502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92017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C73A990-CB9B-4700-82A5-97E9BBABCA42}"/>
              </a:ext>
            </a:extLst>
          </p:cNvPr>
          <p:cNvSpPr>
            <a:spLocks noGrp="1"/>
          </p:cNvSpPr>
          <p:nvPr>
            <p:ph type="body" sz="quarter" idx="15"/>
          </p:nvPr>
        </p:nvSpPr>
        <p:spPr/>
        <p:txBody>
          <a:bodyPr/>
          <a:lstStyle/>
          <a:p>
            <a:endParaRPr lang="en-US"/>
          </a:p>
        </p:txBody>
      </p:sp>
      <p:sp>
        <p:nvSpPr>
          <p:cNvPr id="4" name="Text Placeholder 3">
            <a:extLst>
              <a:ext uri="{FF2B5EF4-FFF2-40B4-BE49-F238E27FC236}">
                <a16:creationId xmlns:a16="http://schemas.microsoft.com/office/drawing/2014/main" id="{45A6220C-156D-46EE-B218-1697D951BBEB}"/>
              </a:ext>
            </a:extLst>
          </p:cNvPr>
          <p:cNvSpPr>
            <a:spLocks noGrp="1"/>
          </p:cNvSpPr>
          <p:nvPr>
            <p:ph type="body" sz="quarter" idx="16"/>
          </p:nvPr>
        </p:nvSpPr>
        <p:spPr/>
        <p:txBody>
          <a:bodyPr/>
          <a:lstStyle/>
          <a:p>
            <a:endParaRPr lang="en-US"/>
          </a:p>
        </p:txBody>
      </p:sp>
      <p:sp>
        <p:nvSpPr>
          <p:cNvPr id="5" name="Text Placeholder 4">
            <a:extLst>
              <a:ext uri="{FF2B5EF4-FFF2-40B4-BE49-F238E27FC236}">
                <a16:creationId xmlns:a16="http://schemas.microsoft.com/office/drawing/2014/main" id="{B75F8BF6-46DC-4F2C-B1BA-17A85B907BFF}"/>
              </a:ext>
            </a:extLst>
          </p:cNvPr>
          <p:cNvSpPr>
            <a:spLocks noGrp="1"/>
          </p:cNvSpPr>
          <p:nvPr>
            <p:ph type="body" sz="quarter" idx="17"/>
          </p:nvPr>
        </p:nvSpPr>
        <p:spPr/>
        <p:txBody>
          <a:bodyPr vert="horz" lIns="91440" tIns="45720" rIns="91440" bIns="45720" rtlCol="0" anchor="t">
            <a:normAutofit lnSpcReduction="10000"/>
          </a:bodyPr>
          <a:lstStyle/>
          <a:p>
            <a:pPr marL="0" indent="0">
              <a:buNone/>
            </a:pPr>
            <a:r>
              <a:rPr lang="en-US" sz="1400" b="1">
                <a:solidFill>
                  <a:srgbClr val="FF0000"/>
                </a:solidFill>
                <a:latin typeface="Museo Sans 500"/>
              </a:rPr>
              <a:t>1. Case management systems -</a:t>
            </a:r>
            <a:r>
              <a:rPr lang="en-US" sz="1400">
                <a:solidFill>
                  <a:srgbClr val="FF0000"/>
                </a:solidFill>
                <a:latin typeface="Museo Sans 500"/>
              </a:rPr>
              <a:t> Which systems to we currently use?  What benefits do they provide?  What additional functionality would be useful to our service?</a:t>
            </a:r>
          </a:p>
          <a:p>
            <a:pPr marL="0" indent="0">
              <a:buNone/>
            </a:pPr>
            <a:endParaRPr lang="en-US" sz="1400">
              <a:solidFill>
                <a:srgbClr val="FF0000"/>
              </a:solidFill>
              <a:latin typeface="Museo Sans 500"/>
            </a:endParaRPr>
          </a:p>
          <a:p>
            <a:r>
              <a:rPr lang="en-US" sz="1400">
                <a:latin typeface="Museo Sans 500"/>
              </a:rPr>
              <a:t>A mix of case management systems in use across the </a:t>
            </a:r>
            <a:r>
              <a:rPr lang="en-US" sz="1400" err="1">
                <a:latin typeface="Museo Sans 500"/>
              </a:rPr>
              <a:t>organisations</a:t>
            </a:r>
            <a:r>
              <a:rPr lang="en-US" sz="1400">
                <a:latin typeface="Museo Sans 500"/>
              </a:rPr>
              <a:t>.  Different systems are often used within the same </a:t>
            </a:r>
            <a:r>
              <a:rPr lang="en-US" sz="1400" err="1">
                <a:latin typeface="Museo Sans 500"/>
              </a:rPr>
              <a:t>organisation</a:t>
            </a:r>
            <a:r>
              <a:rPr lang="en-US" sz="1400">
                <a:latin typeface="Museo Sans 500"/>
              </a:rPr>
              <a:t> to manage different areas </a:t>
            </a:r>
            <a:r>
              <a:rPr lang="en-US" sz="1400" err="1">
                <a:latin typeface="Museo Sans 500"/>
              </a:rPr>
              <a:t>eg.</a:t>
            </a:r>
            <a:r>
              <a:rPr lang="en-US" sz="1400">
                <a:latin typeface="Museo Sans 500"/>
              </a:rPr>
              <a:t> CBL , homelessness etc.</a:t>
            </a:r>
            <a:endParaRPr lang="en-US">
              <a:latin typeface="Museo Sans 500"/>
            </a:endParaRPr>
          </a:p>
          <a:p>
            <a:r>
              <a:rPr lang="en-US" sz="1400">
                <a:latin typeface="Museo Sans 500"/>
              </a:rPr>
              <a:t>Systems used include Northgate, </a:t>
            </a:r>
            <a:r>
              <a:rPr lang="en-US" sz="1400" err="1">
                <a:latin typeface="Museo Sans 500"/>
              </a:rPr>
              <a:t>Abritas</a:t>
            </a:r>
            <a:r>
              <a:rPr lang="en-US" sz="1400">
                <a:latin typeface="Museo Sans 500"/>
              </a:rPr>
              <a:t>, Jigsaw and </a:t>
            </a:r>
            <a:r>
              <a:rPr lang="en-US" sz="1400" err="1">
                <a:latin typeface="Museo Sans 500"/>
              </a:rPr>
              <a:t>Locata</a:t>
            </a:r>
            <a:r>
              <a:rPr lang="en-US" sz="1400">
                <a:latin typeface="Museo Sans 500"/>
              </a:rPr>
              <a:t>.</a:t>
            </a:r>
          </a:p>
          <a:p>
            <a:r>
              <a:rPr lang="en-US" sz="1400">
                <a:latin typeface="Museo Sans 500"/>
              </a:rPr>
              <a:t>There was a general consensus that there is no single system that meets all of the needs of LA’s, and that there is always a compromise somewhere as no one system, for example, addresses needs of manager versus front line staff, case management versus monitoring and reporting etc.</a:t>
            </a:r>
            <a:endParaRPr lang="en-US">
              <a:latin typeface="Museo Sans 500"/>
            </a:endParaRPr>
          </a:p>
          <a:p>
            <a:r>
              <a:rPr lang="en-US" sz="1400">
                <a:latin typeface="Museo Sans 500"/>
              </a:rPr>
              <a:t>When commissioning the “aim for the stars” specification approach to providers was preferred over  looking at off the shelf products and seeing how they could be </a:t>
            </a:r>
            <a:r>
              <a:rPr lang="en-US" sz="1400" err="1">
                <a:latin typeface="Museo Sans 500"/>
              </a:rPr>
              <a:t>customised</a:t>
            </a:r>
            <a:r>
              <a:rPr lang="en-US" sz="1400">
                <a:latin typeface="Museo Sans 500"/>
              </a:rPr>
              <a:t>. </a:t>
            </a:r>
          </a:p>
          <a:p>
            <a:r>
              <a:rPr lang="en-US" sz="1400">
                <a:latin typeface="Museo Sans 500"/>
                <a:cs typeface="Arial"/>
              </a:rPr>
              <a:t>It is frustrating that when data is submitted via H-CLIC it takes a few months for analysis from MHCLG to come back, which makes monitoring and planning the service difficult.</a:t>
            </a:r>
          </a:p>
          <a:p>
            <a:r>
              <a:rPr lang="en-US" sz="1400" err="1">
                <a:latin typeface="Museo Sans 500"/>
                <a:cs typeface="Arial"/>
              </a:rPr>
              <a:t>Abritas</a:t>
            </a:r>
            <a:r>
              <a:rPr lang="en-US" sz="1400">
                <a:latin typeface="Museo Sans 500"/>
                <a:cs typeface="Arial"/>
              </a:rPr>
              <a:t> is really good system at being able to get an overall view of the service (</a:t>
            </a:r>
            <a:r>
              <a:rPr lang="en-US" sz="1400" err="1">
                <a:latin typeface="Museo Sans 500"/>
                <a:cs typeface="Arial"/>
              </a:rPr>
              <a:t>eg</a:t>
            </a:r>
            <a:r>
              <a:rPr lang="en-US" sz="1400">
                <a:latin typeface="Museo Sans 500"/>
                <a:cs typeface="Arial"/>
              </a:rPr>
              <a:t> no of cases, what stage they are at) which really helps to target specific priorities.</a:t>
            </a:r>
            <a:endParaRPr lang="en-US" sz="1400">
              <a:latin typeface="Museo Sans 500"/>
            </a:endParaRPr>
          </a:p>
          <a:p>
            <a:r>
              <a:rPr lang="en-US" sz="1400">
                <a:latin typeface="Museo Sans 500"/>
                <a:cs typeface="Arial"/>
              </a:rPr>
              <a:t>Customer self-service is a useful addition, especially during recent months, allowing customers to request an update or download/upload  forms etc.  Service needs to be monitored though to avoid a clogging up of the system with update requests. </a:t>
            </a:r>
            <a:endParaRPr lang="en-US" sz="1400">
              <a:cs typeface="Arial"/>
            </a:endParaRPr>
          </a:p>
          <a:p>
            <a:endParaRPr lang="en-US" sz="1400"/>
          </a:p>
          <a:p>
            <a:endParaRPr lang="en-US" sz="1400"/>
          </a:p>
          <a:p>
            <a:pPr marL="0" indent="0">
              <a:buNone/>
            </a:pPr>
            <a:endParaRPr lang="en-US" sz="1400"/>
          </a:p>
          <a:p>
            <a:pPr algn="just"/>
            <a:endParaRPr lang="en-US" sz="1400"/>
          </a:p>
        </p:txBody>
      </p:sp>
    </p:spTree>
    <p:extLst>
      <p:ext uri="{BB962C8B-B14F-4D97-AF65-F5344CB8AC3E}">
        <p14:creationId xmlns:p14="http://schemas.microsoft.com/office/powerpoint/2010/main" val="1823401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A8ABE9-F046-4172-89D9-6D823F6237C6}"/>
              </a:ext>
            </a:extLst>
          </p:cNvPr>
          <p:cNvSpPr>
            <a:spLocks noGrp="1"/>
          </p:cNvSpPr>
          <p:nvPr>
            <p:ph type="body" sz="quarter" idx="15"/>
          </p:nvPr>
        </p:nvSpPr>
        <p:spPr/>
        <p:txBody>
          <a:bodyPr/>
          <a:lstStyle/>
          <a:p>
            <a:endParaRPr lang="en-US"/>
          </a:p>
        </p:txBody>
      </p:sp>
      <p:sp>
        <p:nvSpPr>
          <p:cNvPr id="3" name="Text Placeholder 2">
            <a:extLst>
              <a:ext uri="{FF2B5EF4-FFF2-40B4-BE49-F238E27FC236}">
                <a16:creationId xmlns:a16="http://schemas.microsoft.com/office/drawing/2014/main" id="{E8C6BDCE-068F-455B-B256-1ED3E1BFBDDB}"/>
              </a:ext>
            </a:extLst>
          </p:cNvPr>
          <p:cNvSpPr>
            <a:spLocks noGrp="1"/>
          </p:cNvSpPr>
          <p:nvPr>
            <p:ph type="body" sz="quarter" idx="16"/>
          </p:nvPr>
        </p:nvSpPr>
        <p:spPr/>
        <p:txBody>
          <a:bodyPr/>
          <a:lstStyle/>
          <a:p>
            <a:endParaRPr lang="en-US"/>
          </a:p>
        </p:txBody>
      </p:sp>
      <p:sp>
        <p:nvSpPr>
          <p:cNvPr id="4" name="Text Placeholder 3">
            <a:extLst>
              <a:ext uri="{FF2B5EF4-FFF2-40B4-BE49-F238E27FC236}">
                <a16:creationId xmlns:a16="http://schemas.microsoft.com/office/drawing/2014/main" id="{4068211F-3B28-4329-8338-CAE4E7A1B687}"/>
              </a:ext>
            </a:extLst>
          </p:cNvPr>
          <p:cNvSpPr>
            <a:spLocks noGrp="1"/>
          </p:cNvSpPr>
          <p:nvPr>
            <p:ph type="body" sz="quarter" idx="17"/>
          </p:nvPr>
        </p:nvSpPr>
        <p:spPr/>
        <p:txBody>
          <a:bodyPr vert="horz" lIns="91440" tIns="45720" rIns="91440" bIns="45720" rtlCol="0" anchor="t">
            <a:normAutofit/>
          </a:bodyPr>
          <a:lstStyle/>
          <a:p>
            <a:r>
              <a:rPr lang="en-US" sz="1400">
                <a:latin typeface="Museo Sans 500"/>
              </a:rPr>
              <a:t>A great addition would be a recording system for RS  who do not take up an assessment or who maybe passing through.  Currently various approaches including spreadsheets are used but are less than ideal.  Jigsaw may be considering a drive system for it.</a:t>
            </a:r>
          </a:p>
          <a:p>
            <a:r>
              <a:rPr lang="en-US" sz="1400">
                <a:latin typeface="Museo Sans 500"/>
              </a:rPr>
              <a:t>Systems struggle when people come from outside the area to share data – a uniform approach to data sharing in these circumstances would be really helpful.</a:t>
            </a:r>
          </a:p>
          <a:p>
            <a:r>
              <a:rPr lang="en-US" sz="1400">
                <a:latin typeface="Museo Sans 500"/>
              </a:rPr>
              <a:t>Systems linked to analysis of causes of homelessness (</a:t>
            </a:r>
            <a:r>
              <a:rPr lang="en-US" sz="1400" err="1">
                <a:latin typeface="Museo Sans 500"/>
              </a:rPr>
              <a:t>eg</a:t>
            </a:r>
            <a:r>
              <a:rPr lang="en-US" sz="1400">
                <a:latin typeface="Museo Sans 500"/>
              </a:rPr>
              <a:t> family breakdowns, section 21 evictions) would provide information to inform partnerships with local projects.  Currently struggle to find anywhere to store, document and evaluation upstream prevention work.  </a:t>
            </a:r>
          </a:p>
          <a:p>
            <a:r>
              <a:rPr lang="en-US" sz="1400">
                <a:latin typeface="Museo Sans 500"/>
              </a:rPr>
              <a:t>More data being passed to government than is then available to drill down into on H-CLIC – would be really useful to see the detail within the detail.</a:t>
            </a:r>
          </a:p>
          <a:p>
            <a:r>
              <a:rPr lang="en-US" sz="1400">
                <a:latin typeface="Museo Sans 500"/>
              </a:rPr>
              <a:t>In Scotland there are restrictions on data fields covering young people and genders and reason for presentation for domestic abuse doesn’t highlight perpetrator and victim. Scottish Government is currently reviewing this.</a:t>
            </a:r>
          </a:p>
          <a:p>
            <a:r>
              <a:rPr lang="en-US" sz="1400">
                <a:latin typeface="Museo Sans 500"/>
              </a:rPr>
              <a:t>The current system does not </a:t>
            </a:r>
            <a:r>
              <a:rPr lang="en-US" sz="1400" err="1">
                <a:latin typeface="Museo Sans 500"/>
              </a:rPr>
              <a:t>recognise</a:t>
            </a:r>
            <a:r>
              <a:rPr lang="en-US" sz="1400">
                <a:latin typeface="Museo Sans 500"/>
              </a:rPr>
              <a:t> that local authorities have different practices for recording data and ending duties, and this significantly effects/skews final figures when comparing between authorities. </a:t>
            </a:r>
          </a:p>
          <a:p>
            <a:r>
              <a:rPr lang="en-GB" sz="1400">
                <a:latin typeface="Museo Sans 500"/>
              </a:rPr>
              <a:t>Northgate does not monitor TA - Don’t record placements for TA – have to physically input - only way around would be to change way recording information</a:t>
            </a:r>
            <a:endParaRPr lang="en-US" sz="1400">
              <a:latin typeface="Museo Sans 500"/>
            </a:endParaRPr>
          </a:p>
        </p:txBody>
      </p:sp>
    </p:spTree>
    <p:extLst>
      <p:ext uri="{BB962C8B-B14F-4D97-AF65-F5344CB8AC3E}">
        <p14:creationId xmlns:p14="http://schemas.microsoft.com/office/powerpoint/2010/main" val="1967232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E66C85-4B34-4734-9808-E51F1234D1BF}"/>
              </a:ext>
            </a:extLst>
          </p:cNvPr>
          <p:cNvSpPr>
            <a:spLocks noGrp="1"/>
          </p:cNvSpPr>
          <p:nvPr>
            <p:ph type="body" sz="quarter" idx="15"/>
          </p:nvPr>
        </p:nvSpPr>
        <p:spPr/>
        <p:txBody>
          <a:bodyPr/>
          <a:lstStyle/>
          <a:p>
            <a:endParaRPr lang="en-US"/>
          </a:p>
        </p:txBody>
      </p:sp>
      <p:sp>
        <p:nvSpPr>
          <p:cNvPr id="3" name="Text Placeholder 2">
            <a:extLst>
              <a:ext uri="{FF2B5EF4-FFF2-40B4-BE49-F238E27FC236}">
                <a16:creationId xmlns:a16="http://schemas.microsoft.com/office/drawing/2014/main" id="{ADD0F6C4-1C3C-4837-9A80-E0B4BA5F706D}"/>
              </a:ext>
            </a:extLst>
          </p:cNvPr>
          <p:cNvSpPr>
            <a:spLocks noGrp="1"/>
          </p:cNvSpPr>
          <p:nvPr>
            <p:ph type="body" sz="quarter" idx="16"/>
          </p:nvPr>
        </p:nvSpPr>
        <p:spPr/>
        <p:txBody>
          <a:bodyPr/>
          <a:lstStyle/>
          <a:p>
            <a:endParaRPr lang="en-US"/>
          </a:p>
        </p:txBody>
      </p:sp>
      <p:sp>
        <p:nvSpPr>
          <p:cNvPr id="4" name="Text Placeholder 3">
            <a:extLst>
              <a:ext uri="{FF2B5EF4-FFF2-40B4-BE49-F238E27FC236}">
                <a16:creationId xmlns:a16="http://schemas.microsoft.com/office/drawing/2014/main" id="{E4243E8B-EA3E-46F4-B1B8-44B8DD8FAC7A}"/>
              </a:ext>
            </a:extLst>
          </p:cNvPr>
          <p:cNvSpPr>
            <a:spLocks noGrp="1"/>
          </p:cNvSpPr>
          <p:nvPr>
            <p:ph type="body" sz="quarter" idx="17"/>
          </p:nvPr>
        </p:nvSpPr>
        <p:spPr/>
        <p:txBody>
          <a:bodyPr vert="horz" lIns="91440" tIns="45720" rIns="91440" bIns="45720" rtlCol="0" anchor="t">
            <a:noAutofit/>
          </a:bodyPr>
          <a:lstStyle/>
          <a:p>
            <a:pPr marL="0" indent="0">
              <a:buNone/>
            </a:pPr>
            <a:r>
              <a:rPr lang="en-US" sz="1400" b="1">
                <a:solidFill>
                  <a:srgbClr val="FF0000"/>
                </a:solidFill>
                <a:latin typeface="Museo Sans 500"/>
              </a:rPr>
              <a:t>2. What is useful to have in place to monitor our service performance?</a:t>
            </a:r>
            <a:endParaRPr lang="en-US" sz="1400" b="1">
              <a:solidFill>
                <a:srgbClr val="FF0000"/>
              </a:solidFill>
            </a:endParaRPr>
          </a:p>
          <a:p>
            <a:r>
              <a:rPr lang="en-US" sz="1400">
                <a:latin typeface="Museo Sans 500"/>
              </a:rPr>
              <a:t>Jigsaw provides 10 </a:t>
            </a:r>
            <a:r>
              <a:rPr lang="en-US" sz="1400" err="1">
                <a:latin typeface="Museo Sans 500"/>
              </a:rPr>
              <a:t>anonymised</a:t>
            </a:r>
            <a:r>
              <a:rPr lang="en-US" sz="1400">
                <a:latin typeface="Museo Sans 500"/>
              </a:rPr>
              <a:t> case reviews a year, which are really helpful – feedback can also be reviewed as a team. </a:t>
            </a:r>
          </a:p>
          <a:p>
            <a:r>
              <a:rPr lang="en-US" sz="1400">
                <a:latin typeface="Museo Sans 500"/>
              </a:rPr>
              <a:t>Managers hold a weekly case supervision review meeting. </a:t>
            </a:r>
            <a:endParaRPr lang="en-US" sz="1400"/>
          </a:p>
          <a:p>
            <a:r>
              <a:rPr lang="en-US" sz="1400">
                <a:latin typeface="Museo Sans 500"/>
              </a:rPr>
              <a:t>Warnings and errors that are flagged up through Jigsaw are also very useful – advice is to look at towards end of quarter and before H-CLIC as can sometimes correct themselves. </a:t>
            </a:r>
            <a:endParaRPr lang="en-US" sz="1400"/>
          </a:p>
          <a:p>
            <a:r>
              <a:rPr lang="en-US" sz="1400">
                <a:latin typeface="Museo Sans 500"/>
              </a:rPr>
              <a:t> Would like to see more reviews/monitoring from people with lived experience. </a:t>
            </a:r>
          </a:p>
          <a:p>
            <a:r>
              <a:rPr lang="en-US" sz="1400">
                <a:latin typeface="Museo Sans 500"/>
              </a:rPr>
              <a:t> Gain as much insight as possible from partners </a:t>
            </a:r>
            <a:r>
              <a:rPr lang="en-US" sz="1400" err="1">
                <a:latin typeface="Museo Sans 500"/>
              </a:rPr>
              <a:t>eg.</a:t>
            </a:r>
            <a:r>
              <a:rPr lang="en-US" sz="1400">
                <a:latin typeface="Museo Sans 500"/>
              </a:rPr>
              <a:t> Women’s Aid and Shelter invited to feed into customer journey to improve performance and customer satisfaction.</a:t>
            </a:r>
          </a:p>
          <a:p>
            <a:r>
              <a:rPr lang="en-US" sz="1400">
                <a:latin typeface="Museo Sans 500"/>
              </a:rPr>
              <a:t>Homeless Link ran a focus group with service users to improve detail of PHPs, which was found to be a useful by staff, could this be replicated for feedback on services? </a:t>
            </a:r>
            <a:endParaRPr lang="en-US" sz="1400"/>
          </a:p>
          <a:p>
            <a:r>
              <a:rPr lang="en-US" sz="1400">
                <a:latin typeface="Museo Sans 500"/>
              </a:rPr>
              <a:t>More mystery shopping would be useful as provides an excellent insight.  </a:t>
            </a:r>
          </a:p>
          <a:p>
            <a:r>
              <a:rPr lang="en-US" sz="1400">
                <a:latin typeface="Museo Sans 500"/>
              </a:rPr>
              <a:t>Commissioning a service to work alongside voluntary partners who were challenging decisions, has greatly improved decision making</a:t>
            </a:r>
          </a:p>
          <a:p>
            <a:r>
              <a:rPr lang="en-US" sz="1400">
                <a:latin typeface="Museo Sans 500"/>
              </a:rPr>
              <a:t>Performance management reviews tend to pick up quality of properties rather than quality of journeys. Missing the customer voice. </a:t>
            </a:r>
          </a:p>
          <a:p>
            <a:r>
              <a:rPr lang="en-US" sz="1400">
                <a:latin typeface="Museo Sans 500"/>
              </a:rPr>
              <a:t>A lot of data is collected however not always sure how often this is used and how effective this is.</a:t>
            </a:r>
            <a:endParaRPr lang="en-US" sz="1400"/>
          </a:p>
          <a:p>
            <a:r>
              <a:rPr lang="en-US" sz="1400">
                <a:latin typeface="Museo Sans 500"/>
              </a:rPr>
              <a:t>Performance monitoring is not used to assess value for money.</a:t>
            </a:r>
            <a:endParaRPr lang="en-US" sz="1400"/>
          </a:p>
          <a:p>
            <a:endParaRPr lang="en-US" sz="1400"/>
          </a:p>
          <a:p>
            <a:endParaRPr lang="en-US" sz="1400"/>
          </a:p>
        </p:txBody>
      </p:sp>
    </p:spTree>
    <p:extLst>
      <p:ext uri="{BB962C8B-B14F-4D97-AF65-F5344CB8AC3E}">
        <p14:creationId xmlns:p14="http://schemas.microsoft.com/office/powerpoint/2010/main" val="3473082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26C47D-2184-4DBE-B139-FE33212C5466}"/>
              </a:ext>
            </a:extLst>
          </p:cNvPr>
          <p:cNvSpPr>
            <a:spLocks noGrp="1"/>
          </p:cNvSpPr>
          <p:nvPr>
            <p:ph type="body" sz="quarter" idx="15"/>
          </p:nvPr>
        </p:nvSpPr>
        <p:spPr/>
        <p:txBody>
          <a:bodyPr/>
          <a:lstStyle/>
          <a:p>
            <a:endParaRPr lang="en-US"/>
          </a:p>
        </p:txBody>
      </p:sp>
      <p:sp>
        <p:nvSpPr>
          <p:cNvPr id="3" name="Text Placeholder 2">
            <a:extLst>
              <a:ext uri="{FF2B5EF4-FFF2-40B4-BE49-F238E27FC236}">
                <a16:creationId xmlns:a16="http://schemas.microsoft.com/office/drawing/2014/main" id="{AD23CFEF-8AF4-4476-8900-81517AF641D1}"/>
              </a:ext>
            </a:extLst>
          </p:cNvPr>
          <p:cNvSpPr>
            <a:spLocks noGrp="1"/>
          </p:cNvSpPr>
          <p:nvPr>
            <p:ph type="body" sz="quarter" idx="16"/>
          </p:nvPr>
        </p:nvSpPr>
        <p:spPr/>
        <p:txBody>
          <a:bodyPr/>
          <a:lstStyle/>
          <a:p>
            <a:endParaRPr lang="en-US"/>
          </a:p>
        </p:txBody>
      </p:sp>
      <p:sp>
        <p:nvSpPr>
          <p:cNvPr id="4" name="Text Placeholder 3">
            <a:extLst>
              <a:ext uri="{FF2B5EF4-FFF2-40B4-BE49-F238E27FC236}">
                <a16:creationId xmlns:a16="http://schemas.microsoft.com/office/drawing/2014/main" id="{2A21ACE6-42D6-4E26-B8FE-C5058C7AEF11}"/>
              </a:ext>
            </a:extLst>
          </p:cNvPr>
          <p:cNvSpPr>
            <a:spLocks noGrp="1"/>
          </p:cNvSpPr>
          <p:nvPr>
            <p:ph type="body" sz="quarter" idx="17"/>
          </p:nvPr>
        </p:nvSpPr>
        <p:spPr>
          <a:xfrm>
            <a:off x="452967" y="682165"/>
            <a:ext cx="11372851" cy="5257800"/>
          </a:xfrm>
        </p:spPr>
        <p:txBody>
          <a:bodyPr vert="horz" lIns="91440" tIns="45720" rIns="91440" bIns="45720" rtlCol="0" anchor="t">
            <a:normAutofit/>
          </a:bodyPr>
          <a:lstStyle/>
          <a:p>
            <a:r>
              <a:rPr lang="en-US" sz="1400">
                <a:latin typeface="Museo Sans 500"/>
              </a:rPr>
              <a:t>Want to link up customer service and case management team.</a:t>
            </a:r>
            <a:endParaRPr lang="en-US" sz="1400"/>
          </a:p>
          <a:p>
            <a:r>
              <a:rPr lang="en-US" sz="1400">
                <a:latin typeface="Museo Sans 500"/>
              </a:rPr>
              <a:t>Have had internal and external audit, both very useful. External doesn’t always know enough about housing/homelessness law, so provision of external services from homelessness specialists is especially useful. </a:t>
            </a:r>
          </a:p>
          <a:p>
            <a:r>
              <a:rPr lang="en-US" sz="1400">
                <a:latin typeface="Museo Sans 500"/>
                <a:cs typeface="Arial"/>
              </a:rPr>
              <a:t>Coventry have worked with </a:t>
            </a:r>
            <a:r>
              <a:rPr lang="en-US" sz="1400" err="1">
                <a:latin typeface="Museo Sans 500"/>
                <a:cs typeface="Arial"/>
              </a:rPr>
              <a:t>FutureGov</a:t>
            </a:r>
            <a:r>
              <a:rPr lang="en-US" sz="1400">
                <a:latin typeface="Museo Sans 500"/>
                <a:cs typeface="Arial"/>
              </a:rPr>
              <a:t> and have produced a range of content including quizzes, videos, surveys. </a:t>
            </a:r>
          </a:p>
          <a:p>
            <a:r>
              <a:rPr lang="en-US" sz="1400">
                <a:latin typeface="Museo Sans 500"/>
                <a:cs typeface="Arial"/>
              </a:rPr>
              <a:t>Katie shared within the sub-group,  a really impressive spreadsheet that Central Beds have, which takes data from their case management system, but presents it in a way that is useful to manage the service.  This has relied on her having someone in the team that understands data and has the skills and time to convert this into a spreadsheet that meets need. </a:t>
            </a:r>
            <a:endParaRPr lang="en-US" sz="1400">
              <a:solidFill>
                <a:srgbClr val="0070C0"/>
              </a:solidFill>
              <a:latin typeface="Museo Sans 500"/>
              <a:cs typeface="Arial"/>
            </a:endParaRPr>
          </a:p>
          <a:p>
            <a:r>
              <a:rPr lang="en-US" sz="1400">
                <a:latin typeface="Museo Sans 500"/>
                <a:cs typeface="Arial"/>
              </a:rPr>
              <a:t>A number of LA’s jointly commission their case management system, which makes it more cost-effective, but which also makes sharing data, and getting system updates, easier.</a:t>
            </a:r>
            <a:endParaRPr lang="en-US" sz="1400">
              <a:solidFill>
                <a:srgbClr val="0070C0"/>
              </a:solidFill>
              <a:latin typeface="Museo Sans 500"/>
              <a:cs typeface="Arial"/>
            </a:endParaRPr>
          </a:p>
          <a:p>
            <a:r>
              <a:rPr lang="en-US" sz="1400">
                <a:latin typeface="Museo Sans 500"/>
                <a:cs typeface="Arial"/>
              </a:rPr>
              <a:t>There was also a general consensus that all of the LAs struggle to adapt case management systems to report on different initiatives (Everybody In, SWEP, RSI, NRM)</a:t>
            </a:r>
          </a:p>
          <a:p>
            <a:endParaRPr lang="en-US" sz="1400">
              <a:latin typeface="Museo Sans 500"/>
              <a:cs typeface="Arial"/>
            </a:endParaRPr>
          </a:p>
          <a:p>
            <a:endParaRPr lang="en-US" sz="1400">
              <a:latin typeface="Museo Sans 500"/>
              <a:cs typeface="Arial"/>
            </a:endParaRPr>
          </a:p>
          <a:p>
            <a:endParaRPr lang="en-US" sz="1400"/>
          </a:p>
        </p:txBody>
      </p:sp>
    </p:spTree>
    <p:extLst>
      <p:ext uri="{BB962C8B-B14F-4D97-AF65-F5344CB8AC3E}">
        <p14:creationId xmlns:p14="http://schemas.microsoft.com/office/powerpoint/2010/main" val="231672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F1BFAD-27DE-4AEE-B87E-27D57386E586}"/>
              </a:ext>
            </a:extLst>
          </p:cNvPr>
          <p:cNvSpPr>
            <a:spLocks noGrp="1"/>
          </p:cNvSpPr>
          <p:nvPr>
            <p:ph type="body" sz="quarter" idx="15"/>
          </p:nvPr>
        </p:nvSpPr>
        <p:spPr/>
        <p:txBody>
          <a:bodyPr/>
          <a:lstStyle/>
          <a:p>
            <a:endParaRPr lang="en-GB"/>
          </a:p>
        </p:txBody>
      </p:sp>
      <p:sp>
        <p:nvSpPr>
          <p:cNvPr id="3" name="Text Placeholder 2">
            <a:extLst>
              <a:ext uri="{FF2B5EF4-FFF2-40B4-BE49-F238E27FC236}">
                <a16:creationId xmlns:a16="http://schemas.microsoft.com/office/drawing/2014/main" id="{8A0F205C-0884-46BC-844A-EDF3528E5295}"/>
              </a:ext>
            </a:extLst>
          </p:cNvPr>
          <p:cNvSpPr>
            <a:spLocks noGrp="1"/>
          </p:cNvSpPr>
          <p:nvPr>
            <p:ph type="body" sz="quarter" idx="16"/>
          </p:nvPr>
        </p:nvSpPr>
        <p:spPr/>
        <p:txBody>
          <a:bodyPr/>
          <a:lstStyle/>
          <a:p>
            <a:endParaRPr lang="en-GB"/>
          </a:p>
        </p:txBody>
      </p:sp>
      <p:sp>
        <p:nvSpPr>
          <p:cNvPr id="4" name="Text Placeholder 3">
            <a:extLst>
              <a:ext uri="{FF2B5EF4-FFF2-40B4-BE49-F238E27FC236}">
                <a16:creationId xmlns:a16="http://schemas.microsoft.com/office/drawing/2014/main" id="{C49246A1-B55E-42C6-BEC0-6DB0BEA5B36E}"/>
              </a:ext>
            </a:extLst>
          </p:cNvPr>
          <p:cNvSpPr>
            <a:spLocks noGrp="1"/>
          </p:cNvSpPr>
          <p:nvPr>
            <p:ph type="body" sz="quarter" idx="17"/>
          </p:nvPr>
        </p:nvSpPr>
        <p:spPr/>
        <p:txBody>
          <a:bodyPr vert="horz" lIns="91440" tIns="45720" rIns="91440" bIns="45720" rtlCol="0" anchor="t">
            <a:normAutofit/>
          </a:bodyPr>
          <a:lstStyle/>
          <a:p>
            <a:pPr marL="0" indent="0">
              <a:buNone/>
            </a:pPr>
            <a:r>
              <a:rPr lang="en-GB" sz="1400" b="1">
                <a:solidFill>
                  <a:srgbClr val="FF0000"/>
                </a:solidFill>
                <a:latin typeface="Museo Sans 500"/>
              </a:rPr>
              <a:t>Main takeaways:</a:t>
            </a:r>
            <a:endParaRPr lang="en-GB" sz="1400">
              <a:solidFill>
                <a:srgbClr val="FF0000"/>
              </a:solidFill>
              <a:latin typeface="Museo Sans 500"/>
            </a:endParaRPr>
          </a:p>
          <a:p>
            <a:pPr>
              <a:buAutoNum type="arabicPeriod"/>
            </a:pPr>
            <a:r>
              <a:rPr lang="en-GB" sz="1400">
                <a:solidFill>
                  <a:srgbClr val="000000"/>
                </a:solidFill>
                <a:latin typeface="Museo Sans 500"/>
              </a:rPr>
              <a:t>More could be done with information gathered, things are often shelved;</a:t>
            </a:r>
            <a:endParaRPr lang="en-GB" sz="1400" b="1">
              <a:solidFill>
                <a:srgbClr val="000000"/>
              </a:solidFill>
              <a:latin typeface="Museo Sans 500"/>
            </a:endParaRPr>
          </a:p>
          <a:p>
            <a:pPr>
              <a:buAutoNum type="arabicPeriod"/>
            </a:pPr>
            <a:r>
              <a:rPr lang="en-GB" sz="1400">
                <a:latin typeface="Museo Sans 500"/>
              </a:rPr>
              <a:t>More lived experience should be involved;</a:t>
            </a:r>
          </a:p>
          <a:p>
            <a:pPr>
              <a:buAutoNum type="arabicPeriod"/>
            </a:pPr>
            <a:r>
              <a:rPr lang="en-GB" sz="1400">
                <a:latin typeface="Museo Sans 500"/>
              </a:rPr>
              <a:t>External and internal audits show real promise in helping;</a:t>
            </a:r>
          </a:p>
          <a:p>
            <a:pPr>
              <a:buAutoNum type="arabicPeriod"/>
            </a:pPr>
            <a:r>
              <a:rPr lang="en-GB" sz="1400">
                <a:latin typeface="Museo Sans 500"/>
              </a:rPr>
              <a:t>Mystery shopping is found to be a useful tool;</a:t>
            </a:r>
          </a:p>
          <a:p>
            <a:pPr>
              <a:buAutoNum type="arabicPeriod"/>
            </a:pPr>
            <a:r>
              <a:rPr lang="en-GB" sz="1400">
                <a:latin typeface="Museo Sans 500"/>
              </a:rPr>
              <a:t>Grouping with other organisations can help with information sharing;</a:t>
            </a:r>
          </a:p>
          <a:p>
            <a:pPr>
              <a:buAutoNum type="arabicPeriod"/>
            </a:pPr>
            <a:r>
              <a:rPr lang="en-GB" sz="1400">
                <a:latin typeface="Museo Sans 500"/>
              </a:rPr>
              <a:t>Would be really useful to have a uniform way of reporting/reviewing on new initiatives;</a:t>
            </a:r>
          </a:p>
          <a:p>
            <a:pPr>
              <a:buAutoNum type="arabicPeriod"/>
            </a:pPr>
            <a:r>
              <a:rPr lang="en-GB" sz="1400">
                <a:latin typeface="Museo Sans 500"/>
              </a:rPr>
              <a:t>More work around value for money is needed in performance monitoring;</a:t>
            </a:r>
          </a:p>
          <a:p>
            <a:pPr>
              <a:buAutoNum type="arabicPeriod"/>
            </a:pPr>
            <a:r>
              <a:rPr lang="en-GB" sz="1400">
                <a:latin typeface="Museo Sans 500"/>
              </a:rPr>
              <a:t>A better way to record and track rough sleepers would be very beneficial;</a:t>
            </a:r>
          </a:p>
          <a:p>
            <a:pPr>
              <a:buAutoNum type="arabicPeriod"/>
            </a:pPr>
            <a:r>
              <a:rPr lang="en-GB" sz="1400">
                <a:latin typeface="Museo Sans 500"/>
              </a:rPr>
              <a:t>A way to record and monitor upstream prevention is needed;</a:t>
            </a:r>
          </a:p>
          <a:p>
            <a:pPr>
              <a:buAutoNum type="arabicPeriod"/>
            </a:pPr>
            <a:r>
              <a:rPr lang="en-GB" sz="1400">
                <a:latin typeface="Museo Sans 500"/>
              </a:rPr>
              <a:t>Tap into partnerships to help release external information around performance. </a:t>
            </a:r>
          </a:p>
          <a:p>
            <a:pPr>
              <a:buAutoNum type="arabicPeriod"/>
            </a:pPr>
            <a:endParaRPr lang="en-GB" sz="1400">
              <a:latin typeface="Museo Sans 500"/>
            </a:endParaRPr>
          </a:p>
          <a:p>
            <a:endParaRPr lang="en-GB" sz="1400">
              <a:latin typeface="Museo Sans 500"/>
            </a:endParaRPr>
          </a:p>
        </p:txBody>
      </p:sp>
    </p:spTree>
    <p:extLst>
      <p:ext uri="{BB962C8B-B14F-4D97-AF65-F5344CB8AC3E}">
        <p14:creationId xmlns:p14="http://schemas.microsoft.com/office/powerpoint/2010/main" val="2466410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11588778"/>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DCFE445451AA643A9561EE029140A06" ma:contentTypeVersion="10" ma:contentTypeDescription="Create a new document." ma:contentTypeScope="" ma:versionID="7e80acff0e01627f8903067ae92f39a8">
  <xsd:schema xmlns:xsd="http://www.w3.org/2001/XMLSchema" xmlns:xs="http://www.w3.org/2001/XMLSchema" xmlns:p="http://schemas.microsoft.com/office/2006/metadata/properties" xmlns:ns2="3fce9e6b-aba6-4501-b06d-cd7538decd95" xmlns:ns3="ed01405d-33fc-4bb1-a952-752240f8be16" targetNamespace="http://schemas.microsoft.com/office/2006/metadata/properties" ma:root="true" ma:fieldsID="b7492d482b80555f74cd21ada9ae0db1" ns2:_="" ns3:_="">
    <xsd:import namespace="3fce9e6b-aba6-4501-b06d-cd7538decd95"/>
    <xsd:import namespace="ed01405d-33fc-4bb1-a952-752240f8be1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Location" minOccurs="0"/>
                <xsd:element ref="ns2:MediaServiceAutoTags"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ce9e6b-aba6-4501-b06d-cd7538decd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d01405d-33fc-4bb1-a952-752240f8be1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A301F0-947E-4223-B0E3-680F0E87322D}">
  <ds:schemaRefs>
    <ds:schemaRef ds:uri="7c9cc439-87e8-4f30-989d-7e4f873b639b"/>
    <ds:schemaRef ds:uri="b06fba5b-2790-4dd2-a552-2d428bb3f63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FEC747B-B491-4165-BE22-D38B24000BF9}">
  <ds:schemaRefs>
    <ds:schemaRef ds:uri="3fce9e6b-aba6-4501-b06d-cd7538decd95"/>
    <ds:schemaRef ds:uri="ed01405d-33fc-4bb1-a952-752240f8be1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7D84075-B7CA-4C70-A514-509DCC21751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Crisis_Brand</Template>
  <Application>Microsoft Office PowerPoint</Application>
  <PresentationFormat>Widescreen</PresentationFormat>
  <Slides>8</Slides>
  <Notes>1</Notes>
  <HiddenSlides>0</HiddenSlide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Atlas</vt:lpstr>
      <vt:lpstr>Crisis Local Authority Practice Network  Practice Exchange Session 23/02/2021 Case Management systems and monitoring service performance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Bilingual Crisis PowerPoint presentation template</dc:title>
  <dc:creator>Chris Welch</dc:creator>
  <cp:revision>1</cp:revision>
  <dcterms:created xsi:type="dcterms:W3CDTF">2017-03-29T10:59:08Z</dcterms:created>
  <dcterms:modified xsi:type="dcterms:W3CDTF">2021-03-09T13:03:32Z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0x0101003DCFE445451AA643A9561EE029140A06</vt:lpwstr>
  </property>
  <property fmtid="{D5CDD505-2E9C-101B-9397-08002B2CF9AE}" pid="3" name="Office Location">
    <vt:lpwstr>117;#South Wales|d3cde886-3aac-4f0a-8043-094dd3228524</vt:lpwstr>
  </property>
  <property fmtid="{D5CDD505-2E9C-101B-9397-08002B2CF9AE}" pid="4" name="TaxCatchAll">
    <vt:lpwstr>117;#South Wales|d3cde886-3aac-4f0a-8043-094dd3228524</vt:lpwstr>
  </property>
  <property fmtid="{D5CDD505-2E9C-101B-9397-08002B2CF9AE}" pid="5" name="ibaeb117a2e443b4a79451f1774477b0">
    <vt:lpwstr>South Wales|d3cde886-3aac-4f0a-8043-094dd3228524</vt:lpwstr>
  </property>
</Properties>
</file>