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7" r:id="rId2"/>
    <p:sldMasterId id="2147483689" r:id="rId3"/>
  </p:sldMasterIdLst>
  <p:notesMasterIdLst>
    <p:notesMasterId r:id="rId28"/>
  </p:notesMasterIdLst>
  <p:sldIdLst>
    <p:sldId id="10738" r:id="rId4"/>
    <p:sldId id="265" r:id="rId5"/>
    <p:sldId id="10720" r:id="rId6"/>
    <p:sldId id="10694" r:id="rId7"/>
    <p:sldId id="270" r:id="rId8"/>
    <p:sldId id="10696" r:id="rId9"/>
    <p:sldId id="10721" r:id="rId10"/>
    <p:sldId id="10722" r:id="rId11"/>
    <p:sldId id="10703" r:id="rId12"/>
    <p:sldId id="10697" r:id="rId13"/>
    <p:sldId id="10723" r:id="rId14"/>
    <p:sldId id="10695" r:id="rId15"/>
    <p:sldId id="10724" r:id="rId16"/>
    <p:sldId id="10725" r:id="rId17"/>
    <p:sldId id="10733" r:id="rId18"/>
    <p:sldId id="10734" r:id="rId19"/>
    <p:sldId id="10726" r:id="rId20"/>
    <p:sldId id="10731" r:id="rId21"/>
    <p:sldId id="10732" r:id="rId22"/>
    <p:sldId id="10727" r:id="rId23"/>
    <p:sldId id="10728" r:id="rId24"/>
    <p:sldId id="10729" r:id="rId25"/>
    <p:sldId id="10735" r:id="rId26"/>
    <p:sldId id="10736" r:id="rId27"/>
  </p:sldIdLst>
  <p:sldSz cx="12192000" cy="6858000"/>
  <p:notesSz cx="6858000" cy="9144000"/>
  <p:embeddedFontLst>
    <p:embeddedFont>
      <p:font typeface="Museo 300" panose="02000000000000000000" pitchFamily="50" charset="0"/>
      <p:regular r:id="rId29"/>
    </p:embeddedFont>
    <p:embeddedFont>
      <p:font typeface="Museo 500" panose="02000000000000000000" pitchFamily="50" charset="0"/>
      <p:regular r:id="rId30"/>
    </p:embeddedFont>
    <p:embeddedFont>
      <p:font typeface="Museo 700" panose="02000000000000000000" pitchFamily="50" charset="0"/>
      <p:bold r:id="rId31"/>
    </p:embeddedFont>
    <p:embeddedFont>
      <p:font typeface="Museo Sans 500" panose="02000000000000000000" pitchFamily="50" charset="0"/>
      <p:regular r:id="rId32"/>
      <p: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4904B-C5B9-492F-B11A-54CE145B3986}" v="6" dt="2025-06-03T10:43:1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78" autoAdjust="0"/>
  </p:normalViewPr>
  <p:slideViewPr>
    <p:cSldViewPr snapToGrid="0">
      <p:cViewPr varScale="1">
        <p:scale>
          <a:sx n="53" d="100"/>
          <a:sy n="53" d="100"/>
        </p:scale>
        <p:origin x="4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7C749-39BF-4F75-9D0E-71A5314554A0}"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769A6C4F-D28D-493E-9ECF-82290A833B6C}">
      <dgm:prSet/>
      <dgm:spPr/>
      <dgm:t>
        <a:bodyPr/>
        <a:lstStyle/>
        <a:p>
          <a:r>
            <a:rPr lang="en-GB">
              <a:latin typeface="Museo 500" panose="02000000000000000000" pitchFamily="50" charset="0"/>
            </a:rPr>
            <a:t>Help people understand that homelessness is more than rough sleeping – tell them about the other forms of hidden homelessness</a:t>
          </a:r>
          <a:endParaRPr lang="en-US">
            <a:latin typeface="Museo 500" panose="02000000000000000000" pitchFamily="50" charset="0"/>
          </a:endParaRPr>
        </a:p>
      </dgm:t>
    </dgm:pt>
    <dgm:pt modelId="{CFD0FE12-0AB0-4C2D-8873-E0A8685CD2EA}" type="parTrans" cxnId="{C7A59FCF-08C9-4122-8166-A7B53157896C}">
      <dgm:prSet/>
      <dgm:spPr/>
      <dgm:t>
        <a:bodyPr/>
        <a:lstStyle/>
        <a:p>
          <a:endParaRPr lang="en-US"/>
        </a:p>
      </dgm:t>
    </dgm:pt>
    <dgm:pt modelId="{525ECCFC-7A12-463D-80E0-E540ABBEDDE8}" type="sibTrans" cxnId="{C7A59FCF-08C9-4122-8166-A7B53157896C}">
      <dgm:prSet phldrT="01"/>
      <dgm:spPr/>
      <dgm:t>
        <a:bodyPr/>
        <a:lstStyle/>
        <a:p>
          <a:r>
            <a:rPr lang="en-US">
              <a:latin typeface="Museo 500" panose="02000000000000000000" pitchFamily="50" charset="0"/>
            </a:rPr>
            <a:t>01</a:t>
          </a:r>
        </a:p>
      </dgm:t>
    </dgm:pt>
    <dgm:pt modelId="{0D751795-CEBA-40DB-B0B1-ECAEB2E4E252}">
      <dgm:prSet/>
      <dgm:spPr/>
      <dgm:t>
        <a:bodyPr/>
        <a:lstStyle/>
        <a:p>
          <a:r>
            <a:rPr lang="en-GB">
              <a:latin typeface="Museo 500" panose="02000000000000000000" pitchFamily="50" charset="0"/>
            </a:rPr>
            <a:t>Explain about how society causes the external pressures that cause homelessness</a:t>
          </a:r>
          <a:endParaRPr lang="en-US">
            <a:latin typeface="Museo 500" panose="02000000000000000000" pitchFamily="50" charset="0"/>
          </a:endParaRPr>
        </a:p>
      </dgm:t>
    </dgm:pt>
    <dgm:pt modelId="{3E5BBC93-8C17-469E-B5EC-8F2A91D431F2}" type="parTrans" cxnId="{A3A385CC-A817-4190-A2D5-193916D354FF}">
      <dgm:prSet/>
      <dgm:spPr/>
      <dgm:t>
        <a:bodyPr/>
        <a:lstStyle/>
        <a:p>
          <a:endParaRPr lang="en-US"/>
        </a:p>
      </dgm:t>
    </dgm:pt>
    <dgm:pt modelId="{9A78010D-8BF0-49FE-807E-7A0F38D88F8B}" type="sibTrans" cxnId="{A3A385CC-A817-4190-A2D5-193916D354FF}">
      <dgm:prSet phldrT="02"/>
      <dgm:spPr/>
      <dgm:t>
        <a:bodyPr/>
        <a:lstStyle/>
        <a:p>
          <a:r>
            <a:rPr lang="en-US">
              <a:latin typeface="Museo 500" panose="02000000000000000000" pitchFamily="50" charset="0"/>
            </a:rPr>
            <a:t>02</a:t>
          </a:r>
        </a:p>
      </dgm:t>
    </dgm:pt>
    <dgm:pt modelId="{BC221F99-7BC8-4AAE-8578-4E74E6F0DE2F}">
      <dgm:prSet/>
      <dgm:spPr/>
      <dgm:t>
        <a:bodyPr/>
        <a:lstStyle/>
        <a:p>
          <a:r>
            <a:rPr lang="en-GB">
              <a:latin typeface="Museo 500" panose="02000000000000000000" pitchFamily="50" charset="0"/>
            </a:rPr>
            <a:t>Remind people we can end homelessness! And that this is about providing homes and fixing policies and systems, not fixing people</a:t>
          </a:r>
          <a:endParaRPr lang="en-US">
            <a:latin typeface="Museo 500" panose="02000000000000000000" pitchFamily="50" charset="0"/>
          </a:endParaRPr>
        </a:p>
      </dgm:t>
    </dgm:pt>
    <dgm:pt modelId="{BD4C3AE4-4257-492E-A442-842926B704FA}" type="parTrans" cxnId="{786EFDDE-5C98-4F68-ABCB-5CA4CFB7108F}">
      <dgm:prSet/>
      <dgm:spPr/>
      <dgm:t>
        <a:bodyPr/>
        <a:lstStyle/>
        <a:p>
          <a:endParaRPr lang="en-US"/>
        </a:p>
      </dgm:t>
    </dgm:pt>
    <dgm:pt modelId="{90F34151-9FBA-4AC6-B2C4-5F773B552C14}" type="sibTrans" cxnId="{786EFDDE-5C98-4F68-ABCB-5CA4CFB7108F}">
      <dgm:prSet phldrT="03"/>
      <dgm:spPr/>
      <dgm:t>
        <a:bodyPr/>
        <a:lstStyle/>
        <a:p>
          <a:r>
            <a:rPr lang="en-US">
              <a:latin typeface="Museo 500" panose="02000000000000000000" pitchFamily="50" charset="0"/>
            </a:rPr>
            <a:t>03</a:t>
          </a:r>
        </a:p>
      </dgm:t>
    </dgm:pt>
    <dgm:pt modelId="{047602C4-AFA6-49A0-BDE6-BD8E7255AC3A}" type="pres">
      <dgm:prSet presAssocID="{1FF7C749-39BF-4F75-9D0E-71A5314554A0}" presName="Name0" presStyleCnt="0">
        <dgm:presLayoutVars>
          <dgm:animLvl val="lvl"/>
          <dgm:resizeHandles val="exact"/>
        </dgm:presLayoutVars>
      </dgm:prSet>
      <dgm:spPr/>
    </dgm:pt>
    <dgm:pt modelId="{98F1E92C-3BE6-4CA2-B871-22313F5BD48A}" type="pres">
      <dgm:prSet presAssocID="{769A6C4F-D28D-493E-9ECF-82290A833B6C}" presName="compositeNode" presStyleCnt="0">
        <dgm:presLayoutVars>
          <dgm:bulletEnabled val="1"/>
        </dgm:presLayoutVars>
      </dgm:prSet>
      <dgm:spPr/>
    </dgm:pt>
    <dgm:pt modelId="{72043847-6376-47AB-88EB-049EFAE64D89}" type="pres">
      <dgm:prSet presAssocID="{769A6C4F-D28D-493E-9ECF-82290A833B6C}" presName="bgRect" presStyleLbl="alignNode1" presStyleIdx="0" presStyleCnt="3" custLinFactNeighborX="-25217" custLinFactNeighborY="-654"/>
      <dgm:spPr/>
    </dgm:pt>
    <dgm:pt modelId="{7EB3FE86-89BE-456C-AAC2-40896B804133}" type="pres">
      <dgm:prSet presAssocID="{525ECCFC-7A12-463D-80E0-E540ABBEDDE8}" presName="sibTransNodeRect" presStyleLbl="alignNode1" presStyleIdx="0" presStyleCnt="3">
        <dgm:presLayoutVars>
          <dgm:chMax val="0"/>
          <dgm:bulletEnabled val="1"/>
        </dgm:presLayoutVars>
      </dgm:prSet>
      <dgm:spPr/>
    </dgm:pt>
    <dgm:pt modelId="{5A999E59-105B-410C-AC58-621DD032C3F2}" type="pres">
      <dgm:prSet presAssocID="{769A6C4F-D28D-493E-9ECF-82290A833B6C}" presName="nodeRect" presStyleLbl="alignNode1" presStyleIdx="0" presStyleCnt="3">
        <dgm:presLayoutVars>
          <dgm:bulletEnabled val="1"/>
        </dgm:presLayoutVars>
      </dgm:prSet>
      <dgm:spPr/>
    </dgm:pt>
    <dgm:pt modelId="{E9453D1C-BF68-4F0F-B2DD-94A3EBEF1C30}" type="pres">
      <dgm:prSet presAssocID="{525ECCFC-7A12-463D-80E0-E540ABBEDDE8}" presName="sibTrans" presStyleCnt="0"/>
      <dgm:spPr/>
    </dgm:pt>
    <dgm:pt modelId="{E21AE753-E999-4AE8-B6FE-FC21B62EA979}" type="pres">
      <dgm:prSet presAssocID="{0D751795-CEBA-40DB-B0B1-ECAEB2E4E252}" presName="compositeNode" presStyleCnt="0">
        <dgm:presLayoutVars>
          <dgm:bulletEnabled val="1"/>
        </dgm:presLayoutVars>
      </dgm:prSet>
      <dgm:spPr/>
    </dgm:pt>
    <dgm:pt modelId="{39D175B2-C973-47A0-A646-8496211C710B}" type="pres">
      <dgm:prSet presAssocID="{0D751795-CEBA-40DB-B0B1-ECAEB2E4E252}" presName="bgRect" presStyleLbl="alignNode1" presStyleIdx="1" presStyleCnt="3"/>
      <dgm:spPr/>
    </dgm:pt>
    <dgm:pt modelId="{5CD542A3-BBC7-426F-AE23-4B74F63A88E5}" type="pres">
      <dgm:prSet presAssocID="{9A78010D-8BF0-49FE-807E-7A0F38D88F8B}" presName="sibTransNodeRect" presStyleLbl="alignNode1" presStyleIdx="1" presStyleCnt="3">
        <dgm:presLayoutVars>
          <dgm:chMax val="0"/>
          <dgm:bulletEnabled val="1"/>
        </dgm:presLayoutVars>
      </dgm:prSet>
      <dgm:spPr/>
    </dgm:pt>
    <dgm:pt modelId="{B13F03BE-036B-4B10-B96A-39359081B68B}" type="pres">
      <dgm:prSet presAssocID="{0D751795-CEBA-40DB-B0B1-ECAEB2E4E252}" presName="nodeRect" presStyleLbl="alignNode1" presStyleIdx="1" presStyleCnt="3">
        <dgm:presLayoutVars>
          <dgm:bulletEnabled val="1"/>
        </dgm:presLayoutVars>
      </dgm:prSet>
      <dgm:spPr/>
    </dgm:pt>
    <dgm:pt modelId="{1CBB3766-9BA3-4819-B36E-827EBBD73CF0}" type="pres">
      <dgm:prSet presAssocID="{9A78010D-8BF0-49FE-807E-7A0F38D88F8B}" presName="sibTrans" presStyleCnt="0"/>
      <dgm:spPr/>
    </dgm:pt>
    <dgm:pt modelId="{24C62FA1-4080-48DE-ACCD-0AEED2404210}" type="pres">
      <dgm:prSet presAssocID="{BC221F99-7BC8-4AAE-8578-4E74E6F0DE2F}" presName="compositeNode" presStyleCnt="0">
        <dgm:presLayoutVars>
          <dgm:bulletEnabled val="1"/>
        </dgm:presLayoutVars>
      </dgm:prSet>
      <dgm:spPr/>
    </dgm:pt>
    <dgm:pt modelId="{585743E2-8F1A-48D4-BC8B-9C2FAE93E2C4}" type="pres">
      <dgm:prSet presAssocID="{BC221F99-7BC8-4AAE-8578-4E74E6F0DE2F}" presName="bgRect" presStyleLbl="alignNode1" presStyleIdx="2" presStyleCnt="3"/>
      <dgm:spPr/>
    </dgm:pt>
    <dgm:pt modelId="{D4636D62-33DC-4C47-A436-3BA9BFA2B8F9}" type="pres">
      <dgm:prSet presAssocID="{90F34151-9FBA-4AC6-B2C4-5F773B552C14}" presName="sibTransNodeRect" presStyleLbl="alignNode1" presStyleIdx="2" presStyleCnt="3">
        <dgm:presLayoutVars>
          <dgm:chMax val="0"/>
          <dgm:bulletEnabled val="1"/>
        </dgm:presLayoutVars>
      </dgm:prSet>
      <dgm:spPr/>
    </dgm:pt>
    <dgm:pt modelId="{E6BD3FC2-1DB4-488F-95ED-1DF764B68EC6}" type="pres">
      <dgm:prSet presAssocID="{BC221F99-7BC8-4AAE-8578-4E74E6F0DE2F}" presName="nodeRect" presStyleLbl="alignNode1" presStyleIdx="2" presStyleCnt="3">
        <dgm:presLayoutVars>
          <dgm:bulletEnabled val="1"/>
        </dgm:presLayoutVars>
      </dgm:prSet>
      <dgm:spPr/>
    </dgm:pt>
  </dgm:ptLst>
  <dgm:cxnLst>
    <dgm:cxn modelId="{3DAC5903-6C46-4D40-8BA7-2531D508E2C8}" type="presOf" srcId="{0D751795-CEBA-40DB-B0B1-ECAEB2E4E252}" destId="{B13F03BE-036B-4B10-B96A-39359081B68B}" srcOrd="1" destOrd="0" presId="urn:microsoft.com/office/officeart/2016/7/layout/LinearBlockProcessNumbered"/>
    <dgm:cxn modelId="{845E5410-20FA-4FFD-A4F6-AF8A94E6117C}" type="presOf" srcId="{BC221F99-7BC8-4AAE-8578-4E74E6F0DE2F}" destId="{E6BD3FC2-1DB4-488F-95ED-1DF764B68EC6}" srcOrd="1" destOrd="0" presId="urn:microsoft.com/office/officeart/2016/7/layout/LinearBlockProcessNumbered"/>
    <dgm:cxn modelId="{711B8724-9A5A-462D-A052-8BD23DC2E885}" type="presOf" srcId="{9A78010D-8BF0-49FE-807E-7A0F38D88F8B}" destId="{5CD542A3-BBC7-426F-AE23-4B74F63A88E5}" srcOrd="0" destOrd="0" presId="urn:microsoft.com/office/officeart/2016/7/layout/LinearBlockProcessNumbered"/>
    <dgm:cxn modelId="{31202770-60F9-4ADA-91EC-033DF058BF6C}" type="presOf" srcId="{0D751795-CEBA-40DB-B0B1-ECAEB2E4E252}" destId="{39D175B2-C973-47A0-A646-8496211C710B}" srcOrd="0" destOrd="0" presId="urn:microsoft.com/office/officeart/2016/7/layout/LinearBlockProcessNumbered"/>
    <dgm:cxn modelId="{FA169479-87EF-4F6E-9048-EBDF5D8337A1}" type="presOf" srcId="{90F34151-9FBA-4AC6-B2C4-5F773B552C14}" destId="{D4636D62-33DC-4C47-A436-3BA9BFA2B8F9}" srcOrd="0" destOrd="0" presId="urn:microsoft.com/office/officeart/2016/7/layout/LinearBlockProcessNumbered"/>
    <dgm:cxn modelId="{FAF3AF8D-D32B-40B1-8B6D-FF9B6C8BFC01}" type="presOf" srcId="{769A6C4F-D28D-493E-9ECF-82290A833B6C}" destId="{72043847-6376-47AB-88EB-049EFAE64D89}" srcOrd="0" destOrd="0" presId="urn:microsoft.com/office/officeart/2016/7/layout/LinearBlockProcessNumbered"/>
    <dgm:cxn modelId="{9DC8DAA6-81DA-4987-B334-386EAFB92D55}" type="presOf" srcId="{1FF7C749-39BF-4F75-9D0E-71A5314554A0}" destId="{047602C4-AFA6-49A0-BDE6-BD8E7255AC3A}" srcOrd="0" destOrd="0" presId="urn:microsoft.com/office/officeart/2016/7/layout/LinearBlockProcessNumbered"/>
    <dgm:cxn modelId="{A3A385CC-A817-4190-A2D5-193916D354FF}" srcId="{1FF7C749-39BF-4F75-9D0E-71A5314554A0}" destId="{0D751795-CEBA-40DB-B0B1-ECAEB2E4E252}" srcOrd="1" destOrd="0" parTransId="{3E5BBC93-8C17-469E-B5EC-8F2A91D431F2}" sibTransId="{9A78010D-8BF0-49FE-807E-7A0F38D88F8B}"/>
    <dgm:cxn modelId="{C7A59FCF-08C9-4122-8166-A7B53157896C}" srcId="{1FF7C749-39BF-4F75-9D0E-71A5314554A0}" destId="{769A6C4F-D28D-493E-9ECF-82290A833B6C}" srcOrd="0" destOrd="0" parTransId="{CFD0FE12-0AB0-4C2D-8873-E0A8685CD2EA}" sibTransId="{525ECCFC-7A12-463D-80E0-E540ABBEDDE8}"/>
    <dgm:cxn modelId="{786EFDDE-5C98-4F68-ABCB-5CA4CFB7108F}" srcId="{1FF7C749-39BF-4F75-9D0E-71A5314554A0}" destId="{BC221F99-7BC8-4AAE-8578-4E74E6F0DE2F}" srcOrd="2" destOrd="0" parTransId="{BD4C3AE4-4257-492E-A442-842926B704FA}" sibTransId="{90F34151-9FBA-4AC6-B2C4-5F773B552C14}"/>
    <dgm:cxn modelId="{203642E5-E3E3-4C9B-B01D-1B6EEB3A6612}" type="presOf" srcId="{525ECCFC-7A12-463D-80E0-E540ABBEDDE8}" destId="{7EB3FE86-89BE-456C-AAC2-40896B804133}" srcOrd="0" destOrd="0" presId="urn:microsoft.com/office/officeart/2016/7/layout/LinearBlockProcessNumbered"/>
    <dgm:cxn modelId="{BBFD67EE-0615-4015-91F8-7D973AEDCA6F}" type="presOf" srcId="{BC221F99-7BC8-4AAE-8578-4E74E6F0DE2F}" destId="{585743E2-8F1A-48D4-BC8B-9C2FAE93E2C4}" srcOrd="0" destOrd="0" presId="urn:microsoft.com/office/officeart/2016/7/layout/LinearBlockProcessNumbered"/>
    <dgm:cxn modelId="{338EF0F6-E079-42A8-9B9D-5C97A4E62EF3}" type="presOf" srcId="{769A6C4F-D28D-493E-9ECF-82290A833B6C}" destId="{5A999E59-105B-410C-AC58-621DD032C3F2}" srcOrd="1" destOrd="0" presId="urn:microsoft.com/office/officeart/2016/7/layout/LinearBlockProcessNumbered"/>
    <dgm:cxn modelId="{068555B2-85FB-4F2C-940F-2E99410527F8}" type="presParOf" srcId="{047602C4-AFA6-49A0-BDE6-BD8E7255AC3A}" destId="{98F1E92C-3BE6-4CA2-B871-22313F5BD48A}" srcOrd="0" destOrd="0" presId="urn:microsoft.com/office/officeart/2016/7/layout/LinearBlockProcessNumbered"/>
    <dgm:cxn modelId="{C4D2CC64-FC6B-460D-AE91-4A296CD12952}" type="presParOf" srcId="{98F1E92C-3BE6-4CA2-B871-22313F5BD48A}" destId="{72043847-6376-47AB-88EB-049EFAE64D89}" srcOrd="0" destOrd="0" presId="urn:microsoft.com/office/officeart/2016/7/layout/LinearBlockProcessNumbered"/>
    <dgm:cxn modelId="{A7C0EEA2-932C-404C-AC1B-5103F49F1270}" type="presParOf" srcId="{98F1E92C-3BE6-4CA2-B871-22313F5BD48A}" destId="{7EB3FE86-89BE-456C-AAC2-40896B804133}" srcOrd="1" destOrd="0" presId="urn:microsoft.com/office/officeart/2016/7/layout/LinearBlockProcessNumbered"/>
    <dgm:cxn modelId="{C0FDFBC9-15DC-4575-9097-29CDC7436B3B}" type="presParOf" srcId="{98F1E92C-3BE6-4CA2-B871-22313F5BD48A}" destId="{5A999E59-105B-410C-AC58-621DD032C3F2}" srcOrd="2" destOrd="0" presId="urn:microsoft.com/office/officeart/2016/7/layout/LinearBlockProcessNumbered"/>
    <dgm:cxn modelId="{58C8311E-60C1-4355-A329-8FC69ABB7952}" type="presParOf" srcId="{047602C4-AFA6-49A0-BDE6-BD8E7255AC3A}" destId="{E9453D1C-BF68-4F0F-B2DD-94A3EBEF1C30}" srcOrd="1" destOrd="0" presId="urn:microsoft.com/office/officeart/2016/7/layout/LinearBlockProcessNumbered"/>
    <dgm:cxn modelId="{2FA8B41B-3907-4085-A61C-25A9CF37BFBC}" type="presParOf" srcId="{047602C4-AFA6-49A0-BDE6-BD8E7255AC3A}" destId="{E21AE753-E999-4AE8-B6FE-FC21B62EA979}" srcOrd="2" destOrd="0" presId="urn:microsoft.com/office/officeart/2016/7/layout/LinearBlockProcessNumbered"/>
    <dgm:cxn modelId="{FA564C71-C76E-4C3D-A4B8-1621EC5450B6}" type="presParOf" srcId="{E21AE753-E999-4AE8-B6FE-FC21B62EA979}" destId="{39D175B2-C973-47A0-A646-8496211C710B}" srcOrd="0" destOrd="0" presId="urn:microsoft.com/office/officeart/2016/7/layout/LinearBlockProcessNumbered"/>
    <dgm:cxn modelId="{B442187C-3E59-4634-97EF-6A57DF4B86CD}" type="presParOf" srcId="{E21AE753-E999-4AE8-B6FE-FC21B62EA979}" destId="{5CD542A3-BBC7-426F-AE23-4B74F63A88E5}" srcOrd="1" destOrd="0" presId="urn:microsoft.com/office/officeart/2016/7/layout/LinearBlockProcessNumbered"/>
    <dgm:cxn modelId="{627932EA-C1C9-4043-B675-97955A1CE6E5}" type="presParOf" srcId="{E21AE753-E999-4AE8-B6FE-FC21B62EA979}" destId="{B13F03BE-036B-4B10-B96A-39359081B68B}" srcOrd="2" destOrd="0" presId="urn:microsoft.com/office/officeart/2016/7/layout/LinearBlockProcessNumbered"/>
    <dgm:cxn modelId="{F541DA12-E1AD-4C0C-B240-99605A4C69DE}" type="presParOf" srcId="{047602C4-AFA6-49A0-BDE6-BD8E7255AC3A}" destId="{1CBB3766-9BA3-4819-B36E-827EBBD73CF0}" srcOrd="3" destOrd="0" presId="urn:microsoft.com/office/officeart/2016/7/layout/LinearBlockProcessNumbered"/>
    <dgm:cxn modelId="{69DE878E-BE46-43B9-A7D7-B59A9D875FD4}" type="presParOf" srcId="{047602C4-AFA6-49A0-BDE6-BD8E7255AC3A}" destId="{24C62FA1-4080-48DE-ACCD-0AEED2404210}" srcOrd="4" destOrd="0" presId="urn:microsoft.com/office/officeart/2016/7/layout/LinearBlockProcessNumbered"/>
    <dgm:cxn modelId="{2E2D2660-A94E-4486-BEE0-A3156C8C23D3}" type="presParOf" srcId="{24C62FA1-4080-48DE-ACCD-0AEED2404210}" destId="{585743E2-8F1A-48D4-BC8B-9C2FAE93E2C4}" srcOrd="0" destOrd="0" presId="urn:microsoft.com/office/officeart/2016/7/layout/LinearBlockProcessNumbered"/>
    <dgm:cxn modelId="{0ED1C238-22A1-48D9-BAD3-C39827F17BFD}" type="presParOf" srcId="{24C62FA1-4080-48DE-ACCD-0AEED2404210}" destId="{D4636D62-33DC-4C47-A436-3BA9BFA2B8F9}" srcOrd="1" destOrd="0" presId="urn:microsoft.com/office/officeart/2016/7/layout/LinearBlockProcessNumbered"/>
    <dgm:cxn modelId="{BDD855A2-3FAF-4384-BE28-5B763E557AAA}" type="presParOf" srcId="{24C62FA1-4080-48DE-ACCD-0AEED2404210}" destId="{E6BD3FC2-1DB4-488F-95ED-1DF764B68EC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933FC-F744-4638-8A5B-173CB8A10F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C7DAC6-2150-44DB-9221-8946C83CB771}">
      <dgm:prSet/>
      <dgm:spPr/>
      <dgm:t>
        <a:bodyPr/>
        <a:lstStyle/>
        <a:p>
          <a:r>
            <a:rPr lang="en-US"/>
            <a:t>Campaign</a:t>
          </a:r>
        </a:p>
      </dgm:t>
    </dgm:pt>
    <dgm:pt modelId="{1913FCDC-4313-44CB-89EE-68417BC9CEE1}" type="parTrans" cxnId="{3C9DA749-53CA-4760-B9F2-9ABB4A949B24}">
      <dgm:prSet/>
      <dgm:spPr/>
      <dgm:t>
        <a:bodyPr/>
        <a:lstStyle/>
        <a:p>
          <a:endParaRPr lang="en-US"/>
        </a:p>
      </dgm:t>
    </dgm:pt>
    <dgm:pt modelId="{39EEA1FD-9867-4CBB-8D14-1E1CFBB0C838}" type="sibTrans" cxnId="{3C9DA749-53CA-4760-B9F2-9ABB4A949B24}">
      <dgm:prSet/>
      <dgm:spPr/>
      <dgm:t>
        <a:bodyPr/>
        <a:lstStyle/>
        <a:p>
          <a:endParaRPr lang="en-US"/>
        </a:p>
      </dgm:t>
    </dgm:pt>
    <dgm:pt modelId="{982E448A-99FA-45DA-A219-07A181DED5CF}">
      <dgm:prSet/>
      <dgm:spPr/>
      <dgm:t>
        <a:bodyPr/>
        <a:lstStyle/>
        <a:p>
          <a:r>
            <a:rPr lang="en-GB"/>
            <a:t>Donate</a:t>
          </a:r>
          <a:endParaRPr lang="en-US"/>
        </a:p>
      </dgm:t>
    </dgm:pt>
    <dgm:pt modelId="{51E36D25-2F7B-4627-BB6F-589B0266F2AA}" type="parTrans" cxnId="{55BCBE9D-A381-4B5E-99CC-189DDC43978B}">
      <dgm:prSet/>
      <dgm:spPr/>
      <dgm:t>
        <a:bodyPr/>
        <a:lstStyle/>
        <a:p>
          <a:endParaRPr lang="en-US"/>
        </a:p>
      </dgm:t>
    </dgm:pt>
    <dgm:pt modelId="{4CB01BF4-F51B-4289-8A1F-D6C8B9E3BA1E}" type="sibTrans" cxnId="{55BCBE9D-A381-4B5E-99CC-189DDC43978B}">
      <dgm:prSet/>
      <dgm:spPr/>
      <dgm:t>
        <a:bodyPr/>
        <a:lstStyle/>
        <a:p>
          <a:endParaRPr lang="en-US"/>
        </a:p>
      </dgm:t>
    </dgm:pt>
    <dgm:pt modelId="{E5E2CC4C-97CA-4C04-BE99-86B96555B3F0}">
      <dgm:prSet/>
      <dgm:spPr/>
      <dgm:t>
        <a:bodyPr/>
        <a:lstStyle/>
        <a:p>
          <a:r>
            <a:rPr lang="en-GB"/>
            <a:t>Educate</a:t>
          </a:r>
          <a:endParaRPr lang="en-US"/>
        </a:p>
      </dgm:t>
    </dgm:pt>
    <dgm:pt modelId="{2970EA8D-3A8E-4AF0-AC7C-51C7D4BF2E92}" type="parTrans" cxnId="{A417619A-FD3F-4778-A373-ADB503EE63F7}">
      <dgm:prSet/>
      <dgm:spPr/>
      <dgm:t>
        <a:bodyPr/>
        <a:lstStyle/>
        <a:p>
          <a:endParaRPr lang="en-US"/>
        </a:p>
      </dgm:t>
    </dgm:pt>
    <dgm:pt modelId="{2803F9D2-1F30-45C7-B8FD-1A2ACCDCB2AC}" type="sibTrans" cxnId="{A417619A-FD3F-4778-A373-ADB503EE63F7}">
      <dgm:prSet/>
      <dgm:spPr/>
      <dgm:t>
        <a:bodyPr/>
        <a:lstStyle/>
        <a:p>
          <a:endParaRPr lang="en-US"/>
        </a:p>
      </dgm:t>
    </dgm:pt>
    <dgm:pt modelId="{E6FD9D91-C671-4FD4-B439-865C0CBF4C1A}">
      <dgm:prSet/>
      <dgm:spPr/>
      <dgm:t>
        <a:bodyPr/>
        <a:lstStyle/>
        <a:p>
          <a:r>
            <a:rPr lang="en-GB"/>
            <a:t>Fundraise</a:t>
          </a:r>
          <a:endParaRPr lang="en-US"/>
        </a:p>
      </dgm:t>
    </dgm:pt>
    <dgm:pt modelId="{3467CD0D-17CA-43AB-BE54-DC97B7006C50}" type="parTrans" cxnId="{FC92ABC4-DEAB-4389-85FD-EDBE38CFE083}">
      <dgm:prSet/>
      <dgm:spPr/>
      <dgm:t>
        <a:bodyPr/>
        <a:lstStyle/>
        <a:p>
          <a:endParaRPr lang="en-US"/>
        </a:p>
      </dgm:t>
    </dgm:pt>
    <dgm:pt modelId="{D13C8E98-6FBE-46C1-BB6A-A68F0D3B33D6}" type="sibTrans" cxnId="{FC92ABC4-DEAB-4389-85FD-EDBE38CFE083}">
      <dgm:prSet/>
      <dgm:spPr/>
      <dgm:t>
        <a:bodyPr/>
        <a:lstStyle/>
        <a:p>
          <a:endParaRPr lang="en-US"/>
        </a:p>
      </dgm:t>
    </dgm:pt>
    <dgm:pt modelId="{FA5739D1-6539-45EA-80BB-40DB87C138E2}">
      <dgm:prSet/>
      <dgm:spPr/>
      <dgm:t>
        <a:bodyPr/>
        <a:lstStyle/>
        <a:p>
          <a:r>
            <a:rPr lang="en-GB"/>
            <a:t>Volunteer </a:t>
          </a:r>
          <a:endParaRPr lang="en-US"/>
        </a:p>
      </dgm:t>
    </dgm:pt>
    <dgm:pt modelId="{194FCF8B-2B37-41A5-9DFE-E0ADC90381E3}" type="parTrans" cxnId="{530A555E-6259-4E4C-BDC2-CF83477E16F6}">
      <dgm:prSet/>
      <dgm:spPr/>
      <dgm:t>
        <a:bodyPr/>
        <a:lstStyle/>
        <a:p>
          <a:endParaRPr lang="en-US"/>
        </a:p>
      </dgm:t>
    </dgm:pt>
    <dgm:pt modelId="{FBBF4083-4B8E-4F4B-AB06-2FA2B28E0E03}" type="sibTrans" cxnId="{530A555E-6259-4E4C-BDC2-CF83477E16F6}">
      <dgm:prSet/>
      <dgm:spPr/>
      <dgm:t>
        <a:bodyPr/>
        <a:lstStyle/>
        <a:p>
          <a:endParaRPr lang="en-US"/>
        </a:p>
      </dgm:t>
    </dgm:pt>
    <dgm:pt modelId="{63076EEA-FFA5-493D-B98B-8A8E77D82CD2}" type="pres">
      <dgm:prSet presAssocID="{B56933FC-F744-4638-8A5B-173CB8A10FD5}" presName="linear" presStyleCnt="0">
        <dgm:presLayoutVars>
          <dgm:animLvl val="lvl"/>
          <dgm:resizeHandles val="exact"/>
        </dgm:presLayoutVars>
      </dgm:prSet>
      <dgm:spPr/>
    </dgm:pt>
    <dgm:pt modelId="{B6C2F898-3E9F-4A50-86DC-9BAE68D48F7D}" type="pres">
      <dgm:prSet presAssocID="{7DC7DAC6-2150-44DB-9221-8946C83CB771}" presName="parentText" presStyleLbl="node1" presStyleIdx="0" presStyleCnt="5">
        <dgm:presLayoutVars>
          <dgm:chMax val="0"/>
          <dgm:bulletEnabled val="1"/>
        </dgm:presLayoutVars>
      </dgm:prSet>
      <dgm:spPr/>
    </dgm:pt>
    <dgm:pt modelId="{CA1F515A-A161-467C-8E3B-FC00FB79418E}" type="pres">
      <dgm:prSet presAssocID="{39EEA1FD-9867-4CBB-8D14-1E1CFBB0C838}" presName="spacer" presStyleCnt="0"/>
      <dgm:spPr/>
    </dgm:pt>
    <dgm:pt modelId="{BBD7317A-2875-4617-B3D8-167CBEFF5CB3}" type="pres">
      <dgm:prSet presAssocID="{982E448A-99FA-45DA-A219-07A181DED5CF}" presName="parentText" presStyleLbl="node1" presStyleIdx="1" presStyleCnt="5">
        <dgm:presLayoutVars>
          <dgm:chMax val="0"/>
          <dgm:bulletEnabled val="1"/>
        </dgm:presLayoutVars>
      </dgm:prSet>
      <dgm:spPr/>
    </dgm:pt>
    <dgm:pt modelId="{10859D1C-49AE-4462-99D5-2A4CC85DC9E9}" type="pres">
      <dgm:prSet presAssocID="{4CB01BF4-F51B-4289-8A1F-D6C8B9E3BA1E}" presName="spacer" presStyleCnt="0"/>
      <dgm:spPr/>
    </dgm:pt>
    <dgm:pt modelId="{964844B8-D723-45F2-B497-1441AE8B37CB}" type="pres">
      <dgm:prSet presAssocID="{E5E2CC4C-97CA-4C04-BE99-86B96555B3F0}" presName="parentText" presStyleLbl="node1" presStyleIdx="2" presStyleCnt="5">
        <dgm:presLayoutVars>
          <dgm:chMax val="0"/>
          <dgm:bulletEnabled val="1"/>
        </dgm:presLayoutVars>
      </dgm:prSet>
      <dgm:spPr/>
    </dgm:pt>
    <dgm:pt modelId="{329BDCCB-2C46-4679-8C65-5FDA9B4E5131}" type="pres">
      <dgm:prSet presAssocID="{2803F9D2-1F30-45C7-B8FD-1A2ACCDCB2AC}" presName="spacer" presStyleCnt="0"/>
      <dgm:spPr/>
    </dgm:pt>
    <dgm:pt modelId="{2393815C-5612-4BE3-93A5-22FBF0777F34}" type="pres">
      <dgm:prSet presAssocID="{E6FD9D91-C671-4FD4-B439-865C0CBF4C1A}" presName="parentText" presStyleLbl="node1" presStyleIdx="3" presStyleCnt="5">
        <dgm:presLayoutVars>
          <dgm:chMax val="0"/>
          <dgm:bulletEnabled val="1"/>
        </dgm:presLayoutVars>
      </dgm:prSet>
      <dgm:spPr/>
    </dgm:pt>
    <dgm:pt modelId="{F236C462-9F87-4FF1-AC93-5103D354F51C}" type="pres">
      <dgm:prSet presAssocID="{D13C8E98-6FBE-46C1-BB6A-A68F0D3B33D6}" presName="spacer" presStyleCnt="0"/>
      <dgm:spPr/>
    </dgm:pt>
    <dgm:pt modelId="{27197D9D-FC95-41DC-8175-4572A02DE7A2}" type="pres">
      <dgm:prSet presAssocID="{FA5739D1-6539-45EA-80BB-40DB87C138E2}" presName="parentText" presStyleLbl="node1" presStyleIdx="4" presStyleCnt="5">
        <dgm:presLayoutVars>
          <dgm:chMax val="0"/>
          <dgm:bulletEnabled val="1"/>
        </dgm:presLayoutVars>
      </dgm:prSet>
      <dgm:spPr/>
    </dgm:pt>
  </dgm:ptLst>
  <dgm:cxnLst>
    <dgm:cxn modelId="{00E27722-C383-4121-B5A8-623D701C705C}" type="presOf" srcId="{FA5739D1-6539-45EA-80BB-40DB87C138E2}" destId="{27197D9D-FC95-41DC-8175-4572A02DE7A2}" srcOrd="0" destOrd="0" presId="urn:microsoft.com/office/officeart/2005/8/layout/vList2"/>
    <dgm:cxn modelId="{530A555E-6259-4E4C-BDC2-CF83477E16F6}" srcId="{B56933FC-F744-4638-8A5B-173CB8A10FD5}" destId="{FA5739D1-6539-45EA-80BB-40DB87C138E2}" srcOrd="4" destOrd="0" parTransId="{194FCF8B-2B37-41A5-9DFE-E0ADC90381E3}" sibTransId="{FBBF4083-4B8E-4F4B-AB06-2FA2B28E0E03}"/>
    <dgm:cxn modelId="{AA3B8166-4A14-42E8-AFE0-13430E10AD70}" type="presOf" srcId="{E5E2CC4C-97CA-4C04-BE99-86B96555B3F0}" destId="{964844B8-D723-45F2-B497-1441AE8B37CB}" srcOrd="0" destOrd="0" presId="urn:microsoft.com/office/officeart/2005/8/layout/vList2"/>
    <dgm:cxn modelId="{3C9DA749-53CA-4760-B9F2-9ABB4A949B24}" srcId="{B56933FC-F744-4638-8A5B-173CB8A10FD5}" destId="{7DC7DAC6-2150-44DB-9221-8946C83CB771}" srcOrd="0" destOrd="0" parTransId="{1913FCDC-4313-44CB-89EE-68417BC9CEE1}" sibTransId="{39EEA1FD-9867-4CBB-8D14-1E1CFBB0C838}"/>
    <dgm:cxn modelId="{FA56CD70-8526-4C30-B85A-052C392EB4D6}" type="presOf" srcId="{982E448A-99FA-45DA-A219-07A181DED5CF}" destId="{BBD7317A-2875-4617-B3D8-167CBEFF5CB3}" srcOrd="0" destOrd="0" presId="urn:microsoft.com/office/officeart/2005/8/layout/vList2"/>
    <dgm:cxn modelId="{43DF238B-3278-4EC8-AD68-24A8B2B089E7}" type="presOf" srcId="{B56933FC-F744-4638-8A5B-173CB8A10FD5}" destId="{63076EEA-FFA5-493D-B98B-8A8E77D82CD2}" srcOrd="0" destOrd="0" presId="urn:microsoft.com/office/officeart/2005/8/layout/vList2"/>
    <dgm:cxn modelId="{283C5294-4CE9-4350-B3C8-3980828BF311}" type="presOf" srcId="{7DC7DAC6-2150-44DB-9221-8946C83CB771}" destId="{B6C2F898-3E9F-4A50-86DC-9BAE68D48F7D}" srcOrd="0" destOrd="0" presId="urn:microsoft.com/office/officeart/2005/8/layout/vList2"/>
    <dgm:cxn modelId="{A417619A-FD3F-4778-A373-ADB503EE63F7}" srcId="{B56933FC-F744-4638-8A5B-173CB8A10FD5}" destId="{E5E2CC4C-97CA-4C04-BE99-86B96555B3F0}" srcOrd="2" destOrd="0" parTransId="{2970EA8D-3A8E-4AF0-AC7C-51C7D4BF2E92}" sibTransId="{2803F9D2-1F30-45C7-B8FD-1A2ACCDCB2AC}"/>
    <dgm:cxn modelId="{55BCBE9D-A381-4B5E-99CC-189DDC43978B}" srcId="{B56933FC-F744-4638-8A5B-173CB8A10FD5}" destId="{982E448A-99FA-45DA-A219-07A181DED5CF}" srcOrd="1" destOrd="0" parTransId="{51E36D25-2F7B-4627-BB6F-589B0266F2AA}" sibTransId="{4CB01BF4-F51B-4289-8A1F-D6C8B9E3BA1E}"/>
    <dgm:cxn modelId="{FC92ABC4-DEAB-4389-85FD-EDBE38CFE083}" srcId="{B56933FC-F744-4638-8A5B-173CB8A10FD5}" destId="{E6FD9D91-C671-4FD4-B439-865C0CBF4C1A}" srcOrd="3" destOrd="0" parTransId="{3467CD0D-17CA-43AB-BE54-DC97B7006C50}" sibTransId="{D13C8E98-6FBE-46C1-BB6A-A68F0D3B33D6}"/>
    <dgm:cxn modelId="{B0F59CF0-50AC-4436-9BE6-90FA4A391A2D}" type="presOf" srcId="{E6FD9D91-C671-4FD4-B439-865C0CBF4C1A}" destId="{2393815C-5612-4BE3-93A5-22FBF0777F34}" srcOrd="0" destOrd="0" presId="urn:microsoft.com/office/officeart/2005/8/layout/vList2"/>
    <dgm:cxn modelId="{6AA277C2-B202-47C2-9EEC-AE7C0C96779E}" type="presParOf" srcId="{63076EEA-FFA5-493D-B98B-8A8E77D82CD2}" destId="{B6C2F898-3E9F-4A50-86DC-9BAE68D48F7D}" srcOrd="0" destOrd="0" presId="urn:microsoft.com/office/officeart/2005/8/layout/vList2"/>
    <dgm:cxn modelId="{E40E3FF1-86C8-4645-A7EE-FD09A4D47F7E}" type="presParOf" srcId="{63076EEA-FFA5-493D-B98B-8A8E77D82CD2}" destId="{CA1F515A-A161-467C-8E3B-FC00FB79418E}" srcOrd="1" destOrd="0" presId="urn:microsoft.com/office/officeart/2005/8/layout/vList2"/>
    <dgm:cxn modelId="{B66B1EFE-20AE-4E3F-969D-930680A1C6EB}" type="presParOf" srcId="{63076EEA-FFA5-493D-B98B-8A8E77D82CD2}" destId="{BBD7317A-2875-4617-B3D8-167CBEFF5CB3}" srcOrd="2" destOrd="0" presId="urn:microsoft.com/office/officeart/2005/8/layout/vList2"/>
    <dgm:cxn modelId="{CBF58209-029F-4A27-BB87-A206EB346B2B}" type="presParOf" srcId="{63076EEA-FFA5-493D-B98B-8A8E77D82CD2}" destId="{10859D1C-49AE-4462-99D5-2A4CC85DC9E9}" srcOrd="3" destOrd="0" presId="urn:microsoft.com/office/officeart/2005/8/layout/vList2"/>
    <dgm:cxn modelId="{91A39F59-912A-43CC-9739-7A3FAC0672B4}" type="presParOf" srcId="{63076EEA-FFA5-493D-B98B-8A8E77D82CD2}" destId="{964844B8-D723-45F2-B497-1441AE8B37CB}" srcOrd="4" destOrd="0" presId="urn:microsoft.com/office/officeart/2005/8/layout/vList2"/>
    <dgm:cxn modelId="{B09355F8-0A4F-4CF2-9498-6C95B3064F70}" type="presParOf" srcId="{63076EEA-FFA5-493D-B98B-8A8E77D82CD2}" destId="{329BDCCB-2C46-4679-8C65-5FDA9B4E5131}" srcOrd="5" destOrd="0" presId="urn:microsoft.com/office/officeart/2005/8/layout/vList2"/>
    <dgm:cxn modelId="{2EDF270E-DA0D-4261-ABB8-79BDE820A536}" type="presParOf" srcId="{63076EEA-FFA5-493D-B98B-8A8E77D82CD2}" destId="{2393815C-5612-4BE3-93A5-22FBF0777F34}" srcOrd="6" destOrd="0" presId="urn:microsoft.com/office/officeart/2005/8/layout/vList2"/>
    <dgm:cxn modelId="{16AF00F3-0A03-485F-9B31-990B72EFC2D3}" type="presParOf" srcId="{63076EEA-FFA5-493D-B98B-8A8E77D82CD2}" destId="{F236C462-9F87-4FF1-AC93-5103D354F51C}" srcOrd="7" destOrd="0" presId="urn:microsoft.com/office/officeart/2005/8/layout/vList2"/>
    <dgm:cxn modelId="{51F58D49-2424-44E6-8A36-6FFCF9EB8794}" type="presParOf" srcId="{63076EEA-FFA5-493D-B98B-8A8E77D82CD2}" destId="{27197D9D-FC95-41DC-8175-4572A02DE7A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43847-6376-47AB-88EB-049EFAE64D89}">
      <dsp:nvSpPr>
        <dsp:cNvPr id="0" name=""/>
        <dsp:cNvSpPr/>
      </dsp:nvSpPr>
      <dsp:spPr>
        <a:xfrm>
          <a:off x="0" y="156329"/>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latin typeface="Museo 500" panose="02000000000000000000" pitchFamily="50" charset="0"/>
            </a:rPr>
            <a:t>Help people understand that homelessness is more than rough sleeping – tell them about the other forms of hidden homelessness</a:t>
          </a:r>
          <a:endParaRPr lang="en-US" sz="1900" kern="1200">
            <a:latin typeface="Museo 500" panose="02000000000000000000" pitchFamily="50" charset="0"/>
          </a:endParaRPr>
        </a:p>
      </dsp:txBody>
      <dsp:txXfrm>
        <a:off x="0" y="1753385"/>
        <a:ext cx="3327201" cy="2395585"/>
      </dsp:txXfrm>
    </dsp:sp>
    <dsp:sp modelId="{7EB3FE86-89BE-456C-AAC2-40896B804133}">
      <dsp:nvSpPr>
        <dsp:cNvPr id="0" name=""/>
        <dsp:cNvSpPr/>
      </dsp:nvSpPr>
      <dsp:spPr>
        <a:xfrm>
          <a:off x="821"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Museo 500" panose="02000000000000000000" pitchFamily="50" charset="0"/>
            </a:rPr>
            <a:t>01</a:t>
          </a:r>
        </a:p>
      </dsp:txBody>
      <dsp:txXfrm>
        <a:off x="821" y="182441"/>
        <a:ext cx="3327201" cy="1597056"/>
      </dsp:txXfrm>
    </dsp:sp>
    <dsp:sp modelId="{39D175B2-C973-47A0-A646-8496211C710B}">
      <dsp:nvSpPr>
        <dsp:cNvPr id="0" name=""/>
        <dsp:cNvSpPr/>
      </dsp:nvSpPr>
      <dsp:spPr>
        <a:xfrm>
          <a:off x="3594199" y="182441"/>
          <a:ext cx="3327201" cy="399264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latin typeface="Museo 500" panose="02000000000000000000" pitchFamily="50" charset="0"/>
            </a:rPr>
            <a:t>Explain about how society causes the external pressures that cause homelessness</a:t>
          </a:r>
          <a:endParaRPr lang="en-US" sz="1900" kern="1200">
            <a:latin typeface="Museo 500" panose="02000000000000000000" pitchFamily="50" charset="0"/>
          </a:endParaRPr>
        </a:p>
      </dsp:txBody>
      <dsp:txXfrm>
        <a:off x="3594199" y="1779497"/>
        <a:ext cx="3327201" cy="2395585"/>
      </dsp:txXfrm>
    </dsp:sp>
    <dsp:sp modelId="{5CD542A3-BBC7-426F-AE23-4B74F63A88E5}">
      <dsp:nvSpPr>
        <dsp:cNvPr id="0" name=""/>
        <dsp:cNvSpPr/>
      </dsp:nvSpPr>
      <dsp:spPr>
        <a:xfrm>
          <a:off x="3594199"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Museo 500" panose="02000000000000000000" pitchFamily="50" charset="0"/>
            </a:rPr>
            <a:t>02</a:t>
          </a:r>
        </a:p>
      </dsp:txBody>
      <dsp:txXfrm>
        <a:off x="3594199" y="182441"/>
        <a:ext cx="3327201" cy="1597056"/>
      </dsp:txXfrm>
    </dsp:sp>
    <dsp:sp modelId="{585743E2-8F1A-48D4-BC8B-9C2FAE93E2C4}">
      <dsp:nvSpPr>
        <dsp:cNvPr id="0" name=""/>
        <dsp:cNvSpPr/>
      </dsp:nvSpPr>
      <dsp:spPr>
        <a:xfrm>
          <a:off x="7187576" y="182441"/>
          <a:ext cx="3327201" cy="399264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GB" sz="1900" kern="1200">
              <a:latin typeface="Museo 500" panose="02000000000000000000" pitchFamily="50" charset="0"/>
            </a:rPr>
            <a:t>Remind people we can end homelessness! And that this is about providing homes and fixing policies and systems, not fixing people</a:t>
          </a:r>
          <a:endParaRPr lang="en-US" sz="1900" kern="1200">
            <a:latin typeface="Museo 500" panose="02000000000000000000" pitchFamily="50" charset="0"/>
          </a:endParaRPr>
        </a:p>
      </dsp:txBody>
      <dsp:txXfrm>
        <a:off x="7187576" y="1779497"/>
        <a:ext cx="3327201" cy="2395585"/>
      </dsp:txXfrm>
    </dsp:sp>
    <dsp:sp modelId="{D4636D62-33DC-4C47-A436-3BA9BFA2B8F9}">
      <dsp:nvSpPr>
        <dsp:cNvPr id="0" name=""/>
        <dsp:cNvSpPr/>
      </dsp:nvSpPr>
      <dsp:spPr>
        <a:xfrm>
          <a:off x="7187576"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Museo 500" panose="02000000000000000000" pitchFamily="50" charset="0"/>
            </a:rPr>
            <a:t>03</a:t>
          </a:r>
        </a:p>
      </dsp:txBody>
      <dsp:txXfrm>
        <a:off x="7187576" y="182441"/>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2F898-3E9F-4A50-86DC-9BAE68D48F7D}">
      <dsp:nvSpPr>
        <dsp:cNvPr id="0" name=""/>
        <dsp:cNvSpPr/>
      </dsp:nvSpPr>
      <dsp:spPr>
        <a:xfrm>
          <a:off x="0" y="6826"/>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Campaign</a:t>
          </a:r>
        </a:p>
      </dsp:txBody>
      <dsp:txXfrm>
        <a:off x="38638" y="45464"/>
        <a:ext cx="10438324" cy="714229"/>
      </dsp:txXfrm>
    </dsp:sp>
    <dsp:sp modelId="{BBD7317A-2875-4617-B3D8-167CBEFF5CB3}">
      <dsp:nvSpPr>
        <dsp:cNvPr id="0" name=""/>
        <dsp:cNvSpPr/>
      </dsp:nvSpPr>
      <dsp:spPr>
        <a:xfrm>
          <a:off x="0" y="893372"/>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Donate</a:t>
          </a:r>
          <a:endParaRPr lang="en-US" sz="3300" kern="1200"/>
        </a:p>
      </dsp:txBody>
      <dsp:txXfrm>
        <a:off x="38638" y="932010"/>
        <a:ext cx="10438324" cy="714229"/>
      </dsp:txXfrm>
    </dsp:sp>
    <dsp:sp modelId="{964844B8-D723-45F2-B497-1441AE8B37CB}">
      <dsp:nvSpPr>
        <dsp:cNvPr id="0" name=""/>
        <dsp:cNvSpPr/>
      </dsp:nvSpPr>
      <dsp:spPr>
        <a:xfrm>
          <a:off x="0" y="1779917"/>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Educate</a:t>
          </a:r>
          <a:endParaRPr lang="en-US" sz="3300" kern="1200"/>
        </a:p>
      </dsp:txBody>
      <dsp:txXfrm>
        <a:off x="38638" y="1818555"/>
        <a:ext cx="10438324" cy="714229"/>
      </dsp:txXfrm>
    </dsp:sp>
    <dsp:sp modelId="{2393815C-5612-4BE3-93A5-22FBF0777F34}">
      <dsp:nvSpPr>
        <dsp:cNvPr id="0" name=""/>
        <dsp:cNvSpPr/>
      </dsp:nvSpPr>
      <dsp:spPr>
        <a:xfrm>
          <a:off x="0" y="2666462"/>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Fundraise</a:t>
          </a:r>
          <a:endParaRPr lang="en-US" sz="3300" kern="1200"/>
        </a:p>
      </dsp:txBody>
      <dsp:txXfrm>
        <a:off x="38638" y="2705100"/>
        <a:ext cx="10438324" cy="714229"/>
      </dsp:txXfrm>
    </dsp:sp>
    <dsp:sp modelId="{27197D9D-FC95-41DC-8175-4572A02DE7A2}">
      <dsp:nvSpPr>
        <dsp:cNvPr id="0" name=""/>
        <dsp:cNvSpPr/>
      </dsp:nvSpPr>
      <dsp:spPr>
        <a:xfrm>
          <a:off x="0" y="3553007"/>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Volunteer </a:t>
          </a:r>
          <a:endParaRPr lang="en-US" sz="3300" kern="1200"/>
        </a:p>
      </dsp:txBody>
      <dsp:txXfrm>
        <a:off x="38638" y="3591645"/>
        <a:ext cx="10438324" cy="71422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F5290-0661-441E-BC0F-D703A62DE65B}" type="datetimeFigureOut">
              <a:rPr lang="en-GB" smtClean="0"/>
              <a:t>03/06/2025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E48F-006E-4FD6-AC9F-7EE7B8A26D54}" type="slidenum">
              <a:rPr lang="en-GB" smtClean="0"/>
              <a:t>‹#›</a:t>
            </a:fld>
            <a:endParaRPr lang="en-GB"/>
          </a:p>
        </p:txBody>
      </p:sp>
    </p:spTree>
    <p:extLst>
      <p:ext uri="{BB962C8B-B14F-4D97-AF65-F5344CB8AC3E}">
        <p14:creationId xmlns:p14="http://schemas.microsoft.com/office/powerpoint/2010/main" val="335418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EE48F-006E-4FD6-AC9F-7EE7B8A26D54}" type="slidenum">
              <a:rPr lang="en-GB" smtClean="0"/>
              <a:t>1</a:t>
            </a:fld>
            <a:endParaRPr lang="en-GB"/>
          </a:p>
        </p:txBody>
      </p:sp>
    </p:spTree>
    <p:extLst>
      <p:ext uri="{BB962C8B-B14F-4D97-AF65-F5344CB8AC3E}">
        <p14:creationId xmlns:p14="http://schemas.microsoft.com/office/powerpoint/2010/main" val="1239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09559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be done virtually or in person.</a:t>
            </a:r>
          </a:p>
          <a:p>
            <a:endParaRPr lang="en-GB" dirty="0"/>
          </a:p>
          <a:p>
            <a:r>
              <a:rPr lang="en-GB" dirty="0"/>
              <a:t>In person: for each question people have to make a choice and place themselves on one side of the room or the other. Pick on a couple of people to give their answers.</a:t>
            </a:r>
          </a:p>
          <a:p>
            <a:r>
              <a:rPr lang="en-GB" dirty="0"/>
              <a:t>Virtually: You can either use polls, ask people to give a thumbs up or down for answers or type their answer in chat. If using polls ask if anyone wants to share their choice and rationale, if chat you can select or ask for volunteers.</a:t>
            </a:r>
          </a:p>
          <a:p>
            <a:endParaRPr lang="en-GB" dirty="0"/>
          </a:p>
          <a:p>
            <a:r>
              <a:rPr lang="en-GB" dirty="0"/>
              <a:t>The idea is to start with general questions and then build into the topic of homelessness. You can use the examples below or come up with your own!</a:t>
            </a:r>
          </a:p>
          <a:p>
            <a:r>
              <a:rPr lang="en-GB" dirty="0"/>
              <a:t>Example questions:</a:t>
            </a:r>
          </a:p>
          <a:p>
            <a:r>
              <a:rPr lang="en-GB" dirty="0"/>
              <a:t>Would you rather have the superpower of invisibility or be able to fly?</a:t>
            </a:r>
          </a:p>
          <a:p>
            <a:r>
              <a:rPr lang="en-GB" dirty="0"/>
              <a:t>Would you rather win the lottery or live twice as long?</a:t>
            </a:r>
          </a:p>
          <a:p>
            <a:r>
              <a:rPr lang="en-GB" dirty="0"/>
              <a:t>Would you rather never watch tv or never use social media?</a:t>
            </a:r>
          </a:p>
          <a:p>
            <a:r>
              <a:rPr lang="en-GB" dirty="0"/>
              <a:t>Would you rather never have a pet or not have a bathroom in your home?</a:t>
            </a:r>
          </a:p>
          <a:p>
            <a:r>
              <a:rPr lang="en-GB" dirty="0"/>
              <a:t>Would you rather have to be in by 8pm every night or only sleep for an hour each night?</a:t>
            </a:r>
          </a:p>
          <a:p>
            <a:r>
              <a:rPr lang="en-GB" dirty="0"/>
              <a:t>Would you rather always have cold showers or never have a hot meal again?</a:t>
            </a:r>
          </a:p>
          <a:p>
            <a:r>
              <a:rPr lang="en-GB" dirty="0"/>
              <a:t>Would you rather go without heat or food?</a:t>
            </a:r>
          </a:p>
          <a:p>
            <a:r>
              <a:rPr lang="en-GB" dirty="0"/>
              <a:t>Would you rather have school shoes and uniform for your child or be able to pay your rent?</a:t>
            </a:r>
          </a:p>
          <a:p>
            <a:r>
              <a:rPr lang="en-GB" dirty="0"/>
              <a:t>Would you rather not have enough money to pay for your home or not have enough money for food for you and your family?</a:t>
            </a:r>
          </a:p>
          <a:p>
            <a:r>
              <a:rPr lang="en-GB" dirty="0"/>
              <a:t>Would you rather keep your dog that you have had for a number of years and stops you feeling lonely or give your dog up so you have somewhere safe to live?</a:t>
            </a:r>
          </a:p>
          <a:p>
            <a:endParaRPr lang="en-GB" dirty="0"/>
          </a:p>
          <a:p>
            <a:r>
              <a:rPr lang="en-GB" dirty="0"/>
              <a:t>Discussion points:</a:t>
            </a:r>
          </a:p>
          <a:p>
            <a:pPr marL="171450" indent="-171450">
              <a:buFont typeface="Arial" panose="020B0604020202020204" pitchFamily="34" charset="0"/>
              <a:buChar char="•"/>
            </a:pPr>
            <a:r>
              <a:rPr lang="en-GB" dirty="0"/>
              <a:t>Some people struggle to pay their rents due to the cost increasing more than wages and benefits. This is one of the main reasons why people are being </a:t>
            </a:r>
            <a:r>
              <a:rPr lang="en-GB" b="1" dirty="0"/>
              <a:t>pushed</a:t>
            </a:r>
            <a:r>
              <a:rPr lang="en-GB" dirty="0"/>
              <a:t> into homelessness.</a:t>
            </a:r>
          </a:p>
          <a:p>
            <a:pPr marL="171450" indent="-171450">
              <a:buFont typeface="Arial" panose="020B0604020202020204" pitchFamily="34" charset="0"/>
              <a:buChar char="•"/>
            </a:pPr>
            <a:r>
              <a:rPr lang="en-GB" dirty="0"/>
              <a:t>Over 250,000 households across Great Britain are currently in temporary accommodation – accommodation that is often unsuitable, sometimes dangerous. Imagine living in somewhere you cannot make into a home, possibly being miles from any friends or family or your child’s school, not having proper cooking facilities or secure spaces to store all your belongings. </a:t>
            </a:r>
          </a:p>
          <a:p>
            <a:pPr marL="171450" indent="-171450">
              <a:buFont typeface="Arial" panose="020B0604020202020204" pitchFamily="34" charset="0"/>
              <a:buChar char="•"/>
            </a:pPr>
            <a:r>
              <a:rPr lang="en-GB" dirty="0"/>
              <a:t>People often may sleep during the day as this is safer when they are sleeping rough. In addition, imagine only having the belongings you can carry with you and having to carry these everywhere with you.</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Ask how did they find choosing the answers to some of these questions? Were some easier than others? How does it make them feel about homelessness? Imagine having to make some of the4se tough choices all the time.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A7EE48F-006E-4FD6-AC9F-7EE7B8A26D54}" type="slidenum">
              <a:rPr lang="en-GB" smtClean="0"/>
              <a:t>11</a:t>
            </a:fld>
            <a:endParaRPr lang="en-GB"/>
          </a:p>
        </p:txBody>
      </p:sp>
    </p:spTree>
    <p:extLst>
      <p:ext uri="{BB962C8B-B14F-4D97-AF65-F5344CB8AC3E}">
        <p14:creationId xmlns:p14="http://schemas.microsoft.com/office/powerpoint/2010/main" val="155534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Social pressures such as, poverty, systemic inequality, and incomes that are failing to keep up with rapidly rising rents – can put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immense pressure </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on people. The cost-of-living crisis has piled impossible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financial burdens </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onto people, and they can find themselves grappling with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soaring</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 living costs. It is rarely one single factor that pushes someone into homelessness, but a combination of life events and systemic factors.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Life events can also be a source of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considerable pressure</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 This could be job loss, domestic abuse in the home, relationship breakdown, bereavement – or being evicted at a time when you cannot afford the money for a deposit or rent in advance.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Mental or physical health problems or substance use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may add further strain </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for some people.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Think back to the last exercise – if you are constantly being forced to choose between those essential things all the time what impact do you think this will have on your physical and mental health and your relationships?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When this pressure builds </a:t>
            </a:r>
            <a:r>
              <a:rPr kumimoji="0" lang="en-US" sz="1200" b="0"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 and is compounded by poverty and unaffordable housing - people can be </a:t>
            </a:r>
            <a:r>
              <a:rPr kumimoji="0" lang="en-US" sz="1200" b="1" i="0" u="none" strike="noStrike" kern="1200" cap="none" spc="0" normalizeH="0" baseline="0" noProof="0" dirty="0">
                <a:ln>
                  <a:noFill/>
                </a:ln>
                <a:solidFill>
                  <a:srgbClr val="000000"/>
                </a:solidFill>
                <a:effectLst/>
                <a:uLnTx/>
                <a:uFillTx/>
                <a:latin typeface="Museo 500" panose="02000000000000000000" pitchFamily="50" charset="0"/>
                <a:ea typeface="+mn-ea"/>
                <a:cs typeface="+mn-cs"/>
              </a:rPr>
              <a:t>pushed into homelessness.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useo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useo 500" panose="02000000000000000000" pitchFamily="50" charset="0"/>
                <a:ea typeface="Calibri" panose="020F0502020204030204" pitchFamily="34" charset="0"/>
                <a:cs typeface="Times New Roman" panose="02020603050405020304" pitchFamily="18" charset="0"/>
              </a:rPr>
              <a:t>The combination of soaring rents, the lack of supply of social housing and increase in the cost of living, is forcing more and more people into homelessness. Many councils are at breaking point and are struggling to find suitable accommodation. This means that across every country in Great Britain, the number of households in temporary accommodation has increased significantly.  </a:t>
            </a:r>
            <a:endParaRPr kumimoji="0" lang="en-GB" sz="1200" b="0" i="0" u="none" strike="noStrike" kern="1200" cap="none" spc="0" normalizeH="0" baseline="0" noProof="0" dirty="0">
              <a:ln>
                <a:noFill/>
              </a:ln>
              <a:solidFill>
                <a:prstClr val="black"/>
              </a:solidFill>
              <a:effectLst/>
              <a:uLnTx/>
              <a:uFillTx/>
              <a:latin typeface="Museo 500" panose="02000000000000000000" pitchFamily="50" charset="0"/>
              <a:ea typeface="+mn-ea"/>
              <a:cs typeface="Times New Roman" panose="02020603050405020304" pitchFamily="18" charset="0"/>
            </a:endParaRPr>
          </a:p>
          <a:p>
            <a:pPr algn="l" rtl="0" fontAlgn="base"/>
            <a:r>
              <a:rPr lang="en-GB" sz="1800" b="0" i="0" u="none" strike="noStrike" dirty="0">
                <a:solidFill>
                  <a:srgbClr val="7030A0"/>
                </a:solidFill>
                <a:effectLst/>
                <a:latin typeface="Museo 500" panose="02000000000000000000" pitchFamily="50" charset="0"/>
              </a:rPr>
              <a:t>Some of the main reasons that people present to a local authority homelessness team:</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Being asked to leave by family and friends </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Relationship breakdown</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Domestic abuse</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End of private rented tenancy</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End of social housing tenancy</a:t>
            </a:r>
            <a:r>
              <a:rPr lang="en-US" sz="1800" b="0" i="0" dirty="0">
                <a:solidFill>
                  <a:srgbClr val="000000"/>
                </a:solidFill>
                <a:effectLst/>
                <a:latin typeface="Museo 500" panose="02000000000000000000" pitchFamily="50"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3B3838"/>
                </a:solidFill>
                <a:effectLst/>
                <a:latin typeface="Museo 500" panose="02000000000000000000" pitchFamily="50" charset="0"/>
              </a:rPr>
              <a:t>Being discharged from a state institution – hospital, leaving care or prison</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392EC2"/>
              </a:solidFill>
              <a:effectLst/>
              <a:uLnTx/>
              <a:uFillTx/>
              <a:latin typeface="Museo Sans 500" panose="02000000000000000000" pitchFamily="50"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9A7EE48F-006E-4FD6-AC9F-7EE7B8A26D54}" type="slidenum">
              <a:rPr lang="en-GB" smtClean="0"/>
              <a:t>12</a:t>
            </a:fld>
            <a:endParaRPr lang="en-GB"/>
          </a:p>
        </p:txBody>
      </p:sp>
    </p:spTree>
    <p:extLst>
      <p:ext uri="{BB962C8B-B14F-4D97-AF65-F5344CB8AC3E}">
        <p14:creationId xmlns:p14="http://schemas.microsoft.com/office/powerpoint/2010/main" val="53845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activity can be done virtually or in person.</a:t>
            </a:r>
          </a:p>
          <a:p>
            <a:endParaRPr lang="en-GB"/>
          </a:p>
          <a:p>
            <a:r>
              <a:rPr lang="en-GB"/>
              <a:t>In person: Flipchart or multiple flipcharts for people to write answers on.</a:t>
            </a:r>
          </a:p>
          <a:p>
            <a:r>
              <a:rPr lang="en-GB"/>
              <a:t>Virtually: You can use </a:t>
            </a:r>
            <a:r>
              <a:rPr lang="en-GB" err="1"/>
              <a:t>slido</a:t>
            </a:r>
            <a:r>
              <a:rPr lang="en-GB"/>
              <a:t> or Teams tools, chat or call out</a:t>
            </a:r>
          </a:p>
          <a:p>
            <a:endParaRPr lang="en-GB"/>
          </a:p>
          <a:p>
            <a:r>
              <a:rPr lang="en-GB"/>
              <a:t>Ask people to share their thoughts on the different ways homelessness impacts on someone’s life.</a:t>
            </a:r>
          </a:p>
          <a:p>
            <a:endParaRPr lang="en-GB"/>
          </a:p>
          <a:p>
            <a:r>
              <a:rPr lang="en-GB"/>
              <a:t>Alternatively, you can use the following slide to discuss through the points.</a:t>
            </a:r>
          </a:p>
          <a:p>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67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 Homelessness doesn’t just impact individuals, it affects us all because we are common members of an interconnected society. We know just how much we rely on each other to get by.</a:t>
            </a:r>
            <a:br>
              <a:rPr lang="en-US" sz="1800" dirty="0">
                <a:effectLst/>
                <a:latin typeface="Segoe UI" panose="020B0502040204020203" pitchFamily="34" charset="0"/>
              </a:rPr>
            </a:br>
            <a:r>
              <a:rPr lang="en-US" sz="1800" dirty="0">
                <a:effectLst/>
                <a:latin typeface="Segoe UI" panose="020B0502040204020203" pitchFamily="34" charset="0"/>
              </a:rPr>
              <a:t>There is a significant human cost to homelessness. Having a decent home is vital for good health and wellbeing. It makes it easier for people to succeed at work and in education, to maintain relationships with their family and friends and to contribute to their community.</a:t>
            </a:r>
            <a:br>
              <a:rPr lang="en-US" sz="1800" dirty="0">
                <a:effectLst/>
                <a:latin typeface="Segoe UI" panose="020B0502040204020203" pitchFamily="34" charset="0"/>
              </a:rPr>
            </a:br>
            <a:r>
              <a:rPr lang="en-US" sz="1800" dirty="0">
                <a:effectLst/>
                <a:latin typeface="Segoe UI" panose="020B0502040204020203" pitchFamily="34" charset="0"/>
              </a:rPr>
              <a:t>Making sure that everyone has a secure and affordable home benefits us all, creating a stronger society where everyone can play their part.</a:t>
            </a:r>
            <a:endParaRPr lang="en-US" sz="1800" dirty="0">
              <a:effectLst/>
              <a:latin typeface="Arial" panose="020B0604020202020204" pitchFamily="34" charset="0"/>
            </a:endParaRPr>
          </a:p>
          <a:p>
            <a:endParaRPr lang="en-GB" dirty="0"/>
          </a:p>
          <a:p>
            <a:r>
              <a:rPr lang="en-GB" dirty="0"/>
              <a:t>In terms of how it affects an individual:</a:t>
            </a:r>
          </a:p>
          <a:p>
            <a:endParaRPr lang="en-GB" dirty="0"/>
          </a:p>
          <a:p>
            <a:r>
              <a:rPr lang="en-GB" dirty="0"/>
              <a:t>Mental and Physical Health</a:t>
            </a:r>
          </a:p>
          <a:p>
            <a:pPr marL="171450" indent="-171450">
              <a:buFont typeface="Arial" panose="020B0604020202020204" pitchFamily="34" charset="0"/>
              <a:buChar char="•"/>
            </a:pPr>
            <a:r>
              <a:rPr lang="en-GB" dirty="0"/>
              <a:t>We have already discussed the pressure of having to make those difficult choices and the impact that may have on our health. However, staying healthy when homelessness becomes much harder. Not only may you not have access to warmth, healthy foods and the things that keep you well, but having no fixed address makes it harder to register with a GP, dentist and health services. In addition, sleeping or living on the streets is dangerous – more than 1:3 people on the streets have been deliberately hit or kicked or experienced some other form of violence. Incidents that go unreported to the police. Crisis research has shown that people who are sleeping rough are far more likely to be victims of crime than perpetrators. Being homeless increases the risk of dying young which is simply unacceptable.</a:t>
            </a:r>
          </a:p>
          <a:p>
            <a:pPr marL="171450" indent="-171450">
              <a:buFont typeface="Arial" panose="020B0604020202020204" pitchFamily="34" charset="0"/>
              <a:buChar char="•"/>
            </a:pPr>
            <a:r>
              <a:rPr lang="en-GB" dirty="0"/>
              <a:t>Homelessness can also be lonely and isolating – imagine not having friends/family/colleagues to talk to.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Relationships</a:t>
            </a:r>
          </a:p>
          <a:p>
            <a:pPr marL="171450" indent="-171450">
              <a:buFont typeface="Arial" panose="020B0604020202020204" pitchFamily="34" charset="0"/>
              <a:buChar char="•"/>
            </a:pPr>
            <a:r>
              <a:rPr lang="en-GB" dirty="0"/>
              <a:t>Being homeless can impact on your relationships. Relationship breakdown may be the cause, or living on the streets or in temporary accommodation can push your relationship to breaking point. In addition, imagine if you are experiencing in work homelessness and don’t feel comfortable talking to your colleagues about it – you have to constantly turn down social activities due to cost, you worry about not looking or smelling clean, your tired. You may have to move away from family to secure temporary accommodation and then cannot afford the travel costs to see people. You may not be able to see your children or have them to stay affecting those relationships at an important point in yours and their life. Being homeless puts huge strain on all forms of relationship which can increase loneliness and isolation.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Jobs and finances</a:t>
            </a:r>
          </a:p>
          <a:p>
            <a:pPr marL="171450" indent="-171450">
              <a:buFont typeface="Arial" panose="020B0604020202020204" pitchFamily="34" charset="0"/>
              <a:buChar char="•"/>
            </a:pPr>
            <a:r>
              <a:rPr lang="en-GB" dirty="0"/>
              <a:t>Having no fixed address makes it harder to be able to register with a bank. No bank account means no benefit payments or payments from a job. These days so many things are card only so how do you do anything? Applying for a job with no fixed address is also very difficult.</a:t>
            </a:r>
          </a:p>
          <a:p>
            <a:pPr marL="171450" indent="-171450">
              <a:buFont typeface="Arial" panose="020B0604020202020204" pitchFamily="34" charset="0"/>
              <a:buChar char="•"/>
            </a:pPr>
            <a:r>
              <a:rPr lang="en-GB" dirty="0"/>
              <a:t>Having the right ID can be difficult too if you don’t have a fixed address.</a:t>
            </a:r>
          </a:p>
          <a:p>
            <a:pPr marL="171450" indent="-171450">
              <a:buFont typeface="Arial" panose="020B0604020202020204" pitchFamily="34" charset="0"/>
              <a:buChar char="•"/>
            </a:pPr>
            <a:r>
              <a:rPr lang="en-GB" dirty="0"/>
              <a:t>Some people are in work whilst homeless, being homeless then impacts in terms of their energy levels, access to resources, being able to get to work.</a:t>
            </a:r>
          </a:p>
          <a:p>
            <a:pPr marL="171450" indent="-171450">
              <a:buFont typeface="Arial" panose="020B0604020202020204" pitchFamily="34" charset="0"/>
              <a:buChar char="•"/>
            </a:pPr>
            <a:r>
              <a:rPr lang="en-GB" dirty="0"/>
              <a:t>Being homeless can make it harder to access the tech you need to live and stay connected in this day and age- when everything is online how do you do it with no </a:t>
            </a:r>
            <a:r>
              <a:rPr lang="en-GB" dirty="0" err="1"/>
              <a:t>wifi</a:t>
            </a:r>
            <a:r>
              <a:rPr lang="en-GB" dirty="0"/>
              <a:t>, no credit etc. If someone is sleeping rough their possessions can often be stolen making this even harder.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You may wish to play a Crisis video here – one we recommend is https://youtu.be/zsdr4ZyDlEc – you can share this link with your audience if you wish</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A7EE48F-006E-4FD6-AC9F-7EE7B8A26D54}" type="slidenum">
              <a:rPr lang="en-GB" smtClean="0"/>
              <a:t>14</a:t>
            </a:fld>
            <a:endParaRPr lang="en-GB"/>
          </a:p>
        </p:txBody>
      </p:sp>
    </p:spTree>
    <p:extLst>
      <p:ext uri="{BB962C8B-B14F-4D97-AF65-F5344CB8AC3E}">
        <p14:creationId xmlns:p14="http://schemas.microsoft.com/office/powerpoint/2010/main" val="197383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10568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Each solution is set to appear as you click</a:t>
            </a:r>
          </a:p>
          <a:p>
            <a:pPr marL="171450" indent="-171450">
              <a:buFont typeface="Arial" panose="020B0604020202020204" pitchFamily="34" charset="0"/>
              <a:buChar char="•"/>
            </a:pPr>
            <a:r>
              <a:rPr lang="en-GB"/>
              <a:t>Homelessness can be prevented and this is the best solution. No-one should have to experience homelessness and there is a significant human cost.</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To prevent homelessness: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pressures on those at risk need to be reduced</a:t>
            </a:r>
          </a:p>
          <a:p>
            <a:pPr marL="171450" indent="-171450">
              <a:buFont typeface="Arial" panose="020B0604020202020204" pitchFamily="34" charset="0"/>
              <a:buChar char="•"/>
            </a:pPr>
            <a:r>
              <a:rPr lang="en-GB"/>
              <a:t>There needs to be better measures in place for those leaving a state institution</a:t>
            </a:r>
          </a:p>
          <a:p>
            <a:pPr marL="171450" indent="-171450">
              <a:buFont typeface="Arial" panose="020B0604020202020204" pitchFamily="34" charset="0"/>
              <a:buChar char="•"/>
            </a:pPr>
            <a:r>
              <a:rPr lang="en-GB"/>
              <a:t>People need to know where to access help so they access it before losing their home</a:t>
            </a:r>
          </a:p>
          <a:p>
            <a:pPr marL="171450" indent="-171450">
              <a:buFont typeface="Arial" panose="020B0604020202020204" pitchFamily="34" charset="0"/>
              <a:buChar char="•"/>
            </a:pPr>
            <a:r>
              <a:rPr lang="en-GB"/>
              <a:t>We need to spot the signs earlier to provide support.</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As a society we need to:</a:t>
            </a:r>
          </a:p>
          <a:p>
            <a:pPr marL="171450" indent="-171450">
              <a:buFont typeface="Arial" panose="020B0604020202020204" pitchFamily="34" charset="0"/>
              <a:buChar char="•"/>
            </a:pPr>
            <a:r>
              <a:rPr lang="en-GB"/>
              <a:t>Increase the supply of good quality affordable housing</a:t>
            </a:r>
          </a:p>
          <a:p>
            <a:pPr marL="171450" indent="-171450">
              <a:buFont typeface="Arial" panose="020B0604020202020204" pitchFamily="34" charset="0"/>
              <a:buChar char="•"/>
            </a:pPr>
            <a:r>
              <a:rPr lang="en-GB"/>
              <a:t>Ensure access is available to legal help to prevent an eviction or mortgage repossession</a:t>
            </a:r>
          </a:p>
          <a:p>
            <a:pPr marL="171450" indent="-171450">
              <a:buFont typeface="Arial" panose="020B0604020202020204" pitchFamily="34" charset="0"/>
              <a:buChar char="•"/>
            </a:pPr>
            <a:r>
              <a:rPr lang="en-GB"/>
              <a:t>Support people to maintain tenancies</a:t>
            </a:r>
          </a:p>
          <a:p>
            <a:pPr marL="171450" indent="-171450">
              <a:buFont typeface="Arial" panose="020B0604020202020204" pitchFamily="34" charset="0"/>
              <a:buChar char="•"/>
            </a:pPr>
            <a:r>
              <a:rPr lang="en-GB"/>
              <a:t>Provide access to financial and budgeting support</a:t>
            </a:r>
          </a:p>
          <a:p>
            <a:pPr marL="171450" indent="-171450">
              <a:buFont typeface="Arial" panose="020B0604020202020204" pitchFamily="34" charset="0"/>
              <a:buChar char="•"/>
            </a:pPr>
            <a:r>
              <a:rPr lang="en-GB"/>
              <a:t>Ensure people can access health services to prevent poor health causing homelessness</a:t>
            </a:r>
          </a:p>
          <a:p>
            <a:pPr marL="171450" indent="-171450">
              <a:buFont typeface="Arial" panose="020B0604020202020204" pitchFamily="34" charset="0"/>
              <a:buChar char="•"/>
            </a:pPr>
            <a:r>
              <a:rPr lang="en-GB"/>
              <a:t>Provide access to mediation services for issues such as family or neighbour disputes to see if they can be resolved</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 need to push our governments for these things to be in place.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Local councils have a duty to help those who are homeless or at risk of homelessness – as a minimum they should help them to put a plan in to address their situation.</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Solutions that are being found to work:</a:t>
            </a:r>
          </a:p>
          <a:p>
            <a:pPr marL="0" indent="0">
              <a:buFont typeface="Arial" panose="020B0604020202020204" pitchFamily="34" charset="0"/>
              <a:buNone/>
            </a:pPr>
            <a:r>
              <a:rPr lang="en-GB" b="1"/>
              <a:t>Housing First </a:t>
            </a:r>
            <a:r>
              <a:rPr lang="en-GB"/>
              <a:t>–  - A Housing led approach </a:t>
            </a:r>
            <a:r>
              <a:rPr lang="en-US"/>
              <a:t>to ending homelessness that offers stable and permanent housing to people facing homelessness without judgement or preconditions - P</a:t>
            </a:r>
            <a:r>
              <a:rPr lang="en-GB" err="1"/>
              <a:t>rovides</a:t>
            </a:r>
            <a:r>
              <a:rPr lang="en-GB"/>
              <a:t> unconditional housing, rapid and effective as an intervention for people who may have multiple and complex needs. Case workers have small caseloads to work intensively with people, </a:t>
            </a:r>
            <a:r>
              <a:rPr lang="en-US" dirty="0"/>
              <a:t>providing one to one support, </a:t>
            </a:r>
            <a:r>
              <a:rPr lang="en-GB" dirty="0"/>
              <a:t>enabling choice and control over the support that people receive, </a:t>
            </a:r>
            <a:r>
              <a:rPr lang="en-GB"/>
              <a:t>advocating and working with community partners to ensure that people are able to access </a:t>
            </a:r>
            <a:r>
              <a:rPr lang="en-GB" dirty="0"/>
              <a:t>appropriate </a:t>
            </a:r>
            <a:r>
              <a:rPr lang="en-GB"/>
              <a:t>support in the community. Such as</a:t>
            </a:r>
            <a:r>
              <a:rPr lang="en-GB" dirty="0"/>
              <a:t>, </a:t>
            </a:r>
            <a:r>
              <a:rPr lang="en-GB"/>
              <a:t>GPs, dentists, hospital appointments, substance support, mental health support etc.  </a:t>
            </a:r>
          </a:p>
          <a:p>
            <a:pPr marL="0" indent="0">
              <a:buFont typeface="Arial" panose="020B0604020202020204" pitchFamily="34" charset="0"/>
              <a:buNone/>
            </a:pPr>
            <a:endParaRPr lang="en-GB"/>
          </a:p>
          <a:p>
            <a:pPr marL="0" indent="0">
              <a:buFont typeface="Arial" panose="020B0604020202020204" pitchFamily="34" charset="0"/>
              <a:buNone/>
            </a:pPr>
            <a:r>
              <a:rPr lang="en-GB" b="1"/>
              <a:t>Critical Time Interventions </a:t>
            </a:r>
            <a:r>
              <a:rPr lang="en-GB"/>
              <a:t>– CTI –</a:t>
            </a:r>
            <a:r>
              <a:rPr lang="en-US" dirty="0"/>
              <a:t>is a time-limited practice that has been demonstrated to work for individuals during periods of transition. Especially when transitioning from a state institutions, such as prison, hospital, leaving care or the armed forces. CTI focusses on community integration and continuity of care by ensuring that people have created lasting ties to their community and support systems.  Case workers have small caseloads, and the support provided is time-limited, has a phased approach with different stages and the support decreases in intensity before it is finally withdrawn. </a:t>
            </a:r>
          </a:p>
          <a:p>
            <a:pPr marL="0" indent="0">
              <a:buFont typeface="Arial" panose="020B0604020202020204" pitchFamily="34" charset="0"/>
              <a:buNone/>
            </a:pPr>
            <a:endParaRPr lang="en-GB"/>
          </a:p>
          <a:p>
            <a:pPr marL="0" indent="0">
              <a:buFont typeface="Arial" panose="020B0604020202020204" pitchFamily="34" charset="0"/>
              <a:buNone/>
            </a:pPr>
            <a:r>
              <a:rPr lang="en-GB" b="1" dirty="0"/>
              <a:t>Built for Zero </a:t>
            </a:r>
            <a:r>
              <a:rPr lang="en-GB"/>
              <a:t>– </a:t>
            </a:r>
            <a:r>
              <a:rPr lang="en-GB" dirty="0"/>
              <a:t>is what is called a ‘</a:t>
            </a:r>
            <a:r>
              <a:rPr lang="en-GB"/>
              <a:t>place based</a:t>
            </a:r>
            <a:r>
              <a:rPr lang="en-GB" dirty="0"/>
              <a:t>’</a:t>
            </a:r>
            <a:r>
              <a:rPr lang="en-GB"/>
              <a:t> approach – </a:t>
            </a:r>
            <a:r>
              <a:rPr lang="en-GB" dirty="0"/>
              <a:t>working with organisations and systems that operate in a particular community. Built for Zero works with 3 basic principles – homelessness is solvable, y</a:t>
            </a:r>
            <a:r>
              <a:rPr lang="en-US" dirty="0" err="1"/>
              <a:t>ou</a:t>
            </a:r>
            <a:r>
              <a:rPr lang="en-US" dirty="0"/>
              <a:t> can’t solve a problem that you can’t see, and homelessness is a systems issue. Built for Zero </a:t>
            </a:r>
            <a:r>
              <a:rPr lang="en-GB"/>
              <a:t>uses real time data</a:t>
            </a:r>
            <a:r>
              <a:rPr lang="en-GB" dirty="0"/>
              <a:t>, which means that they know who is experiencing homelessness in the community at any one time, and t</a:t>
            </a:r>
            <a:r>
              <a:rPr lang="en-US" dirty="0"/>
              <a:t>hen creates a collective responsibility for addressing an individual’s needs and communities work together to find a housing solution which meets that person's particular housing need. Communities working in this way agree to try new things quickly and responsively to try to end </a:t>
            </a:r>
            <a:r>
              <a:rPr lang="en-US"/>
              <a:t>a person's </a:t>
            </a:r>
            <a:r>
              <a:rPr lang="en-US" dirty="0"/>
              <a:t>homelessness.</a:t>
            </a:r>
            <a:endParaRPr lang="en-GB"/>
          </a:p>
          <a:p>
            <a:pPr marL="171450" indent="-171450">
              <a:buFont typeface="Arial" panose="020B0604020202020204" pitchFamily="34" charset="0"/>
              <a:buChar char="•"/>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84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Play video on small actions - https://www.youtube.com/watch?v=U__5Ff52P1I</a:t>
            </a:r>
          </a:p>
          <a:p>
            <a:r>
              <a:rPr lang="en-US" b="1" dirty="0"/>
              <a:t>PLEASE DO NOT SHARE THIS VIDEO – THIS HAS BEEN CREATED FOR YOU TO USE IN YOUR TALK AND IS NOT APPROVED FOR PUBLIC 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03894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Crisis members have told us that people stop seeing them as human when they are experiencing homelessness. They have also told us how important human connection is to them and that something as small as a conversation can make a real difference to their day.</a:t>
            </a:r>
          </a:p>
          <a:p>
            <a:endParaRPr lang="en-GB"/>
          </a:p>
          <a:p>
            <a:r>
              <a:rPr lang="en-GB"/>
              <a:t>Only approach someone if you are comfortable to do so but if you are here are tips on how to start a conversation:</a:t>
            </a:r>
          </a:p>
          <a:p>
            <a:pPr algn="l" rtl="0" fontAlgn="base"/>
            <a:r>
              <a:rPr lang="en-US" sz="1800" b="0" i="0">
                <a:solidFill>
                  <a:srgbClr val="000000"/>
                </a:solidFill>
                <a:effectLst/>
                <a:latin typeface="Museo 300" panose="02000000000000000000" pitchFamily="50"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Hi there, my name is [X], I just wanted to check if you are okay?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Are you happy to tell me your name?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I noticed you have been here for a while and I don’t think I’ve seen you around before, do you have anywhere to go?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Did you sleep here last night?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Would you like to tell me a bit about what’s happened? I might be able to direct you to where you can get help?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Have you spoken to anyone about what has happened, any support services, or the council? </a:t>
            </a:r>
            <a:r>
              <a:rPr lang="en-US" sz="1800" b="0" i="0">
                <a:solidFill>
                  <a:srgbClr val="000000"/>
                </a:solidFill>
                <a:effectLst/>
                <a:latin typeface="Museo 300" panose="02000000000000000000" pitchFamily="50"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Museo 300" panose="02000000000000000000" pitchFamily="50" charset="0"/>
              </a:rPr>
              <a:t>I could get some contact for different agencies that might be able to help, </a:t>
            </a:r>
            <a:r>
              <a:rPr lang="en-US" sz="1800" b="1" i="0" u="none" strike="noStrike">
                <a:solidFill>
                  <a:srgbClr val="000000"/>
                </a:solidFill>
                <a:effectLst/>
                <a:latin typeface="Museo 300" panose="02000000000000000000" pitchFamily="50" charset="0"/>
              </a:rPr>
              <a:t>would you like me to do that? </a:t>
            </a:r>
            <a:endParaRPr lang="en-US" b="0" i="0">
              <a:solidFill>
                <a:srgbClr val="000000"/>
              </a:solidFill>
              <a:effectLst/>
              <a:latin typeface="Arial" panose="020B0604020202020204" pitchFamily="34" charset="0"/>
            </a:endParaRPr>
          </a:p>
          <a:p>
            <a:endParaRPr lang="en-GB"/>
          </a:p>
          <a:p>
            <a:r>
              <a:rPr lang="en-GB"/>
              <a:t>Check if they would like help – a psychologically informed approach means allowing them to be in control of their situation.</a:t>
            </a:r>
          </a:p>
          <a:p>
            <a:endParaRPr lang="en-GB"/>
          </a:p>
          <a:p>
            <a:r>
              <a:rPr lang="en-GB"/>
              <a:t>Giving money is an individual choice – if you are uncomfortable with this you could ask if there is anything they would like </a:t>
            </a:r>
            <a:r>
              <a:rPr lang="en-GB" err="1"/>
              <a:t>eg</a:t>
            </a:r>
            <a:r>
              <a:rPr lang="en-GB"/>
              <a:t> food, drink, vouchers, phone credit</a:t>
            </a:r>
          </a:p>
          <a:p>
            <a:r>
              <a:rPr lang="en-GB"/>
              <a:t>Consider extremes of weather – for example in hot weather sunscreen, a cold drink, a sun hat would be really helpful. In cold weather, hot drinks and food and warm clothing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02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Call 999 in an emergency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6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Introduce yourself and that you are a Crisis Community Advocate. Explain that your role is to talk to them about homelessness on behalf of Crisis and help them understand how they can be part of the solution in ending homelessness.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0252F-8534-4504-9B03-8A12D67B7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387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How we talk about homelessness has a real impact on the individual and our society – language is powerful. You can help by thinking about how you talk about homelessness to friends, family and colleagues – we need to frame the issue and build public support for change. We all know what it is like to be under pressure in life.</a:t>
            </a:r>
          </a:p>
          <a:p>
            <a:pPr marL="171450" indent="-171450">
              <a:buFont typeface="Arial" panose="020B0604020202020204" pitchFamily="34" charset="0"/>
              <a:buChar char="•"/>
            </a:pPr>
            <a:r>
              <a:rPr lang="en-GB" b="1"/>
              <a:t>Discussion point - </a:t>
            </a:r>
            <a:r>
              <a:rPr lang="en-GB"/>
              <a:t>You could ask people what phrases have they heard that they feel contributes to the stigmatisation of homelessness? Examples could include – “They’re all on a scam”, “I look like a tramp today”, “Crackheads, druggies, they only have themselves to blame”, “She’s a rough sleeper – she chose that lifestyle”, “homelessness will always happen – it’s inevitable”, “we’re all just a pay check aware from being homeless aren’t we” – how do these phrases make you feel? Imagine hearing it said about yourself.</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Then show suggested phrases to illustrate how we can change language and move away from an individually blaming culture</a:t>
            </a:r>
          </a:p>
          <a:p>
            <a:pPr marL="171450" indent="-171450">
              <a:buFont typeface="Arial" panose="020B0604020202020204" pitchFamily="34" charset="0"/>
              <a:buChar char="•"/>
            </a:pPr>
            <a:r>
              <a:rPr lang="en-GB"/>
              <a:t>Use words that help to explain homelessness is caused by external factors, not bad choices. For example instead of saying she ended up rough sleeping – they were pushed into homelessness, they had no option.</a:t>
            </a:r>
          </a:p>
          <a:p>
            <a:pPr marL="171450" indent="-171450">
              <a:buFont typeface="Arial" panose="020B0604020202020204" pitchFamily="34" charset="0"/>
              <a:buChar char="•"/>
            </a:pPr>
            <a:r>
              <a:rPr lang="en-GB"/>
              <a:t>Don’t say things like they lost everything – the word lost makes homelessness seem random.</a:t>
            </a:r>
          </a:p>
          <a:p>
            <a:pPr marL="171450" indent="-171450">
              <a:buFont typeface="Arial" panose="020B0604020202020204" pitchFamily="34" charset="0"/>
              <a:buChar char="•"/>
            </a:pPr>
            <a:r>
              <a:rPr lang="en-GB"/>
              <a:t>Avoid words around choice </a:t>
            </a:r>
            <a:r>
              <a:rPr lang="en-GB" err="1"/>
              <a:t>eg</a:t>
            </a:r>
            <a:r>
              <a:rPr lang="en-GB"/>
              <a:t> they had an impossible choice to make as it makes it sound like homelessness is caused by bad choices.</a:t>
            </a:r>
          </a:p>
        </p:txBody>
      </p:sp>
      <p:sp>
        <p:nvSpPr>
          <p:cNvPr id="4" name="Slide Number Placeholder 3"/>
          <p:cNvSpPr>
            <a:spLocks noGrp="1"/>
          </p:cNvSpPr>
          <p:nvPr>
            <p:ph type="sldNum" sz="quarter" idx="5"/>
          </p:nvPr>
        </p:nvSpPr>
        <p:spPr/>
        <p:txBody>
          <a:bodyPr/>
          <a:lstStyle/>
          <a:p>
            <a:fld id="{9A7EE48F-006E-4FD6-AC9F-7EE7B8A26D54}" type="slidenum">
              <a:rPr lang="en-GB" smtClean="0"/>
              <a:t>20</a:t>
            </a:fld>
            <a:endParaRPr lang="en-GB"/>
          </a:p>
        </p:txBody>
      </p:sp>
    </p:spTree>
    <p:extLst>
      <p:ext uri="{BB962C8B-B14F-4D97-AF65-F5344CB8AC3E}">
        <p14:creationId xmlns:p14="http://schemas.microsoft.com/office/powerpoint/2010/main" val="1231832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When we use phrases such as homeless person and rough sleeper we are adding to the labelling of someone and ‘othering’ them. We are all defined by many things – we are friends, parents, colleagues, artists and homelessness should not be what defines a person. In addition, a person first approach suggests that things are not inevitable and can be overcome.</a:t>
            </a:r>
          </a:p>
        </p:txBody>
      </p:sp>
      <p:sp>
        <p:nvSpPr>
          <p:cNvPr id="4" name="Slide Number Placeholder 3"/>
          <p:cNvSpPr>
            <a:spLocks noGrp="1"/>
          </p:cNvSpPr>
          <p:nvPr>
            <p:ph type="sldNum" sz="quarter" idx="5"/>
          </p:nvPr>
        </p:nvSpPr>
        <p:spPr/>
        <p:txBody>
          <a:bodyPr/>
          <a:lstStyle/>
          <a:p>
            <a:fld id="{9A7EE48F-006E-4FD6-AC9F-7EE7B8A26D54}" type="slidenum">
              <a:rPr lang="en-GB" smtClean="0"/>
              <a:t>21</a:t>
            </a:fld>
            <a:endParaRPr lang="en-GB"/>
          </a:p>
        </p:txBody>
      </p:sp>
    </p:spTree>
    <p:extLst>
      <p:ext uri="{BB962C8B-B14F-4D97-AF65-F5344CB8AC3E}">
        <p14:creationId xmlns:p14="http://schemas.microsoft.com/office/powerpoint/2010/main" val="229979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It doesn’t need to be a big thing, just changing the way we talk and having open conversations can start to change the mindset of our society</a:t>
            </a:r>
          </a:p>
          <a:p>
            <a:pPr marL="171450" indent="-171450">
              <a:buFont typeface="Arial" panose="020B0604020202020204" pitchFamily="34" charset="0"/>
              <a:buChar char="•"/>
            </a:pPr>
            <a:r>
              <a:rPr lang="en-GB"/>
              <a:t>We need people to believe we can end homelessness if we are going to make a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03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Talking internally:</a:t>
            </a:r>
          </a:p>
          <a:p>
            <a:pPr marL="628650" lvl="1" indent="-171450">
              <a:buFont typeface="Arial" panose="020B0604020202020204" pitchFamily="34" charset="0"/>
              <a:buChar char="•"/>
            </a:pPr>
            <a:r>
              <a:rPr lang="en-GB"/>
              <a:t>Promote Understanding Homelessness Learning and also the learning module on helping people experiencing homelessness which is written specifically for LBG</a:t>
            </a:r>
          </a:p>
          <a:p>
            <a:pPr marL="628650" lvl="1" indent="-171450">
              <a:buFont typeface="Arial" panose="020B0604020202020204" pitchFamily="34" charset="0"/>
              <a:buChar char="•"/>
            </a:pPr>
            <a:r>
              <a:rPr lang="en-GB"/>
              <a:t>Signpost to LBG internal SharePoint pages for more info on how to get involved as part of the partnership</a:t>
            </a:r>
          </a:p>
          <a:p>
            <a:pPr marL="171450" indent="-171450">
              <a:buFont typeface="Arial" panose="020B0604020202020204" pitchFamily="34" charset="0"/>
              <a:buChar char="•"/>
            </a:pPr>
            <a:r>
              <a:rPr lang="en-GB"/>
              <a:t>Signpost to Crisis webpages for more info on how to get involved outside of this</a:t>
            </a:r>
          </a:p>
          <a:p>
            <a:pPr marL="171450" indent="-171450">
              <a:buFont typeface="Arial" panose="020B0604020202020204" pitchFamily="34" charset="0"/>
              <a:buChar char="•"/>
            </a:pPr>
            <a:r>
              <a:rPr lang="en-GB"/>
              <a:t>Campaign – sign up on the Crisis website to support our campaigns which lobby the government for changes in housing policy – as a collective we can have more impact, especially if government knows how many people this is an important subject to</a:t>
            </a:r>
          </a:p>
          <a:p>
            <a:pPr marL="171450" indent="-171450">
              <a:buFont typeface="Arial" panose="020B0604020202020204" pitchFamily="34" charset="0"/>
              <a:buChar char="•"/>
            </a:pPr>
            <a:r>
              <a:rPr lang="en-GB"/>
              <a:t>Crisis has volunteering opportunities across its Skylight Centres, with its Changing Lives Programme and Head Office Teams, in its shops and within its fundraising teams. Crisis also needs help in raising awareness in communities on homelessness so sign up to be a Crisis Community Advocate. If there is no Skylight in the area, people could also make links with local homelessness charities and volunteer for them.</a:t>
            </a:r>
          </a:p>
          <a:p>
            <a:pPr marL="171450" indent="-171450">
              <a:buFont typeface="Arial" panose="020B0604020202020204" pitchFamily="34" charset="0"/>
              <a:buChar char="•"/>
            </a:pPr>
            <a:r>
              <a:rPr lang="en-GB"/>
              <a:t>Fundraise/Donate – every penny raised goes towards ending homelessness. (Internal – also talk about payroll giving and signing up to LBG fundraising events and activities)</a:t>
            </a:r>
          </a:p>
          <a:p>
            <a:pPr marL="171450" indent="-171450">
              <a:buFont typeface="Arial" panose="020B0604020202020204" pitchFamily="34" charset="0"/>
              <a:buChar char="•"/>
            </a:pPr>
            <a:r>
              <a:rPr lang="en-GB"/>
              <a:t>Educate – signpost to framing training on Crisis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EE48F-006E-4FD6-AC9F-7EE7B8A26D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776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0252F-8534-4504-9B03-8A12D67B7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44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55611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Crisis delivers services on the frontline in 9 areas of the UK:</a:t>
            </a:r>
          </a:p>
          <a:p>
            <a:pPr marL="171450" indent="-171450">
              <a:buFont typeface="Arial" panose="020B0604020202020204" pitchFamily="34" charset="0"/>
              <a:buChar char="•"/>
            </a:pPr>
            <a:r>
              <a:rPr lang="en-GB" dirty="0"/>
              <a:t>Edinburgh</a:t>
            </a:r>
          </a:p>
          <a:p>
            <a:pPr marL="171450" indent="-171450">
              <a:buFont typeface="Arial" panose="020B0604020202020204" pitchFamily="34" charset="0"/>
              <a:buChar char="•"/>
            </a:pPr>
            <a:r>
              <a:rPr lang="en-GB" dirty="0"/>
              <a:t>South Wales</a:t>
            </a:r>
          </a:p>
          <a:p>
            <a:pPr marL="171450" indent="-171450">
              <a:buFont typeface="Arial" panose="020B0604020202020204" pitchFamily="34" charset="0"/>
              <a:buChar char="•"/>
            </a:pPr>
            <a:r>
              <a:rPr lang="en-GB" dirty="0"/>
              <a:t>London</a:t>
            </a:r>
          </a:p>
          <a:p>
            <a:pPr marL="171450" indent="-171450">
              <a:buFont typeface="Arial" panose="020B0604020202020204" pitchFamily="34" charset="0"/>
              <a:buChar char="•"/>
            </a:pPr>
            <a:r>
              <a:rPr lang="en-GB" dirty="0"/>
              <a:t>Newcastle</a:t>
            </a:r>
          </a:p>
          <a:p>
            <a:pPr marL="171450" indent="-171450">
              <a:buFont typeface="Arial" panose="020B0604020202020204" pitchFamily="34" charset="0"/>
              <a:buChar char="•"/>
            </a:pPr>
            <a:r>
              <a:rPr lang="en-GB" dirty="0"/>
              <a:t>Birmingham</a:t>
            </a:r>
          </a:p>
          <a:p>
            <a:pPr marL="171450" indent="-171450">
              <a:buFont typeface="Arial" panose="020B0604020202020204" pitchFamily="34" charset="0"/>
              <a:buChar char="•"/>
            </a:pPr>
            <a:r>
              <a:rPr lang="en-GB" dirty="0"/>
              <a:t>Merseyside</a:t>
            </a:r>
          </a:p>
          <a:p>
            <a:pPr marL="171450" indent="-171450">
              <a:buFont typeface="Arial" panose="020B0604020202020204" pitchFamily="34" charset="0"/>
              <a:buChar char="•"/>
            </a:pPr>
            <a:r>
              <a:rPr lang="en-GB" dirty="0"/>
              <a:t>Oxford</a:t>
            </a:r>
          </a:p>
          <a:p>
            <a:pPr marL="171450" indent="-171450">
              <a:buFont typeface="Arial" panose="020B0604020202020204" pitchFamily="34" charset="0"/>
              <a:buChar char="•"/>
            </a:pPr>
            <a:r>
              <a:rPr lang="en-GB" dirty="0"/>
              <a:t>Brent</a:t>
            </a:r>
          </a:p>
          <a:p>
            <a:pPr marL="171450" indent="-171450">
              <a:buFont typeface="Arial" panose="020B0604020202020204" pitchFamily="34" charset="0"/>
              <a:buChar char="•"/>
            </a:pPr>
            <a:r>
              <a:rPr lang="en-GB" dirty="0"/>
              <a:t>Croydon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Between 6,000 and 8,000 people access our Skylight services each year. Each individual is assessed and receives a tailored plan of support to meet their needs and help them to end their homelessness.</a:t>
            </a:r>
          </a:p>
          <a:p>
            <a:pPr marL="171450" indent="-171450">
              <a:buFont typeface="Arial" panose="020B0604020202020204" pitchFamily="34" charset="0"/>
              <a:buChar char="•"/>
            </a:pPr>
            <a:r>
              <a:rPr lang="en-GB" dirty="0"/>
              <a:t>When campaigning on policy and practice Crisis is UK wide and have specialist colleagues in Scotland and Wales familiar with their policy and procedures. You can find out more by visiting the Crisis website.</a:t>
            </a:r>
          </a:p>
        </p:txBody>
      </p:sp>
      <p:sp>
        <p:nvSpPr>
          <p:cNvPr id="4" name="Slide Number Placeholder 3"/>
          <p:cNvSpPr>
            <a:spLocks noGrp="1"/>
          </p:cNvSpPr>
          <p:nvPr>
            <p:ph type="sldNum" sz="quarter" idx="5"/>
          </p:nvPr>
        </p:nvSpPr>
        <p:spPr/>
        <p:txBody>
          <a:bodyPr/>
          <a:lstStyle/>
          <a:p>
            <a:fld id="{9A7EE48F-006E-4FD6-AC9F-7EE7B8A26D54}" type="slidenum">
              <a:rPr lang="en-GB" smtClean="0"/>
              <a:t>4</a:t>
            </a:fld>
            <a:endParaRPr lang="en-GB"/>
          </a:p>
        </p:txBody>
      </p:sp>
    </p:spTree>
    <p:extLst>
      <p:ext uri="{BB962C8B-B14F-4D97-AF65-F5344CB8AC3E}">
        <p14:creationId xmlns:p14="http://schemas.microsoft.com/office/powerpoint/2010/main" val="241337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Securing policies that solve homelessness</a:t>
            </a:r>
          </a:p>
          <a:p>
            <a:r>
              <a:rPr lang="en-US" dirty="0"/>
              <a:t>We can end homelessness – we just need the right policies and social change. We’re already working hard to make this happen. But there’s still a way to go. So, we’ll carry on campaigning in England, Scotland, and </a:t>
            </a:r>
          </a:p>
          <a:p>
            <a:r>
              <a:rPr lang="en-US" dirty="0"/>
              <a:t>Wales to get the policy changes we need. We’ll also challenge damaging beliefs about homelessness. These create stigma and hold back political progress.</a:t>
            </a:r>
          </a:p>
          <a:p>
            <a:endParaRPr lang="en-US" dirty="0"/>
          </a:p>
          <a:p>
            <a:r>
              <a:rPr lang="en-US" b="1" dirty="0"/>
              <a:t>Deliver services that end homelessness for people and places</a:t>
            </a:r>
          </a:p>
          <a:p>
            <a:r>
              <a:rPr lang="en-US" dirty="0"/>
              <a:t>We’ll build a network of Crisis </a:t>
            </a:r>
            <a:r>
              <a:rPr lang="en-US" dirty="0" err="1"/>
              <a:t>Centres</a:t>
            </a:r>
            <a:r>
              <a:rPr lang="en-US" dirty="0"/>
              <a:t> across the country and for the first time directly deliver good quality, affordable homes for members. This will deliver breakthrough systems change in our communities. We’ll do this in partnership with people facing homelessness, volunteers and local </a:t>
            </a:r>
            <a:r>
              <a:rPr lang="en-US" dirty="0" err="1"/>
              <a:t>organisations</a:t>
            </a:r>
            <a:r>
              <a:rPr lang="en-US" dirty="0"/>
              <a:t>. In the areas we work in we will see homelessness levels come down. Finally, we’ll build on Crisis at Christmas, expanding services outside London and provide more help to people rough sleeping. </a:t>
            </a:r>
          </a:p>
          <a:p>
            <a:endParaRPr lang="en-US" dirty="0"/>
          </a:p>
          <a:p>
            <a:r>
              <a:rPr lang="en-US" b="1" dirty="0"/>
              <a:t>Building a community of people across Britain that are helping to end homelessness</a:t>
            </a:r>
          </a:p>
          <a:p>
            <a:r>
              <a:rPr lang="en-US" dirty="0"/>
              <a:t>We’ll work with anyone who can help end homelessness. That could be landlords, local authorities, or employers. Or individuals who want to make a difference. We’ll help communities up and down the country play their part in ending homelessness. We’ll build a coalition of people who are willing to use their skills, energy and power to make a difference.</a:t>
            </a:r>
          </a:p>
          <a:p>
            <a:endParaRPr lang="en-US" b="1" dirty="0"/>
          </a:p>
          <a:p>
            <a:r>
              <a:rPr lang="en-US" b="1" dirty="0"/>
              <a:t>You may wish to play a Crisis video here. One we recommend is https://youtu.be/n0sa8-dXHUQ. This </a:t>
            </a:r>
            <a:r>
              <a:rPr lang="en-US" b="1" dirty="0" err="1"/>
              <a:t>Youtube</a:t>
            </a:r>
            <a:r>
              <a:rPr lang="en-US" b="1" dirty="0"/>
              <a:t> link can be shared with your audience.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0252F-8534-4504-9B03-8A12D67B7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0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Depending on how you are delivering this you could deliver this question in a number of ways:</a:t>
            </a:r>
          </a:p>
          <a:p>
            <a:endParaRPr lang="en-GB"/>
          </a:p>
          <a:p>
            <a:r>
              <a:rPr lang="en-GB"/>
              <a:t>Virtually – use </a:t>
            </a:r>
            <a:r>
              <a:rPr lang="en-GB" err="1"/>
              <a:t>slido</a:t>
            </a:r>
            <a:r>
              <a:rPr lang="en-GB"/>
              <a:t> or a Teams online tool to create a word cloud, ask people, to pop words in chat</a:t>
            </a:r>
          </a:p>
          <a:p>
            <a:r>
              <a:rPr lang="en-GB"/>
              <a:t>In person -  use post it notes, post them on a flipchart with a drawing of a house on.</a:t>
            </a:r>
          </a:p>
          <a:p>
            <a:endParaRPr lang="en-GB"/>
          </a:p>
          <a:p>
            <a:r>
              <a:rPr lang="en-GB"/>
              <a:t>Pick out some of the key points and ask people to consider how they would feel if they didn’t have the things that home means to them. Keywords that often come up are stability, security, safety, warmth, family, pets, somewhere to come home to after work</a:t>
            </a:r>
          </a:p>
        </p:txBody>
      </p:sp>
      <p:sp>
        <p:nvSpPr>
          <p:cNvPr id="4" name="Slide Number Placeholder 3"/>
          <p:cNvSpPr>
            <a:spLocks noGrp="1"/>
          </p:cNvSpPr>
          <p:nvPr>
            <p:ph type="sldNum" sz="quarter" idx="5"/>
          </p:nvPr>
        </p:nvSpPr>
        <p:spPr/>
        <p:txBody>
          <a:bodyPr/>
          <a:lstStyle/>
          <a:p>
            <a:fld id="{9A7EE48F-006E-4FD6-AC9F-7EE7B8A26D54}" type="slidenum">
              <a:rPr lang="en-GB" smtClean="0"/>
              <a:t>7</a:t>
            </a:fld>
            <a:endParaRPr lang="en-GB"/>
          </a:p>
        </p:txBody>
      </p:sp>
    </p:spTree>
    <p:extLst>
      <p:ext uri="{BB962C8B-B14F-4D97-AF65-F5344CB8AC3E}">
        <p14:creationId xmlns:p14="http://schemas.microsoft.com/office/powerpoint/2010/main" val="102996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homelessness is not just about what we can see when we are moving around our towns and cities, but also what we cannot see. There are both visible and hidden forms of homelessness. Visible forms of homelessness make up less than 10% of core homelessness figures.</a:t>
            </a:r>
          </a:p>
          <a:p>
            <a:endParaRPr lang="en-GB" dirty="0"/>
          </a:p>
          <a:p>
            <a:r>
              <a:rPr lang="en-GB" dirty="0"/>
              <a:t>Facilitate discussion on what types of homelessness people know of:</a:t>
            </a:r>
          </a:p>
          <a:p>
            <a:endParaRPr lang="en-GB" dirty="0"/>
          </a:p>
          <a:p>
            <a:r>
              <a:rPr lang="en-GB" dirty="0"/>
              <a:t>In person – you could have a flipchart with the iceberg on and ask people to write the types of homelessness on.</a:t>
            </a:r>
          </a:p>
          <a:p>
            <a:endParaRPr lang="en-GB" dirty="0"/>
          </a:p>
          <a:p>
            <a:r>
              <a:rPr lang="en-GB" b="1" dirty="0"/>
              <a:t>Visible:</a:t>
            </a:r>
          </a:p>
          <a:p>
            <a:pPr marL="171450" indent="-171450">
              <a:buFont typeface="Arial" panose="020B0604020202020204" pitchFamily="34" charset="0"/>
              <a:buChar char="•"/>
            </a:pPr>
            <a:r>
              <a:rPr lang="en-GB" dirty="0"/>
              <a:t>People sleeping rough</a:t>
            </a:r>
          </a:p>
          <a:p>
            <a:pPr marL="171450" indent="-171450">
              <a:buFont typeface="Arial" panose="020B0604020202020204" pitchFamily="34" charset="0"/>
              <a:buChar char="•"/>
            </a:pPr>
            <a:r>
              <a:rPr lang="en-GB" dirty="0"/>
              <a:t>People sleeping on buses and trains</a:t>
            </a:r>
          </a:p>
          <a:p>
            <a:pPr marL="171450" indent="-171450">
              <a:buFont typeface="Arial" panose="020B0604020202020204" pitchFamily="34" charset="0"/>
              <a:buChar char="•"/>
            </a:pPr>
            <a:r>
              <a:rPr lang="en-GB" dirty="0"/>
              <a:t>People sleeping in cars</a:t>
            </a:r>
          </a:p>
          <a:p>
            <a:pPr marL="171450" indent="-171450">
              <a:buFont typeface="Arial" panose="020B0604020202020204" pitchFamily="34" charset="0"/>
              <a:buChar char="•"/>
            </a:pPr>
            <a:r>
              <a:rPr lang="en-GB" dirty="0"/>
              <a:t>People sleeping in tents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Hidden:</a:t>
            </a:r>
          </a:p>
          <a:p>
            <a:pPr marL="171450" indent="-171450">
              <a:buFont typeface="Arial" panose="020B0604020202020204" pitchFamily="34" charset="0"/>
              <a:buChar char="•"/>
            </a:pPr>
            <a:r>
              <a:rPr lang="en-GB" b="0" dirty="0"/>
              <a:t>Squatting</a:t>
            </a:r>
          </a:p>
          <a:p>
            <a:pPr marL="171450" indent="-171450">
              <a:buFont typeface="Arial" panose="020B0604020202020204" pitchFamily="34" charset="0"/>
              <a:buChar char="•"/>
            </a:pPr>
            <a:r>
              <a:rPr lang="en-GB" b="0" dirty="0"/>
              <a:t>Sofa surfing</a:t>
            </a:r>
          </a:p>
          <a:p>
            <a:pPr marL="171450" indent="-171450">
              <a:buFont typeface="Arial" panose="020B0604020202020204" pitchFamily="34" charset="0"/>
              <a:buChar char="•"/>
            </a:pPr>
            <a:r>
              <a:rPr lang="en-GB" b="0" dirty="0"/>
              <a:t>People in refuges</a:t>
            </a:r>
          </a:p>
          <a:p>
            <a:pPr marL="171450" indent="-171450">
              <a:buFont typeface="Arial" panose="020B0604020202020204" pitchFamily="34" charset="0"/>
              <a:buChar char="•"/>
            </a:pPr>
            <a:r>
              <a:rPr lang="en-GB" b="0" dirty="0"/>
              <a:t>Hostels</a:t>
            </a:r>
          </a:p>
          <a:p>
            <a:pPr marL="171450" indent="-171450">
              <a:buFont typeface="Arial" panose="020B0604020202020204" pitchFamily="34" charset="0"/>
              <a:buChar char="•"/>
            </a:pPr>
            <a:r>
              <a:rPr lang="en-GB" b="0" dirty="0"/>
              <a:t>Non –residential buildings</a:t>
            </a:r>
          </a:p>
          <a:p>
            <a:pPr marL="171450" indent="-171450">
              <a:buFont typeface="Arial" panose="020B0604020202020204" pitchFamily="34" charset="0"/>
              <a:buChar char="•"/>
            </a:pPr>
            <a:r>
              <a:rPr lang="en-GB" b="0" dirty="0"/>
              <a:t>Churches</a:t>
            </a:r>
          </a:p>
          <a:p>
            <a:pPr marL="171450" indent="-171450">
              <a:buFont typeface="Arial" panose="020B0604020202020204" pitchFamily="34" charset="0"/>
              <a:buChar char="•"/>
            </a:pPr>
            <a:r>
              <a:rPr lang="en-GB" b="0" dirty="0"/>
              <a:t>Hotels and Bed &amp; Breakfast’s</a:t>
            </a:r>
          </a:p>
          <a:p>
            <a:pPr marL="171450" indent="-171450">
              <a:buFont typeface="Arial" panose="020B0604020202020204" pitchFamily="34" charset="0"/>
              <a:buChar char="•"/>
            </a:pPr>
            <a:r>
              <a:rPr lang="en-GB" b="0" dirty="0"/>
              <a:t>Overcrowded housing</a:t>
            </a:r>
          </a:p>
          <a:p>
            <a:pPr marL="171450" indent="-171450">
              <a:buFont typeface="Arial" panose="020B0604020202020204" pitchFamily="34" charset="0"/>
              <a:buChar char="•"/>
            </a:pPr>
            <a:r>
              <a:rPr lang="en-GB" b="0" dirty="0"/>
              <a:t>Shelters</a:t>
            </a:r>
          </a:p>
          <a:p>
            <a:pPr marL="171450" indent="-171450">
              <a:buFont typeface="Arial" panose="020B0604020202020204" pitchFamily="34" charset="0"/>
              <a:buChar char="•"/>
            </a:pPr>
            <a:r>
              <a:rPr lang="en-GB" b="0" dirty="0"/>
              <a:t>Temporary shared housing</a:t>
            </a:r>
          </a:p>
          <a:p>
            <a:pPr marL="171450" indent="-171450">
              <a:buFont typeface="Arial" panose="020B0604020202020204" pitchFamily="34" charset="0"/>
              <a:buChar char="•"/>
            </a:pPr>
            <a:r>
              <a:rPr lang="en-GB" b="0" dirty="0"/>
              <a:t>Rural homelessness can be hidden – especially in places like woods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Groups more at risk of homelessness – LGBTQ+, minority communities, those leaving prison, the armed forces, the care system, experiencing domestic abuse, receiving benefits, refugees</a:t>
            </a:r>
          </a:p>
          <a:p>
            <a:pPr marL="0" indent="0">
              <a:buFont typeface="Arial" panose="020B0604020202020204" pitchFamily="34" charset="0"/>
              <a:buNone/>
            </a:pPr>
            <a:r>
              <a:rPr lang="en-GB" b="0" dirty="0"/>
              <a:t>Crisis works with anyone experiencing any of these forms of homelessness.</a:t>
            </a:r>
          </a:p>
          <a:p>
            <a:endParaRPr lang="en-GB" dirty="0"/>
          </a:p>
          <a:p>
            <a:endParaRPr lang="en-GB" dirty="0"/>
          </a:p>
        </p:txBody>
      </p:sp>
      <p:sp>
        <p:nvSpPr>
          <p:cNvPr id="4" name="Slide Number Placeholder 3"/>
          <p:cNvSpPr>
            <a:spLocks noGrp="1"/>
          </p:cNvSpPr>
          <p:nvPr>
            <p:ph type="sldNum" sz="quarter" idx="5"/>
          </p:nvPr>
        </p:nvSpPr>
        <p:spPr/>
        <p:txBody>
          <a:bodyPr/>
          <a:lstStyle/>
          <a:p>
            <a:fld id="{9A7EE48F-006E-4FD6-AC9F-7EE7B8A26D54}" type="slidenum">
              <a:rPr lang="en-GB" smtClean="0"/>
              <a:t>8</a:t>
            </a:fld>
            <a:endParaRPr lang="en-GB"/>
          </a:p>
        </p:txBody>
      </p:sp>
    </p:spTree>
    <p:extLst>
      <p:ext uri="{BB962C8B-B14F-4D97-AF65-F5344CB8AC3E}">
        <p14:creationId xmlns:p14="http://schemas.microsoft.com/office/powerpoint/2010/main" val="156171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this table illustrates the different forms of homelessness and that it is not just about rough sleeping.</a:t>
            </a:r>
          </a:p>
          <a:p>
            <a:r>
              <a:rPr lang="en-GB" dirty="0"/>
              <a:t>Currently (2024) 242,000 families and individuals across England are experiencing the worst forms of homelessness.  88% of councils have reported an increase in requests for support from those evicted (Homelessness Monitor 2023). If action is not taken, these numbers will continue to increase and more people will be experiencing these forms of homelessness.</a:t>
            </a:r>
          </a:p>
        </p:txBody>
      </p:sp>
      <p:sp>
        <p:nvSpPr>
          <p:cNvPr id="4" name="Slide Number Placeholder 3"/>
          <p:cNvSpPr>
            <a:spLocks noGrp="1"/>
          </p:cNvSpPr>
          <p:nvPr>
            <p:ph type="sldNum" sz="quarter" idx="5"/>
          </p:nvPr>
        </p:nvSpPr>
        <p:spPr/>
        <p:txBody>
          <a:bodyPr/>
          <a:lstStyle/>
          <a:p>
            <a:fld id="{9A7EE48F-006E-4FD6-AC9F-7EE7B8A26D54}" type="slidenum">
              <a:rPr lang="en-GB" smtClean="0"/>
              <a:t>9</a:t>
            </a:fld>
            <a:endParaRPr lang="en-GB"/>
          </a:p>
        </p:txBody>
      </p:sp>
    </p:spTree>
    <p:extLst>
      <p:ext uri="{BB962C8B-B14F-4D97-AF65-F5344CB8AC3E}">
        <p14:creationId xmlns:p14="http://schemas.microsoft.com/office/powerpoint/2010/main" val="69200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490533" y="5383160"/>
            <a:ext cx="1142163" cy="1115936"/>
          </a:xfrm>
          <a:prstGeom prst="rect">
            <a:avLst/>
          </a:prstGeom>
        </p:spPr>
      </p:pic>
    </p:spTree>
    <p:extLst>
      <p:ext uri="{BB962C8B-B14F-4D97-AF65-F5344CB8AC3E}">
        <p14:creationId xmlns:p14="http://schemas.microsoft.com/office/powerpoint/2010/main" val="40561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187810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32939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92636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15083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3163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29234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5405054" y="5160612"/>
            <a:ext cx="1022376" cy="985581"/>
          </a:xfrm>
          <a:prstGeom prst="rect">
            <a:avLst/>
          </a:prstGeom>
        </p:spPr>
      </p:pic>
    </p:spTree>
    <p:extLst>
      <p:ext uri="{BB962C8B-B14F-4D97-AF65-F5344CB8AC3E}">
        <p14:creationId xmlns:p14="http://schemas.microsoft.com/office/powerpoint/2010/main" val="47507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0310-BC9D-3996-89AB-233C18E00A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6E63D3-916B-22DF-54E6-ECED11F7C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2E784A-64D0-C856-9E7E-5476A809D476}"/>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8EFA41C9-F531-5696-D5DA-B090FA908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8D2B7-24A7-1975-5135-CE1DDB8FEE60}"/>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109597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5672-6FFA-7C10-6DA7-0C1007D530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9F3873-D8C7-D58B-CBDE-4FA9AE228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FC7DFE-C647-BFB7-CFB1-7EF8FFE0AD11}"/>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CE4A29B8-F8EA-5BA5-D44D-F3849C91A8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B3A0A-7D43-141B-4AEB-805F62A45B37}"/>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2130376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9EDD-3B0C-775E-C589-00E0CF00C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FB1E01-89DE-C350-E4AB-0D158964F7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788A9B-0BB4-3F61-8A51-37BAD5A3A1CB}"/>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B5EB0238-C3CC-0408-63C0-53E7D046F7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50D6EA-D32C-BBE9-6646-9E397DD43759}"/>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157974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5511844" y="1229033"/>
            <a:ext cx="1168311" cy="1156986"/>
          </a:xfrm>
          <a:prstGeom prst="rect">
            <a:avLst/>
          </a:prstGeom>
        </p:spPr>
      </p:pic>
    </p:spTree>
    <p:extLst>
      <p:ext uri="{BB962C8B-B14F-4D97-AF65-F5344CB8AC3E}">
        <p14:creationId xmlns:p14="http://schemas.microsoft.com/office/powerpoint/2010/main" val="3302279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C3F0-AFCB-ABD0-651A-FF751E700A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9B7663-B044-BEF3-4A5F-F363AD6B6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F2CE4C-C0DC-22B5-E677-8E117E79C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EED77E-6F6F-D45E-88B3-8898E5AC8936}"/>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6" name="Footer Placeholder 5">
            <a:extLst>
              <a:ext uri="{FF2B5EF4-FFF2-40B4-BE49-F238E27FC236}">
                <a16:creationId xmlns:a16="http://schemas.microsoft.com/office/drawing/2014/main" id="{05EAD1BC-85F1-B52D-12F1-36B36A081A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1EBF1F-07B2-AD73-90CD-4CDF43D4CDC7}"/>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186849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09DB-ECA4-2C84-34EC-22FC914C4D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6A0AFC-C072-5872-95F5-162AC6353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5A25D-B795-E598-EAA4-C2929DED48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532EAF-28EF-D8FE-1A9D-7317F5E60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A3FC-6263-6F4B-7AE2-EA75B7477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A6E661-40ED-5DC4-BE86-CC36303E8BA9}"/>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8" name="Footer Placeholder 7">
            <a:extLst>
              <a:ext uri="{FF2B5EF4-FFF2-40B4-BE49-F238E27FC236}">
                <a16:creationId xmlns:a16="http://schemas.microsoft.com/office/drawing/2014/main" id="{156DE35F-C11C-4487-E75C-05624F32B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228017-3B12-DEBE-3F1A-F6B283944DDD}"/>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87001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77A5-4336-4FBB-4756-D5F8625FA8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50B3F-5B88-873C-30DA-639237677849}"/>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4" name="Footer Placeholder 3">
            <a:extLst>
              <a:ext uri="{FF2B5EF4-FFF2-40B4-BE49-F238E27FC236}">
                <a16:creationId xmlns:a16="http://schemas.microsoft.com/office/drawing/2014/main" id="{2FE72A91-2BA3-C660-2EFC-1DF99BD113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836270-F75F-C9C3-F43F-8F76DF1B2EAF}"/>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226918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83BBB-D288-5438-AC4F-E1FC79B4803A}"/>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3" name="Footer Placeholder 2">
            <a:extLst>
              <a:ext uri="{FF2B5EF4-FFF2-40B4-BE49-F238E27FC236}">
                <a16:creationId xmlns:a16="http://schemas.microsoft.com/office/drawing/2014/main" id="{ACEA32AF-314C-780B-229D-2284DC9BF2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EB0479-7DFF-6BA9-BD46-B2FCAD1B06FB}"/>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17677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C3B0-DBA4-E951-95D3-B317B774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0179EB-C106-CBA9-8C10-B76B284B9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2F81BE-1560-3B6C-2AD5-14005A539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9D518-8EC4-FB04-9014-6667E5E253F8}"/>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6" name="Footer Placeholder 5">
            <a:extLst>
              <a:ext uri="{FF2B5EF4-FFF2-40B4-BE49-F238E27FC236}">
                <a16:creationId xmlns:a16="http://schemas.microsoft.com/office/drawing/2014/main" id="{E4D107CE-F06D-A86D-0DE8-16ECE79751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174A7-F8CF-F1B6-003D-B0BC7F0BACF2}"/>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1673281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537C-F2E8-357E-BEEB-FB6C4F055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9939A4-B623-2A38-6D68-FD151B813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73237D-928F-1730-955E-16555C5A7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CAF1C-7FF6-4ADF-A5E2-4051D12408D1}"/>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6" name="Footer Placeholder 5">
            <a:extLst>
              <a:ext uri="{FF2B5EF4-FFF2-40B4-BE49-F238E27FC236}">
                <a16:creationId xmlns:a16="http://schemas.microsoft.com/office/drawing/2014/main" id="{9DC91506-0C0B-188B-C1C4-446A58FE08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7F378-7102-9A2D-2FBA-49B27E646B54}"/>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18985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CFA-3C46-FA6F-2839-531466D176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7385E4-819E-7D17-BF40-3CDF8EF74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35747-755C-D03C-E16A-E084104B8168}"/>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9BA60600-D9AC-D0C1-1B0E-D038D8834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324E5-E924-3F31-5635-719EA280844D}"/>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4083200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F7677-C5C3-8331-A64D-A26884A63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ACC8D9-528E-2D73-D5DE-8242356AF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7B639-F150-709E-C63B-28B6968D4507}"/>
              </a:ext>
            </a:extLst>
          </p:cNvPr>
          <p:cNvSpPr>
            <a:spLocks noGrp="1"/>
          </p:cNvSpPr>
          <p:nvPr>
            <p:ph type="dt" sz="half" idx="10"/>
          </p:nvPr>
        </p:nvSpPr>
        <p:spPr/>
        <p:txBody>
          <a:body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422FDC44-25A9-ED0B-254B-C896A3265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9E92A-5C97-923F-E3C9-45F849BEC2A3}"/>
              </a:ext>
            </a:extLst>
          </p:cNvPr>
          <p:cNvSpPr>
            <a:spLocks noGrp="1"/>
          </p:cNvSpPr>
          <p:nvPr>
            <p:ph type="sldNum" sz="quarter" idx="12"/>
          </p:nvPr>
        </p:nvSpPr>
        <p:spPr/>
        <p:txBody>
          <a:bodyPr/>
          <a:lstStyle/>
          <a:p>
            <a:fld id="{C16427C9-4770-45A5-A2F8-9A30ACF0EED2}" type="slidenum">
              <a:rPr lang="en-GB" smtClean="0"/>
              <a:t>‹#›</a:t>
            </a:fld>
            <a:endParaRPr lang="en-GB"/>
          </a:p>
        </p:txBody>
      </p:sp>
    </p:spTree>
    <p:extLst>
      <p:ext uri="{BB962C8B-B14F-4D97-AF65-F5344CB8AC3E}">
        <p14:creationId xmlns:p14="http://schemas.microsoft.com/office/powerpoint/2010/main" val="3589231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2288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82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850891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7912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5113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5204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5797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840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6951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4326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925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21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418991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87826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50547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306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4880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8799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03/06/2025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1088007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7DE39-8BA4-7386-CA28-8FB89DD03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123F04-8A70-4222-7256-709BCCF24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893E8-CAD1-7FAC-FB86-357F1B69E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1CE73-737B-46B4-BAC6-D8C598E90079}" type="datetimeFigureOut">
              <a:rPr lang="en-GB" smtClean="0"/>
              <a:t>03/06/2025</a:t>
            </a:fld>
            <a:endParaRPr lang="en-GB"/>
          </a:p>
        </p:txBody>
      </p:sp>
      <p:sp>
        <p:nvSpPr>
          <p:cNvPr id="5" name="Footer Placeholder 4">
            <a:extLst>
              <a:ext uri="{FF2B5EF4-FFF2-40B4-BE49-F238E27FC236}">
                <a16:creationId xmlns:a16="http://schemas.microsoft.com/office/drawing/2014/main" id="{BC05D051-355E-6F64-B52E-3B7D818CA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428AF8-098E-C188-B6B7-89388DAB7A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427C9-4770-45A5-A2F8-9A30ACF0EED2}" type="slidenum">
              <a:rPr lang="en-GB" smtClean="0"/>
              <a:t>‹#›</a:t>
            </a:fld>
            <a:endParaRPr lang="en-GB"/>
          </a:p>
        </p:txBody>
      </p:sp>
    </p:spTree>
    <p:extLst>
      <p:ext uri="{BB962C8B-B14F-4D97-AF65-F5344CB8AC3E}">
        <p14:creationId xmlns:p14="http://schemas.microsoft.com/office/powerpoint/2010/main" val="42438773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655197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31.sv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35.svg"/><Relationship Id="rId12" Type="http://schemas.openxmlformats.org/officeDocument/2006/relationships/image" Target="../media/image40.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hyperlink" Target="https://thestreetlink.org.uk/" TargetMode="External"/><Relationship Id="rId12" Type="http://schemas.openxmlformats.org/officeDocument/2006/relationships/hyperlink" Target="https://scotland.shelter.org.uk/"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hyperlink" Target="https://www.gov.wales/support-if-you-are-homeless-or-about-become-homeless" TargetMode="External"/><Relationship Id="rId10" Type="http://schemas.openxmlformats.org/officeDocument/2006/relationships/image" Target="../media/image46.png"/><Relationship Id="rId4" Type="http://schemas.openxmlformats.org/officeDocument/2006/relationships/hyperlink" Target="https://www.gov.uk/find-local-council" TargetMode="External"/><Relationship Id="rId9" Type="http://schemas.openxmlformats.org/officeDocument/2006/relationships/hyperlink" Target="https://www.crisi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www.crisis.org.uk/get-involved/campaign/" TargetMode="External"/><Relationship Id="rId4" Type="http://schemas.openxmlformats.org/officeDocument/2006/relationships/hyperlink" Target="https://www.crisis.org.uk/ending-homelessness/homelessness-knowledge-hub/"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F03F-BA9A-2938-D7BF-B49D7E5CFE73}"/>
              </a:ext>
            </a:extLst>
          </p:cNvPr>
          <p:cNvSpPr>
            <a:spLocks noGrp="1"/>
          </p:cNvSpPr>
          <p:nvPr>
            <p:ph type="title"/>
          </p:nvPr>
        </p:nvSpPr>
        <p:spPr>
          <a:xfrm>
            <a:off x="617838" y="304801"/>
            <a:ext cx="3826476" cy="762000"/>
          </a:xfrm>
        </p:spPr>
        <p:txBody>
          <a:bodyPr/>
          <a:lstStyle/>
          <a:p>
            <a:pPr algn="l"/>
            <a:r>
              <a:rPr lang="en-GB" b="1" dirty="0">
                <a:solidFill>
                  <a:srgbClr val="FF0000"/>
                </a:solidFill>
                <a:latin typeface="Museo Sans 500" panose="02000000000000000000" pitchFamily="50" charset="0"/>
              </a:rPr>
              <a:t>Using this toolkit</a:t>
            </a:r>
          </a:p>
        </p:txBody>
      </p:sp>
      <p:sp>
        <p:nvSpPr>
          <p:cNvPr id="3" name="Content Placeholder 2">
            <a:extLst>
              <a:ext uri="{FF2B5EF4-FFF2-40B4-BE49-F238E27FC236}">
                <a16:creationId xmlns:a16="http://schemas.microsoft.com/office/drawing/2014/main" id="{CE03A74F-2919-8A04-9F89-E4F95E52C986}"/>
              </a:ext>
            </a:extLst>
          </p:cNvPr>
          <p:cNvSpPr>
            <a:spLocks noGrp="1"/>
          </p:cNvSpPr>
          <p:nvPr>
            <p:ph idx="1"/>
          </p:nvPr>
        </p:nvSpPr>
        <p:spPr>
          <a:xfrm>
            <a:off x="304799" y="1066800"/>
            <a:ext cx="11051059" cy="2714368"/>
          </a:xfrm>
        </p:spPr>
        <p:txBody>
          <a:bodyPr>
            <a:normAutofit fontScale="77500" lnSpcReduction="20000"/>
          </a:bodyPr>
          <a:lstStyle/>
          <a:p>
            <a:r>
              <a:rPr lang="en-GB" dirty="0">
                <a:latin typeface="Museo 300" panose="02000000000000000000" pitchFamily="50" charset="0"/>
              </a:rPr>
              <a:t>This toolkit is to help you to facilitate conversations about homelessness. It forms part of the resources available to you which includes</a:t>
            </a:r>
          </a:p>
          <a:p>
            <a:pPr lvl="1"/>
            <a:r>
              <a:rPr lang="en-GB" dirty="0">
                <a:latin typeface="Museo 300" panose="02000000000000000000" pitchFamily="50" charset="0"/>
              </a:rPr>
              <a:t>This toolkit</a:t>
            </a:r>
          </a:p>
          <a:p>
            <a:pPr lvl="1"/>
            <a:r>
              <a:rPr lang="en-GB" dirty="0">
                <a:latin typeface="Museo 300" panose="02000000000000000000" pitchFamily="50" charset="0"/>
              </a:rPr>
              <a:t>10 key messages</a:t>
            </a:r>
          </a:p>
          <a:p>
            <a:pPr lvl="1"/>
            <a:r>
              <a:rPr lang="en-GB" dirty="0">
                <a:latin typeface="Museo 300" panose="02000000000000000000" pitchFamily="50" charset="0"/>
              </a:rPr>
              <a:t>FAQ’s </a:t>
            </a:r>
          </a:p>
          <a:p>
            <a:pPr lvl="1"/>
            <a:r>
              <a:rPr lang="en-GB" dirty="0">
                <a:latin typeface="Museo 300" panose="02000000000000000000" pitchFamily="50" charset="0"/>
              </a:rPr>
              <a:t>Toolkit for engaging with different audiences</a:t>
            </a:r>
          </a:p>
          <a:p>
            <a:r>
              <a:rPr lang="en-GB" dirty="0">
                <a:latin typeface="Museo 300" panose="02000000000000000000" pitchFamily="50" charset="0"/>
              </a:rPr>
              <a:t>You do not need to use all the slides, but can build a presentation that fits with the timings and audiences that you are presenting to</a:t>
            </a:r>
          </a:p>
          <a:p>
            <a:r>
              <a:rPr lang="en-GB" dirty="0">
                <a:latin typeface="Museo 300" panose="02000000000000000000" pitchFamily="50" charset="0"/>
              </a:rPr>
              <a:t>You may choose not to use slides, and this is completely within your power</a:t>
            </a:r>
          </a:p>
          <a:p>
            <a:r>
              <a:rPr lang="en-GB" dirty="0" err="1">
                <a:latin typeface="Museo 300" panose="02000000000000000000" pitchFamily="50" charset="0"/>
              </a:rPr>
              <a:t>Youtube</a:t>
            </a:r>
            <a:r>
              <a:rPr lang="en-GB" dirty="0">
                <a:latin typeface="Museo 300" panose="02000000000000000000" pitchFamily="50" charset="0"/>
              </a:rPr>
              <a:t> links for videos you may choose to use in your talk are in slide notes. Feel free to embed these into your own version of the PowerPoint.</a:t>
            </a:r>
            <a:endParaRPr lang="en-GB" dirty="0"/>
          </a:p>
        </p:txBody>
      </p:sp>
      <p:sp>
        <p:nvSpPr>
          <p:cNvPr id="4" name="TextBox 3">
            <a:extLst>
              <a:ext uri="{FF2B5EF4-FFF2-40B4-BE49-F238E27FC236}">
                <a16:creationId xmlns:a16="http://schemas.microsoft.com/office/drawing/2014/main" id="{F010B682-AF67-453F-0389-528A75E72C95}"/>
              </a:ext>
            </a:extLst>
          </p:cNvPr>
          <p:cNvSpPr txBox="1"/>
          <p:nvPr/>
        </p:nvSpPr>
        <p:spPr>
          <a:xfrm>
            <a:off x="617838" y="4127157"/>
            <a:ext cx="7809470" cy="2585323"/>
          </a:xfrm>
          <a:prstGeom prst="rect">
            <a:avLst/>
          </a:prstGeom>
          <a:noFill/>
        </p:spPr>
        <p:txBody>
          <a:bodyPr wrap="square" rtlCol="0">
            <a:spAutoFit/>
          </a:bodyPr>
          <a:lstStyle/>
          <a:p>
            <a:r>
              <a:rPr lang="en-GB" b="1" dirty="0">
                <a:solidFill>
                  <a:srgbClr val="FF0000"/>
                </a:solidFill>
                <a:latin typeface="Museo 300" panose="02000000000000000000" pitchFamily="50" charset="0"/>
              </a:rPr>
              <a:t>Slides we recommend you use:</a:t>
            </a:r>
          </a:p>
          <a:p>
            <a:pPr marL="285750" indent="-285750">
              <a:buFont typeface="Arial" panose="020B0604020202020204" pitchFamily="34" charset="0"/>
              <a:buChar char="•"/>
            </a:pPr>
            <a:r>
              <a:rPr lang="en-GB" dirty="0">
                <a:latin typeface="Museo 300" panose="02000000000000000000" pitchFamily="50" charset="0"/>
              </a:rPr>
              <a:t>9&amp;10 – types of homelessness</a:t>
            </a:r>
          </a:p>
          <a:p>
            <a:pPr marL="285750" indent="-285750">
              <a:buFont typeface="Arial" panose="020B0604020202020204" pitchFamily="34" charset="0"/>
              <a:buChar char="•"/>
            </a:pPr>
            <a:r>
              <a:rPr lang="en-GB" dirty="0">
                <a:latin typeface="Museo 300" panose="02000000000000000000" pitchFamily="50" charset="0"/>
              </a:rPr>
              <a:t>13&amp;15 – causes and impact of homelessness</a:t>
            </a:r>
          </a:p>
          <a:p>
            <a:pPr marL="285750" indent="-285750">
              <a:buFont typeface="Arial" panose="020B0604020202020204" pitchFamily="34" charset="0"/>
              <a:buChar char="•"/>
            </a:pPr>
            <a:r>
              <a:rPr lang="en-GB" dirty="0">
                <a:latin typeface="Museo 300" panose="02000000000000000000" pitchFamily="50" charset="0"/>
              </a:rPr>
              <a:t>21&amp;22 – helping someone who is sleeping rough</a:t>
            </a:r>
          </a:p>
          <a:p>
            <a:pPr marL="285750" indent="-285750">
              <a:buFont typeface="Arial" panose="020B0604020202020204" pitchFamily="34" charset="0"/>
              <a:buChar char="•"/>
            </a:pPr>
            <a:r>
              <a:rPr lang="en-GB" dirty="0">
                <a:latin typeface="Museo 300" panose="02000000000000000000" pitchFamily="50" charset="0"/>
              </a:rPr>
              <a:t>23&amp;24 – changing the way we talk about homelessness</a:t>
            </a:r>
          </a:p>
          <a:p>
            <a:pPr marL="285750" indent="-285750">
              <a:buFont typeface="Arial" panose="020B0604020202020204" pitchFamily="34" charset="0"/>
              <a:buChar char="•"/>
            </a:pPr>
            <a:endParaRPr lang="en-GB" dirty="0">
              <a:latin typeface="Museo 300" panose="02000000000000000000" pitchFamily="50" charset="0"/>
            </a:endParaRPr>
          </a:p>
          <a:p>
            <a:pPr marL="285750" indent="-285750">
              <a:buFont typeface="Arial" panose="020B0604020202020204" pitchFamily="34" charset="0"/>
              <a:buChar char="•"/>
            </a:pPr>
            <a:endParaRPr lang="en-GB" dirty="0">
              <a:latin typeface="Museo 300" panose="02000000000000000000" pitchFamily="50" charset="0"/>
            </a:endParaRPr>
          </a:p>
          <a:p>
            <a:pPr marL="285750" indent="-285750">
              <a:buFont typeface="Arial" panose="020B0604020202020204" pitchFamily="34" charset="0"/>
              <a:buChar char="•"/>
            </a:pPr>
            <a:endParaRPr lang="en-GB" dirty="0">
              <a:latin typeface="Museo 300" panose="02000000000000000000" pitchFamily="50" charset="0"/>
            </a:endParaRPr>
          </a:p>
          <a:p>
            <a:endParaRPr lang="en-GB" dirty="0">
              <a:latin typeface="Museo 300" panose="02000000000000000000" pitchFamily="50" charset="0"/>
            </a:endParaRPr>
          </a:p>
        </p:txBody>
      </p:sp>
    </p:spTree>
    <p:extLst>
      <p:ext uri="{BB962C8B-B14F-4D97-AF65-F5344CB8AC3E}">
        <p14:creationId xmlns:p14="http://schemas.microsoft.com/office/powerpoint/2010/main" val="119312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822960" y="2644811"/>
            <a:ext cx="10546080" cy="1607491"/>
          </a:xfrm>
          <a:prstGeom prst="rect">
            <a:avLst/>
          </a:prstGeom>
        </p:spPr>
        <p:txBody>
          <a:bodyPr wrap="square" lIns="0" tIns="0" rIns="0" bIns="0" rtlCol="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and impact of homelessness</a:t>
            </a:r>
          </a:p>
        </p:txBody>
      </p:sp>
      <p:sp>
        <p:nvSpPr>
          <p:cNvPr id="7" name="Freeform 7"/>
          <p:cNvSpPr/>
          <p:nvPr/>
        </p:nvSpPr>
        <p:spPr>
          <a:xfrm>
            <a:off x="10809409" y="5593707"/>
            <a:ext cx="1168311" cy="1156986"/>
          </a:xfrm>
          <a:custGeom>
            <a:avLst/>
            <a:gdLst/>
            <a:ahLst/>
            <a:cxnLst/>
            <a:rect l="l" t="t" r="r" b="b"/>
            <a:pathLst>
              <a:path w="1752466" h="1735479">
                <a:moveTo>
                  <a:pt x="0" y="0"/>
                </a:moveTo>
                <a:lnTo>
                  <a:pt x="1752466" y="0"/>
                </a:lnTo>
                <a:lnTo>
                  <a:pt x="1752466" y="1735480"/>
                </a:lnTo>
                <a:lnTo>
                  <a:pt x="0" y="1735480"/>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p:spPr>
        <p:txBody>
          <a:bodyPr/>
          <a:lstStyle/>
          <a:p>
            <a:endParaRPr lang="en-GB"/>
          </a:p>
        </p:txBody>
      </p:sp>
    </p:spTree>
    <p:extLst>
      <p:ext uri="{BB962C8B-B14F-4D97-AF65-F5344CB8AC3E}">
        <p14:creationId xmlns:p14="http://schemas.microsoft.com/office/powerpoint/2010/main" val="246669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extBox 1">
            <a:extLst>
              <a:ext uri="{FF2B5EF4-FFF2-40B4-BE49-F238E27FC236}">
                <a16:creationId xmlns:a16="http://schemas.microsoft.com/office/drawing/2014/main" id="{1EBCD0BC-8078-2651-C2E0-1DBC5C1FE9A5}"/>
              </a:ext>
            </a:extLst>
          </p:cNvPr>
          <p:cNvSpPr txBox="1"/>
          <p:nvPr/>
        </p:nvSpPr>
        <p:spPr>
          <a:xfrm>
            <a:off x="958958" y="2288210"/>
            <a:ext cx="4772975" cy="180052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useo Sans 500" panose="02000000000000000000" pitchFamily="50" charset="0"/>
                <a:ea typeface="+mj-ea"/>
                <a:cs typeface="+mj-cs"/>
              </a:rPr>
              <a:t>Would you rather?</a:t>
            </a:r>
          </a:p>
        </p:txBody>
      </p:sp>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1246824" y="2623381"/>
            <a:ext cx="4772974" cy="3553581"/>
          </a:xfrm>
        </p:spPr>
        <p:txBody>
          <a:bodyPr vert="horz" lIns="91440" tIns="45720" rIns="91440" bIns="45720" rtlCol="0">
            <a:normAutofit/>
          </a:bodyPr>
          <a:lstStyle/>
          <a:p>
            <a:pPr marL="0"/>
            <a:endParaRPr lang="en-US" sz="2000"/>
          </a:p>
          <a:p>
            <a:pPr marL="0"/>
            <a:endParaRPr lang="en-US" sz="2000"/>
          </a:p>
          <a:p>
            <a:pPr marL="0"/>
            <a:endParaRPr lang="en-US" sz="2000"/>
          </a:p>
        </p:txBody>
      </p:sp>
      <p:pic>
        <p:nvPicPr>
          <p:cNvPr id="15" name="Graphic 14" descr="Noodles with solid fill">
            <a:extLst>
              <a:ext uri="{FF2B5EF4-FFF2-40B4-BE49-F238E27FC236}">
                <a16:creationId xmlns:a16="http://schemas.microsoft.com/office/drawing/2014/main" id="{E19077F5-1042-5073-C064-1CC9F53BA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1869" y="78376"/>
            <a:ext cx="2545005" cy="2545005"/>
          </a:xfrm>
          <a:prstGeom prst="rect">
            <a:avLst/>
          </a:prstGeom>
        </p:spPr>
      </p:pic>
      <p:pic>
        <p:nvPicPr>
          <p:cNvPr id="10" name="Graphic 9" descr="High temperature with solid fill">
            <a:extLst>
              <a:ext uri="{FF2B5EF4-FFF2-40B4-BE49-F238E27FC236}">
                <a16:creationId xmlns:a16="http://schemas.microsoft.com/office/drawing/2014/main" id="{9A7B8DB3-B061-4B4B-429B-DC689F85AE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5156" y="3212824"/>
            <a:ext cx="2585510" cy="2585510"/>
          </a:xfrm>
          <a:prstGeom prst="rect">
            <a:avLst/>
          </a:prstGeom>
        </p:spPr>
      </p:pic>
      <p:pic>
        <p:nvPicPr>
          <p:cNvPr id="16" name="Picture 15" descr="A picture containing text, sign&#10;&#10;Description automatically generated">
            <a:extLst>
              <a:ext uri="{FF2B5EF4-FFF2-40B4-BE49-F238E27FC236}">
                <a16:creationId xmlns:a16="http://schemas.microsoft.com/office/drawing/2014/main" id="{3FE57D45-AE08-6C78-C927-0D340ECF1179}"/>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446021" y="5798334"/>
            <a:ext cx="2533117" cy="927269"/>
          </a:xfrm>
          <a:prstGeom prst="rect">
            <a:avLst/>
          </a:prstGeom>
        </p:spPr>
      </p:pic>
    </p:spTree>
    <p:extLst>
      <p:ext uri="{BB962C8B-B14F-4D97-AF65-F5344CB8AC3E}">
        <p14:creationId xmlns:p14="http://schemas.microsoft.com/office/powerpoint/2010/main" val="211174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969573"/>
            <a:ext cx="10515600" cy="4351339"/>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3" name="TextBox 2">
            <a:extLst>
              <a:ext uri="{FF2B5EF4-FFF2-40B4-BE49-F238E27FC236}">
                <a16:creationId xmlns:a16="http://schemas.microsoft.com/office/drawing/2014/main" id="{94BC2B36-77FB-CEAF-31D4-D68E22E132F8}"/>
              </a:ext>
            </a:extLst>
          </p:cNvPr>
          <p:cNvSpPr txBox="1"/>
          <p:nvPr/>
        </p:nvSpPr>
        <p:spPr>
          <a:xfrm>
            <a:off x="271431" y="1064932"/>
            <a:ext cx="11446497" cy="1535870"/>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US" sz="2100" b="1" i="0" u="none" strike="noStrike" kern="1200" cap="none" spc="0" normalizeH="0" baseline="0" noProof="0">
                <a:ln>
                  <a:noFill/>
                </a:ln>
                <a:solidFill>
                  <a:srgbClr val="7030A0"/>
                </a:solidFill>
                <a:effectLst/>
                <a:uLnTx/>
                <a:uFillTx/>
                <a:latin typeface="Museo 500" panose="02000000000000000000" pitchFamily="50" charset="0"/>
              </a:rPr>
              <a:t>Homelessness is caused by poverty, a lack of affordable housing and other social / political factors. These causes include: </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sp>
        <p:nvSpPr>
          <p:cNvPr id="6" name="TextBox 5">
            <a:extLst>
              <a:ext uri="{FF2B5EF4-FFF2-40B4-BE49-F238E27FC236}">
                <a16:creationId xmlns:a16="http://schemas.microsoft.com/office/drawing/2014/main" id="{0F6F353E-9392-1CB9-23F1-5314B0E16DAE}"/>
              </a:ext>
            </a:extLst>
          </p:cNvPr>
          <p:cNvSpPr txBox="1"/>
          <p:nvPr/>
        </p:nvSpPr>
        <p:spPr>
          <a:xfrm>
            <a:off x="271431" y="272606"/>
            <a:ext cx="609600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Museo Sans 500" panose="02000000000000000000" pitchFamily="50" charset="0"/>
                <a:ea typeface="+mn-ea"/>
                <a:cs typeface="+mn-cs"/>
              </a:rPr>
              <a:t>Causes of homelessness</a:t>
            </a:r>
            <a:endParaRPr kumimoji="0" lang="en-GB" sz="25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7" name="Graphic 6" descr="Pound with solid fill">
            <a:extLst>
              <a:ext uri="{FF2B5EF4-FFF2-40B4-BE49-F238E27FC236}">
                <a16:creationId xmlns:a16="http://schemas.microsoft.com/office/drawing/2014/main" id="{BC326B01-3B3F-EAAB-9BE4-6DE1C47619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072" y="2230842"/>
            <a:ext cx="914400" cy="914400"/>
          </a:xfrm>
          <a:prstGeom prst="rect">
            <a:avLst/>
          </a:prstGeom>
        </p:spPr>
      </p:pic>
      <p:sp>
        <p:nvSpPr>
          <p:cNvPr id="8" name="TextBox 7">
            <a:extLst>
              <a:ext uri="{FF2B5EF4-FFF2-40B4-BE49-F238E27FC236}">
                <a16:creationId xmlns:a16="http://schemas.microsoft.com/office/drawing/2014/main" id="{A446F1FE-9975-7911-CDD2-7DEC4125B309}"/>
              </a:ext>
            </a:extLst>
          </p:cNvPr>
          <p:cNvSpPr txBox="1"/>
          <p:nvPr/>
        </p:nvSpPr>
        <p:spPr>
          <a:xfrm>
            <a:off x="1591113" y="2372995"/>
            <a:ext cx="1998617" cy="646331"/>
          </a:xfrm>
          <a:prstGeom prst="rect">
            <a:avLst/>
          </a:prstGeom>
          <a:noFill/>
        </p:spPr>
        <p:txBody>
          <a:bodyPr wrap="square" rtlCol="0">
            <a:spAutoFit/>
          </a:bodyPr>
          <a:lstStyle/>
          <a:p>
            <a:r>
              <a:rPr lang="en-GB">
                <a:latin typeface="Museo 500" panose="02000000000000000000" pitchFamily="50" charset="0"/>
              </a:rPr>
              <a:t>The cost-of -living crisis</a:t>
            </a:r>
          </a:p>
        </p:txBody>
      </p:sp>
      <p:pic>
        <p:nvPicPr>
          <p:cNvPr id="10" name="Graphic 9" descr="Family with two children with solid fill">
            <a:extLst>
              <a:ext uri="{FF2B5EF4-FFF2-40B4-BE49-F238E27FC236}">
                <a16:creationId xmlns:a16="http://schemas.microsoft.com/office/drawing/2014/main" id="{99FB316F-7AB1-77B8-22FD-602E98C1A4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9334" y="3785042"/>
            <a:ext cx="914400" cy="914400"/>
          </a:xfrm>
          <a:prstGeom prst="rect">
            <a:avLst/>
          </a:prstGeom>
        </p:spPr>
      </p:pic>
      <p:sp>
        <p:nvSpPr>
          <p:cNvPr id="11" name="TextBox 10">
            <a:extLst>
              <a:ext uri="{FF2B5EF4-FFF2-40B4-BE49-F238E27FC236}">
                <a16:creationId xmlns:a16="http://schemas.microsoft.com/office/drawing/2014/main" id="{BBD9BAAA-80DF-1ACE-65AC-AF86739545F4}"/>
              </a:ext>
            </a:extLst>
          </p:cNvPr>
          <p:cNvSpPr txBox="1"/>
          <p:nvPr/>
        </p:nvSpPr>
        <p:spPr>
          <a:xfrm>
            <a:off x="5760008" y="3919076"/>
            <a:ext cx="1998617" cy="369332"/>
          </a:xfrm>
          <a:prstGeom prst="rect">
            <a:avLst/>
          </a:prstGeom>
          <a:noFill/>
        </p:spPr>
        <p:txBody>
          <a:bodyPr wrap="square" rtlCol="0">
            <a:spAutoFit/>
          </a:bodyPr>
          <a:lstStyle/>
          <a:p>
            <a:r>
              <a:rPr lang="en-GB">
                <a:latin typeface="Museo 500" panose="02000000000000000000" pitchFamily="50" charset="0"/>
              </a:rPr>
              <a:t>Life events</a:t>
            </a:r>
          </a:p>
        </p:txBody>
      </p:sp>
      <p:sp>
        <p:nvSpPr>
          <p:cNvPr id="14" name="TextBox 13">
            <a:extLst>
              <a:ext uri="{FF2B5EF4-FFF2-40B4-BE49-F238E27FC236}">
                <a16:creationId xmlns:a16="http://schemas.microsoft.com/office/drawing/2014/main" id="{F5F5416C-D782-0881-235E-13892B3CBB0C}"/>
              </a:ext>
            </a:extLst>
          </p:cNvPr>
          <p:cNvSpPr txBox="1"/>
          <p:nvPr/>
        </p:nvSpPr>
        <p:spPr>
          <a:xfrm>
            <a:off x="9601578" y="2209989"/>
            <a:ext cx="1998617" cy="646331"/>
          </a:xfrm>
          <a:prstGeom prst="rect">
            <a:avLst/>
          </a:prstGeom>
          <a:noFill/>
        </p:spPr>
        <p:txBody>
          <a:bodyPr wrap="square" rtlCol="0">
            <a:spAutoFit/>
          </a:bodyPr>
          <a:lstStyle/>
          <a:p>
            <a:r>
              <a:rPr lang="en-GB">
                <a:latin typeface="Museo 500" panose="02000000000000000000" pitchFamily="50" charset="0"/>
              </a:rPr>
              <a:t>Mental and physical health</a:t>
            </a:r>
          </a:p>
        </p:txBody>
      </p:sp>
      <p:sp>
        <p:nvSpPr>
          <p:cNvPr id="15" name="TextBox 14">
            <a:extLst>
              <a:ext uri="{FF2B5EF4-FFF2-40B4-BE49-F238E27FC236}">
                <a16:creationId xmlns:a16="http://schemas.microsoft.com/office/drawing/2014/main" id="{D8745FC2-3F8F-CF41-C7AC-6FDF3D8A9D63}"/>
              </a:ext>
            </a:extLst>
          </p:cNvPr>
          <p:cNvSpPr txBox="1"/>
          <p:nvPr/>
        </p:nvSpPr>
        <p:spPr>
          <a:xfrm>
            <a:off x="372751" y="5025133"/>
            <a:ext cx="11446497" cy="1535870"/>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US" sz="2100" b="1" i="0" u="none" strike="noStrike" kern="1200" cap="none" spc="0" normalizeH="0" baseline="0" noProof="0">
                <a:ln>
                  <a:noFill/>
                </a:ln>
                <a:solidFill>
                  <a:srgbClr val="7030A0"/>
                </a:solidFill>
                <a:effectLst/>
                <a:uLnTx/>
                <a:uFillTx/>
                <a:latin typeface="Museo 500" panose="02000000000000000000" pitchFamily="50" charset="0"/>
              </a:rPr>
              <a:t>Homelessness is not a choice. It is not about people making ‘bad choices’ or ‘bad luck’, but about the systems and wider context that shapes our lives that cause it.</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pic>
        <p:nvPicPr>
          <p:cNvPr id="17" name="Picture 16">
            <a:extLst>
              <a:ext uri="{FF2B5EF4-FFF2-40B4-BE49-F238E27FC236}">
                <a16:creationId xmlns:a16="http://schemas.microsoft.com/office/drawing/2014/main" id="{36DC5621-C927-A5C9-0F28-D5E03BE9E7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6960" y="1994148"/>
            <a:ext cx="1466850" cy="1200150"/>
          </a:xfrm>
          <a:prstGeom prst="rect">
            <a:avLst/>
          </a:prstGeom>
        </p:spPr>
      </p:pic>
    </p:spTree>
    <p:extLst>
      <p:ext uri="{BB962C8B-B14F-4D97-AF65-F5344CB8AC3E}">
        <p14:creationId xmlns:p14="http://schemas.microsoft.com/office/powerpoint/2010/main" val="180244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9A86C4A-B4A9-58A1-97F7-BD2492FC8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92" y="2782956"/>
            <a:ext cx="4215481" cy="3449030"/>
          </a:xfrm>
          <a:prstGeom prst="rect">
            <a:avLst/>
          </a:prstGeom>
        </p:spPr>
      </p:pic>
      <p:sp>
        <p:nvSpPr>
          <p:cNvPr id="2" name="TextBox 1">
            <a:extLst>
              <a:ext uri="{FF2B5EF4-FFF2-40B4-BE49-F238E27FC236}">
                <a16:creationId xmlns:a16="http://schemas.microsoft.com/office/drawing/2014/main" id="{1EBCD0BC-8078-2651-C2E0-1DBC5C1FE9A5}"/>
              </a:ext>
            </a:extLst>
          </p:cNvPr>
          <p:cNvSpPr txBox="1"/>
          <p:nvPr/>
        </p:nvSpPr>
        <p:spPr>
          <a:xfrm>
            <a:off x="5526156" y="2055813"/>
            <a:ext cx="5827644" cy="4121149"/>
          </a:xfrm>
          <a:prstGeom prst="rect">
            <a:avLst/>
          </a:prstGeom>
        </p:spPr>
        <p:txBody>
          <a:bodyPr vert="horz" lIns="91440" tIns="45720" rIns="91440" bIns="45720" rtlCol="0" anchor="t">
            <a:normAutofit/>
          </a:bodyPr>
          <a:lstStyle/>
          <a:p>
            <a:pPr marR="0" lvl="0" fontAlgn="auto">
              <a:lnSpc>
                <a:spcPct val="90000"/>
              </a:lnSpc>
              <a:spcBef>
                <a:spcPct val="0"/>
              </a:spcBef>
              <a:spcAft>
                <a:spcPts val="600"/>
              </a:spcAft>
              <a:buClrTx/>
              <a:buSzTx/>
              <a:tabLst/>
              <a:defRPr/>
            </a:pPr>
            <a:r>
              <a:rPr lang="en-US" sz="3600">
                <a:latin typeface="Museo Sans 500" panose="02000000000000000000" pitchFamily="50" charset="0"/>
              </a:rPr>
              <a:t>Put yourself in their shoes. How does homelessness impact on people?</a:t>
            </a:r>
            <a:endParaRPr kumimoji="0" lang="en-US" sz="3600" b="0" i="0" u="none" strike="noStrike" cap="none" spc="0" normalizeH="0" baseline="0" noProof="0">
              <a:ln>
                <a:noFill/>
              </a:ln>
              <a:effectLst/>
              <a:uLnTx/>
              <a:uFillTx/>
              <a:latin typeface="Museo Sans 500" panose="02000000000000000000" pitchFamily="50" charset="0"/>
            </a:endParaRPr>
          </a:p>
        </p:txBody>
      </p:sp>
      <p:pic>
        <p:nvPicPr>
          <p:cNvPr id="9" name="Picture 8" descr="A picture containing text, sign&#10;&#10;Description automatically generated">
            <a:extLst>
              <a:ext uri="{FF2B5EF4-FFF2-40B4-BE49-F238E27FC236}">
                <a16:creationId xmlns:a16="http://schemas.microsoft.com/office/drawing/2014/main" id="{3576D0F8-A279-470D-1E9F-EC58606CDA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Tree>
    <p:extLst>
      <p:ext uri="{BB962C8B-B14F-4D97-AF65-F5344CB8AC3E}">
        <p14:creationId xmlns:p14="http://schemas.microsoft.com/office/powerpoint/2010/main" val="236489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1064932"/>
            <a:ext cx="10515600" cy="4351339"/>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3" name="TextBox 2">
            <a:extLst>
              <a:ext uri="{FF2B5EF4-FFF2-40B4-BE49-F238E27FC236}">
                <a16:creationId xmlns:a16="http://schemas.microsoft.com/office/drawing/2014/main" id="{94BC2B36-77FB-CEAF-31D4-D68E22E132F8}"/>
              </a:ext>
            </a:extLst>
          </p:cNvPr>
          <p:cNvSpPr txBox="1"/>
          <p:nvPr/>
        </p:nvSpPr>
        <p:spPr>
          <a:xfrm>
            <a:off x="271431" y="1064932"/>
            <a:ext cx="11446497" cy="1245021"/>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US" sz="2100" b="1" i="0" u="none" strike="noStrike" kern="1200" cap="none" spc="0" normalizeH="0" baseline="0" noProof="0">
                <a:ln>
                  <a:noFill/>
                </a:ln>
                <a:solidFill>
                  <a:srgbClr val="7030A0"/>
                </a:solidFill>
                <a:effectLst/>
                <a:uLnTx/>
                <a:uFillTx/>
                <a:latin typeface="Museo Sans 500" panose="02000000000000000000" pitchFamily="50" charset="0"/>
              </a:rPr>
              <a:t>Our society is stronger when we all have a safe, decent home.</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sp>
        <p:nvSpPr>
          <p:cNvPr id="6" name="TextBox 5">
            <a:extLst>
              <a:ext uri="{FF2B5EF4-FFF2-40B4-BE49-F238E27FC236}">
                <a16:creationId xmlns:a16="http://schemas.microsoft.com/office/drawing/2014/main" id="{0F6F353E-9392-1CB9-23F1-5314B0E16DAE}"/>
              </a:ext>
            </a:extLst>
          </p:cNvPr>
          <p:cNvSpPr txBox="1"/>
          <p:nvPr/>
        </p:nvSpPr>
        <p:spPr>
          <a:xfrm>
            <a:off x="271431" y="272606"/>
            <a:ext cx="609600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Museo Sans 500" panose="02000000000000000000" pitchFamily="50" charset="0"/>
                <a:ea typeface="+mn-ea"/>
                <a:cs typeface="+mn-cs"/>
              </a:rPr>
              <a:t>Impact of homelessness</a:t>
            </a:r>
            <a:endParaRPr kumimoji="0" lang="en-GB" sz="25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5F5416C-D782-0881-235E-13892B3CBB0C}"/>
              </a:ext>
            </a:extLst>
          </p:cNvPr>
          <p:cNvSpPr txBox="1"/>
          <p:nvPr/>
        </p:nvSpPr>
        <p:spPr>
          <a:xfrm>
            <a:off x="1830598" y="1972580"/>
            <a:ext cx="1998617" cy="646331"/>
          </a:xfrm>
          <a:prstGeom prst="rect">
            <a:avLst/>
          </a:prstGeom>
          <a:noFill/>
        </p:spPr>
        <p:txBody>
          <a:bodyPr wrap="square" rtlCol="0">
            <a:spAutoFit/>
          </a:bodyPr>
          <a:lstStyle/>
          <a:p>
            <a:r>
              <a:rPr lang="en-GB">
                <a:latin typeface="Museo 500" panose="02000000000000000000" pitchFamily="50" charset="0"/>
              </a:rPr>
              <a:t>Mental and physical health</a:t>
            </a:r>
          </a:p>
        </p:txBody>
      </p:sp>
      <p:pic>
        <p:nvPicPr>
          <p:cNvPr id="9" name="Graphic 8" descr="Two Hearts with solid fill">
            <a:extLst>
              <a:ext uri="{FF2B5EF4-FFF2-40B4-BE49-F238E27FC236}">
                <a16:creationId xmlns:a16="http://schemas.microsoft.com/office/drawing/2014/main" id="{A6B356D0-0906-0A01-E5B0-B88FB9389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1546" y="3979619"/>
            <a:ext cx="914400" cy="914400"/>
          </a:xfrm>
          <a:prstGeom prst="rect">
            <a:avLst/>
          </a:prstGeom>
        </p:spPr>
      </p:pic>
      <p:sp>
        <p:nvSpPr>
          <p:cNvPr id="12" name="TextBox 11">
            <a:extLst>
              <a:ext uri="{FF2B5EF4-FFF2-40B4-BE49-F238E27FC236}">
                <a16:creationId xmlns:a16="http://schemas.microsoft.com/office/drawing/2014/main" id="{01E0AD8C-2802-D3E4-AC11-585C5CFA2127}"/>
              </a:ext>
            </a:extLst>
          </p:cNvPr>
          <p:cNvSpPr txBox="1"/>
          <p:nvPr/>
        </p:nvSpPr>
        <p:spPr>
          <a:xfrm>
            <a:off x="5789022" y="4067487"/>
            <a:ext cx="1998617" cy="369332"/>
          </a:xfrm>
          <a:prstGeom prst="rect">
            <a:avLst/>
          </a:prstGeom>
          <a:noFill/>
        </p:spPr>
        <p:txBody>
          <a:bodyPr wrap="square" rtlCol="0">
            <a:spAutoFit/>
          </a:bodyPr>
          <a:lstStyle/>
          <a:p>
            <a:r>
              <a:rPr lang="en-GB">
                <a:latin typeface="Museo 500" panose="02000000000000000000" pitchFamily="50" charset="0"/>
              </a:rPr>
              <a:t>Relationships</a:t>
            </a:r>
          </a:p>
        </p:txBody>
      </p:sp>
      <p:pic>
        <p:nvPicPr>
          <p:cNvPr id="17" name="Graphic 16" descr="Coins outline">
            <a:extLst>
              <a:ext uri="{FF2B5EF4-FFF2-40B4-BE49-F238E27FC236}">
                <a16:creationId xmlns:a16="http://schemas.microsoft.com/office/drawing/2014/main" id="{D76C4B08-798C-2C53-836C-AF4A35E3C9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9074" y="1722460"/>
            <a:ext cx="914400" cy="914400"/>
          </a:xfrm>
          <a:prstGeom prst="rect">
            <a:avLst/>
          </a:prstGeom>
        </p:spPr>
      </p:pic>
      <p:sp>
        <p:nvSpPr>
          <p:cNvPr id="18" name="TextBox 17">
            <a:extLst>
              <a:ext uri="{FF2B5EF4-FFF2-40B4-BE49-F238E27FC236}">
                <a16:creationId xmlns:a16="http://schemas.microsoft.com/office/drawing/2014/main" id="{EBC4A12E-7726-FE98-FE88-B6DFAE2B4F76}"/>
              </a:ext>
            </a:extLst>
          </p:cNvPr>
          <p:cNvSpPr txBox="1"/>
          <p:nvPr/>
        </p:nvSpPr>
        <p:spPr>
          <a:xfrm>
            <a:off x="9518472" y="1923355"/>
            <a:ext cx="1998617" cy="646331"/>
          </a:xfrm>
          <a:prstGeom prst="rect">
            <a:avLst/>
          </a:prstGeom>
          <a:noFill/>
        </p:spPr>
        <p:txBody>
          <a:bodyPr wrap="square" rtlCol="0">
            <a:spAutoFit/>
          </a:bodyPr>
          <a:lstStyle/>
          <a:p>
            <a:r>
              <a:rPr lang="en-GB">
                <a:latin typeface="Museo 500" panose="02000000000000000000" pitchFamily="50" charset="0"/>
              </a:rPr>
              <a:t>Jobs and finances</a:t>
            </a:r>
          </a:p>
        </p:txBody>
      </p:sp>
      <p:pic>
        <p:nvPicPr>
          <p:cNvPr id="20" name="Picture 19">
            <a:extLst>
              <a:ext uri="{FF2B5EF4-FFF2-40B4-BE49-F238E27FC236}">
                <a16:creationId xmlns:a16="http://schemas.microsoft.com/office/drawing/2014/main" id="{1877EF74-521E-D75B-50F6-A249EF44A6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344" y="1748497"/>
            <a:ext cx="1466850" cy="1200150"/>
          </a:xfrm>
          <a:prstGeom prst="rect">
            <a:avLst/>
          </a:prstGeom>
        </p:spPr>
      </p:pic>
    </p:spTree>
    <p:extLst>
      <p:ext uri="{BB962C8B-B14F-4D97-AF65-F5344CB8AC3E}">
        <p14:creationId xmlns:p14="http://schemas.microsoft.com/office/powerpoint/2010/main" val="126615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822960" y="2644811"/>
            <a:ext cx="10546080" cy="784189"/>
          </a:xfrm>
          <a:prstGeom prst="rect">
            <a:avLst/>
          </a:prstGeom>
        </p:spPr>
        <p:txBody>
          <a:bodyPr wrap="square" lIns="0" tIns="0" rIns="0" bIns="0" rtlCol="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Can homelessness be prevented?</a:t>
            </a:r>
          </a:p>
        </p:txBody>
      </p:sp>
      <p:sp>
        <p:nvSpPr>
          <p:cNvPr id="7" name="Freeform 7"/>
          <p:cNvSpPr/>
          <p:nvPr/>
        </p:nvSpPr>
        <p:spPr>
          <a:xfrm>
            <a:off x="10809409" y="5593707"/>
            <a:ext cx="1168311" cy="1156986"/>
          </a:xfrm>
          <a:custGeom>
            <a:avLst/>
            <a:gdLst/>
            <a:ahLst/>
            <a:cxnLst/>
            <a:rect l="l" t="t" r="r" b="b"/>
            <a:pathLst>
              <a:path w="1752466" h="1735479">
                <a:moveTo>
                  <a:pt x="0" y="0"/>
                </a:moveTo>
                <a:lnTo>
                  <a:pt x="1752466" y="0"/>
                </a:lnTo>
                <a:lnTo>
                  <a:pt x="1752466" y="1735480"/>
                </a:lnTo>
                <a:lnTo>
                  <a:pt x="0" y="1735480"/>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p:spPr>
        <p:txBody>
          <a:bodyPr/>
          <a:lstStyle/>
          <a:p>
            <a:endParaRPr lang="en-GB"/>
          </a:p>
        </p:txBody>
      </p:sp>
    </p:spTree>
    <p:extLst>
      <p:ext uri="{BB962C8B-B14F-4D97-AF65-F5344CB8AC3E}">
        <p14:creationId xmlns:p14="http://schemas.microsoft.com/office/powerpoint/2010/main" val="1373517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1064932"/>
            <a:ext cx="10515600" cy="4351339"/>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2" name="TextBox 1">
            <a:extLst>
              <a:ext uri="{FF2B5EF4-FFF2-40B4-BE49-F238E27FC236}">
                <a16:creationId xmlns:a16="http://schemas.microsoft.com/office/drawing/2014/main" id="{FB6BB596-E70C-C16F-63C3-18DAD39F0934}"/>
              </a:ext>
            </a:extLst>
          </p:cNvPr>
          <p:cNvSpPr txBox="1"/>
          <p:nvPr/>
        </p:nvSpPr>
        <p:spPr>
          <a:xfrm>
            <a:off x="5216666" y="2259875"/>
            <a:ext cx="1758668" cy="1323439"/>
          </a:xfrm>
          <a:prstGeom prst="rect">
            <a:avLst/>
          </a:prstGeom>
          <a:noFill/>
        </p:spPr>
        <p:txBody>
          <a:bodyPr wrap="square" rtlCol="0">
            <a:spAutoFit/>
          </a:bodyPr>
          <a:lstStyle/>
          <a:p>
            <a:r>
              <a:rPr lang="en-GB" sz="8000">
                <a:latin typeface="Museo 500" panose="02000000000000000000" pitchFamily="50" charset="0"/>
              </a:rPr>
              <a:t>Yes</a:t>
            </a:r>
          </a:p>
        </p:txBody>
      </p:sp>
      <p:pic>
        <p:nvPicPr>
          <p:cNvPr id="3" name="Graphic 8" descr="House with solid fill">
            <a:extLst>
              <a:ext uri="{FF2B5EF4-FFF2-40B4-BE49-F238E27FC236}">
                <a16:creationId xmlns:a16="http://schemas.microsoft.com/office/drawing/2014/main" id="{D1156D4A-6282-20B5-F407-11AD9B7A0B2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0318" y="701851"/>
            <a:ext cx="914400" cy="914400"/>
          </a:xfrm>
          <a:prstGeom prst="rect">
            <a:avLst/>
          </a:prstGeom>
        </p:spPr>
      </p:pic>
      <p:pic>
        <p:nvPicPr>
          <p:cNvPr id="6" name="Graphic 10" descr="Court with solid fill">
            <a:extLst>
              <a:ext uri="{FF2B5EF4-FFF2-40B4-BE49-F238E27FC236}">
                <a16:creationId xmlns:a16="http://schemas.microsoft.com/office/drawing/2014/main" id="{04681F24-FAD6-C4DB-E653-9EC9ABCA2E5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1014" y="478135"/>
            <a:ext cx="914400" cy="914400"/>
          </a:xfrm>
          <a:prstGeom prst="rect">
            <a:avLst/>
          </a:prstGeom>
        </p:spPr>
      </p:pic>
      <p:pic>
        <p:nvPicPr>
          <p:cNvPr id="7" name="Graphic 12" descr="Key with solid fill">
            <a:extLst>
              <a:ext uri="{FF2B5EF4-FFF2-40B4-BE49-F238E27FC236}">
                <a16:creationId xmlns:a16="http://schemas.microsoft.com/office/drawing/2014/main" id="{11ECB0C0-8147-03D8-E6C5-A2984C72ECEB}"/>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29830" y="2007194"/>
            <a:ext cx="914400" cy="914400"/>
          </a:xfrm>
          <a:prstGeom prst="rect">
            <a:avLst/>
          </a:prstGeom>
        </p:spPr>
      </p:pic>
      <p:pic>
        <p:nvPicPr>
          <p:cNvPr id="1026" name="Picture 2" descr="Coins outline">
            <a:extLst>
              <a:ext uri="{FF2B5EF4-FFF2-40B4-BE49-F238E27FC236}">
                <a16:creationId xmlns:a16="http://schemas.microsoft.com/office/drawing/2014/main" id="{17951480-01AC-72AF-AADB-68161B3700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1699" y="4311937"/>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16" descr="Medical with solid fill">
            <a:extLst>
              <a:ext uri="{FF2B5EF4-FFF2-40B4-BE49-F238E27FC236}">
                <a16:creationId xmlns:a16="http://schemas.microsoft.com/office/drawing/2014/main" id="{0C6339A3-C07F-C008-F61E-3FC9FCF65DE6}"/>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72031" y="4894180"/>
            <a:ext cx="914400" cy="914400"/>
          </a:xfrm>
          <a:prstGeom prst="rect">
            <a:avLst/>
          </a:prstGeom>
        </p:spPr>
      </p:pic>
      <p:pic>
        <p:nvPicPr>
          <p:cNvPr id="9" name="Graphic 18" descr="Chat with solid fill">
            <a:extLst>
              <a:ext uri="{FF2B5EF4-FFF2-40B4-BE49-F238E27FC236}">
                <a16:creationId xmlns:a16="http://schemas.microsoft.com/office/drawing/2014/main" id="{F71B3364-34EE-44A3-DE5C-5228B72DFAB5}"/>
              </a:ext>
            </a:extLst>
          </p:cNvPr>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93690" y="2982744"/>
            <a:ext cx="914400" cy="914400"/>
          </a:xfrm>
          <a:prstGeom prst="rect">
            <a:avLst/>
          </a:prstGeom>
        </p:spPr>
      </p:pic>
      <p:sp>
        <p:nvSpPr>
          <p:cNvPr id="10" name="TextBox 9">
            <a:extLst>
              <a:ext uri="{FF2B5EF4-FFF2-40B4-BE49-F238E27FC236}">
                <a16:creationId xmlns:a16="http://schemas.microsoft.com/office/drawing/2014/main" id="{7D5B0D34-7DD2-2959-FAEA-4274032581C6}"/>
              </a:ext>
            </a:extLst>
          </p:cNvPr>
          <p:cNvSpPr txBox="1"/>
          <p:nvPr/>
        </p:nvSpPr>
        <p:spPr>
          <a:xfrm>
            <a:off x="2233708" y="683597"/>
            <a:ext cx="2325188" cy="1200329"/>
          </a:xfrm>
          <a:prstGeom prst="rect">
            <a:avLst/>
          </a:prstGeom>
          <a:noFill/>
        </p:spPr>
        <p:txBody>
          <a:bodyPr wrap="square" rtlCol="0">
            <a:spAutoFit/>
          </a:bodyPr>
          <a:lstStyle/>
          <a:p>
            <a:r>
              <a:rPr lang="en-GB">
                <a:latin typeface="Museo 300" panose="02000000000000000000" pitchFamily="50" charset="0"/>
              </a:rPr>
              <a:t>By increasing the supply of good quality affordable housing</a:t>
            </a:r>
          </a:p>
        </p:txBody>
      </p:sp>
      <p:sp>
        <p:nvSpPr>
          <p:cNvPr id="11" name="TextBox 10">
            <a:extLst>
              <a:ext uri="{FF2B5EF4-FFF2-40B4-BE49-F238E27FC236}">
                <a16:creationId xmlns:a16="http://schemas.microsoft.com/office/drawing/2014/main" id="{BAB6EF37-89F9-DD70-4CF7-5EC3106E3FFA}"/>
              </a:ext>
            </a:extLst>
          </p:cNvPr>
          <p:cNvSpPr txBox="1"/>
          <p:nvPr/>
        </p:nvSpPr>
        <p:spPr>
          <a:xfrm>
            <a:off x="7789105" y="301524"/>
            <a:ext cx="2325188" cy="1477328"/>
          </a:xfrm>
          <a:prstGeom prst="rect">
            <a:avLst/>
          </a:prstGeom>
          <a:noFill/>
        </p:spPr>
        <p:txBody>
          <a:bodyPr wrap="square" rtlCol="0">
            <a:spAutoFit/>
          </a:bodyPr>
          <a:lstStyle/>
          <a:p>
            <a:r>
              <a:rPr lang="en-GB">
                <a:latin typeface="Museo 300" panose="02000000000000000000" pitchFamily="50" charset="0"/>
              </a:rPr>
              <a:t>Ensuring access to legal help to prevent an eviction or mortgage repossession</a:t>
            </a:r>
          </a:p>
        </p:txBody>
      </p:sp>
      <p:sp>
        <p:nvSpPr>
          <p:cNvPr id="12" name="TextBox 11">
            <a:extLst>
              <a:ext uri="{FF2B5EF4-FFF2-40B4-BE49-F238E27FC236}">
                <a16:creationId xmlns:a16="http://schemas.microsoft.com/office/drawing/2014/main" id="{5789FC38-F7C4-C019-F66F-ED71F8906F4A}"/>
              </a:ext>
            </a:extLst>
          </p:cNvPr>
          <p:cNvSpPr txBox="1"/>
          <p:nvPr/>
        </p:nvSpPr>
        <p:spPr>
          <a:xfrm>
            <a:off x="9829088" y="2834609"/>
            <a:ext cx="2325188" cy="923330"/>
          </a:xfrm>
          <a:prstGeom prst="rect">
            <a:avLst/>
          </a:prstGeom>
          <a:noFill/>
        </p:spPr>
        <p:txBody>
          <a:bodyPr wrap="square" rtlCol="0">
            <a:spAutoFit/>
          </a:bodyPr>
          <a:lstStyle/>
          <a:p>
            <a:r>
              <a:rPr lang="en-GB">
                <a:latin typeface="Museo 300" panose="02000000000000000000" pitchFamily="50" charset="0"/>
              </a:rPr>
              <a:t>Supporting people to maintain tenancies</a:t>
            </a:r>
          </a:p>
        </p:txBody>
      </p:sp>
      <p:sp>
        <p:nvSpPr>
          <p:cNvPr id="13" name="TextBox 12">
            <a:extLst>
              <a:ext uri="{FF2B5EF4-FFF2-40B4-BE49-F238E27FC236}">
                <a16:creationId xmlns:a16="http://schemas.microsoft.com/office/drawing/2014/main" id="{C637F143-9E07-019D-1DD4-4BC4FC85FDFB}"/>
              </a:ext>
            </a:extLst>
          </p:cNvPr>
          <p:cNvSpPr txBox="1"/>
          <p:nvPr/>
        </p:nvSpPr>
        <p:spPr>
          <a:xfrm>
            <a:off x="7224137" y="5040688"/>
            <a:ext cx="2325188" cy="923330"/>
          </a:xfrm>
          <a:prstGeom prst="rect">
            <a:avLst/>
          </a:prstGeom>
          <a:noFill/>
        </p:spPr>
        <p:txBody>
          <a:bodyPr wrap="square" rtlCol="0">
            <a:spAutoFit/>
          </a:bodyPr>
          <a:lstStyle/>
          <a:p>
            <a:r>
              <a:rPr lang="en-GB">
                <a:latin typeface="Museo 300" panose="02000000000000000000" pitchFamily="50" charset="0"/>
              </a:rPr>
              <a:t>Providing access to financial and budgeting support</a:t>
            </a:r>
          </a:p>
        </p:txBody>
      </p:sp>
      <p:sp>
        <p:nvSpPr>
          <p:cNvPr id="14" name="TextBox 13">
            <a:extLst>
              <a:ext uri="{FF2B5EF4-FFF2-40B4-BE49-F238E27FC236}">
                <a16:creationId xmlns:a16="http://schemas.microsoft.com/office/drawing/2014/main" id="{76EE8339-B7F5-4426-DA24-8469E56AD637}"/>
              </a:ext>
            </a:extLst>
          </p:cNvPr>
          <p:cNvSpPr txBox="1"/>
          <p:nvPr/>
        </p:nvSpPr>
        <p:spPr>
          <a:xfrm>
            <a:off x="2746843" y="4859148"/>
            <a:ext cx="2325188" cy="1477328"/>
          </a:xfrm>
          <a:prstGeom prst="rect">
            <a:avLst/>
          </a:prstGeom>
          <a:noFill/>
        </p:spPr>
        <p:txBody>
          <a:bodyPr wrap="square" rtlCol="0">
            <a:spAutoFit/>
          </a:bodyPr>
          <a:lstStyle/>
          <a:p>
            <a:r>
              <a:rPr lang="en-GB">
                <a:latin typeface="Museo 300" panose="02000000000000000000" pitchFamily="50" charset="0"/>
              </a:rPr>
              <a:t>Ensuring access to health services to prevent poor health causing homelessness</a:t>
            </a:r>
          </a:p>
        </p:txBody>
      </p:sp>
      <p:sp>
        <p:nvSpPr>
          <p:cNvPr id="15" name="TextBox 14">
            <a:extLst>
              <a:ext uri="{FF2B5EF4-FFF2-40B4-BE49-F238E27FC236}">
                <a16:creationId xmlns:a16="http://schemas.microsoft.com/office/drawing/2014/main" id="{5E414DE4-97AF-E17F-52FE-FBD9AD02870A}"/>
              </a:ext>
            </a:extLst>
          </p:cNvPr>
          <p:cNvSpPr txBox="1"/>
          <p:nvPr/>
        </p:nvSpPr>
        <p:spPr>
          <a:xfrm>
            <a:off x="242375" y="3003767"/>
            <a:ext cx="2325188" cy="646331"/>
          </a:xfrm>
          <a:prstGeom prst="rect">
            <a:avLst/>
          </a:prstGeom>
          <a:noFill/>
        </p:spPr>
        <p:txBody>
          <a:bodyPr wrap="square" rtlCol="0">
            <a:spAutoFit/>
          </a:bodyPr>
          <a:lstStyle/>
          <a:p>
            <a:r>
              <a:rPr lang="en-GB">
                <a:latin typeface="Museo 300" panose="02000000000000000000" pitchFamily="50" charset="0"/>
              </a:rPr>
              <a:t>Access to mediation services</a:t>
            </a:r>
          </a:p>
        </p:txBody>
      </p:sp>
    </p:spTree>
    <p:extLst>
      <p:ext uri="{BB962C8B-B14F-4D97-AF65-F5344CB8AC3E}">
        <p14:creationId xmlns:p14="http://schemas.microsoft.com/office/powerpoint/2010/main" val="294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822960" y="2644811"/>
            <a:ext cx="10546080" cy="1607491"/>
          </a:xfrm>
          <a:prstGeom prst="rect">
            <a:avLst/>
          </a:prstGeom>
        </p:spPr>
        <p:txBody>
          <a:bodyPr wrap="square" lIns="0" tIns="0" rIns="0" bIns="0" rtlCol="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How you can help someone who is sleeping rough</a:t>
            </a:r>
          </a:p>
        </p:txBody>
      </p:sp>
      <p:sp>
        <p:nvSpPr>
          <p:cNvPr id="7" name="Freeform 7"/>
          <p:cNvSpPr/>
          <p:nvPr/>
        </p:nvSpPr>
        <p:spPr>
          <a:xfrm>
            <a:off x="10809409" y="5593707"/>
            <a:ext cx="1168311" cy="1156986"/>
          </a:xfrm>
          <a:custGeom>
            <a:avLst/>
            <a:gdLst/>
            <a:ahLst/>
            <a:cxnLst/>
            <a:rect l="l" t="t" r="r" b="b"/>
            <a:pathLst>
              <a:path w="1752466" h="1735479">
                <a:moveTo>
                  <a:pt x="0" y="0"/>
                </a:moveTo>
                <a:lnTo>
                  <a:pt x="1752466" y="0"/>
                </a:lnTo>
                <a:lnTo>
                  <a:pt x="1752466" y="1735480"/>
                </a:lnTo>
                <a:lnTo>
                  <a:pt x="0" y="1735480"/>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p:spPr>
        <p:txBody>
          <a:bodyPr/>
          <a:lstStyle/>
          <a:p>
            <a:endParaRPr lang="en-GB"/>
          </a:p>
        </p:txBody>
      </p:sp>
    </p:spTree>
    <p:extLst>
      <p:ext uri="{BB962C8B-B14F-4D97-AF65-F5344CB8AC3E}">
        <p14:creationId xmlns:p14="http://schemas.microsoft.com/office/powerpoint/2010/main" val="1055167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3" name="TextBox 2">
            <a:extLst>
              <a:ext uri="{FF2B5EF4-FFF2-40B4-BE49-F238E27FC236}">
                <a16:creationId xmlns:a16="http://schemas.microsoft.com/office/drawing/2014/main" id="{94BC2B36-77FB-CEAF-31D4-D68E22E132F8}"/>
              </a:ext>
            </a:extLst>
          </p:cNvPr>
          <p:cNvSpPr txBox="1"/>
          <p:nvPr/>
        </p:nvSpPr>
        <p:spPr>
          <a:xfrm>
            <a:off x="271431" y="268360"/>
            <a:ext cx="11446497" cy="1245021"/>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lang="en-US" sz="2000" b="1">
                <a:solidFill>
                  <a:srgbClr val="FF0000"/>
                </a:solidFill>
                <a:latin typeface="Museo Sans 500" panose="02000000000000000000" pitchFamily="50" charset="0"/>
              </a:rPr>
              <a:t>1. </a:t>
            </a:r>
            <a:r>
              <a:rPr kumimoji="0" lang="en-US" sz="2000" b="1" i="0" u="none" strike="noStrike" kern="1200" cap="none" spc="0" normalizeH="0" baseline="0" noProof="0">
                <a:ln>
                  <a:noFill/>
                </a:ln>
                <a:solidFill>
                  <a:srgbClr val="FF0000"/>
                </a:solidFill>
                <a:effectLst/>
                <a:uLnTx/>
                <a:uFillTx/>
                <a:latin typeface="Museo Sans 500" panose="02000000000000000000" pitchFamily="50" charset="0"/>
              </a:rPr>
              <a:t>Remember we are all human.</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pic>
        <p:nvPicPr>
          <p:cNvPr id="8" name="Picture 7">
            <a:extLst>
              <a:ext uri="{FF2B5EF4-FFF2-40B4-BE49-F238E27FC236}">
                <a16:creationId xmlns:a16="http://schemas.microsoft.com/office/drawing/2014/main" id="{082F0214-25FF-DE98-9C6C-05F56F8A3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72" y="863091"/>
            <a:ext cx="8828497" cy="4916261"/>
          </a:xfrm>
          <a:prstGeom prst="rect">
            <a:avLst/>
          </a:prstGeom>
        </p:spPr>
      </p:pic>
    </p:spTree>
    <p:extLst>
      <p:ext uri="{BB962C8B-B14F-4D97-AF65-F5344CB8AC3E}">
        <p14:creationId xmlns:p14="http://schemas.microsoft.com/office/powerpoint/2010/main" val="174204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2" name="TextBox 1">
            <a:extLst>
              <a:ext uri="{FF2B5EF4-FFF2-40B4-BE49-F238E27FC236}">
                <a16:creationId xmlns:a16="http://schemas.microsoft.com/office/drawing/2014/main" id="{03020480-DF2C-2887-CF6D-679996512484}"/>
              </a:ext>
            </a:extLst>
          </p:cNvPr>
          <p:cNvSpPr txBox="1"/>
          <p:nvPr/>
        </p:nvSpPr>
        <p:spPr>
          <a:xfrm>
            <a:off x="3547250" y="4545460"/>
            <a:ext cx="7490866" cy="134164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latin typeface="Museo 500" panose="02000000000000000000" pitchFamily="50" charset="0"/>
              </a:rPr>
              <a:t>Refer to your </a:t>
            </a:r>
            <a:r>
              <a:rPr lang="en-US" sz="1800">
                <a:latin typeface="Museo 500" panose="02000000000000000000" pitchFamily="50" charset="0"/>
                <a:hlinkClick r:id="rId4"/>
              </a:rPr>
              <a:t>local Councils </a:t>
            </a:r>
            <a:r>
              <a:rPr lang="en-US" sz="1800">
                <a:latin typeface="Museo 500" panose="02000000000000000000" pitchFamily="50" charset="0"/>
              </a:rPr>
              <a:t>Homelessness Team and local rough sleeping outreach teams</a:t>
            </a:r>
          </a:p>
          <a:p>
            <a:r>
              <a:rPr lang="en-GB">
                <a:latin typeface="Museo 500" panose="02000000000000000000" pitchFamily="50" charset="0"/>
              </a:rPr>
              <a:t>For Wales you can also visit the </a:t>
            </a:r>
            <a:r>
              <a:rPr lang="en-GB">
                <a:latin typeface="Museo 500" panose="02000000000000000000" pitchFamily="50" charset="0"/>
                <a:hlinkClick r:id="rId5"/>
              </a:rPr>
              <a:t>Welsh government website </a:t>
            </a:r>
            <a:r>
              <a:rPr lang="en-GB">
                <a:latin typeface="Museo 500" panose="02000000000000000000" pitchFamily="50" charset="0"/>
              </a:rPr>
              <a:t>for information on services available.</a:t>
            </a:r>
          </a:p>
        </p:txBody>
      </p:sp>
      <p:sp>
        <p:nvSpPr>
          <p:cNvPr id="5" name="TextBox 4">
            <a:extLst>
              <a:ext uri="{FF2B5EF4-FFF2-40B4-BE49-F238E27FC236}">
                <a16:creationId xmlns:a16="http://schemas.microsoft.com/office/drawing/2014/main" id="{446DF622-B828-BF17-A3B0-23E0AAC5D4A5}"/>
              </a:ext>
            </a:extLst>
          </p:cNvPr>
          <p:cNvSpPr txBox="1"/>
          <p:nvPr/>
        </p:nvSpPr>
        <p:spPr>
          <a:xfrm>
            <a:off x="644183" y="422762"/>
            <a:ext cx="11547817" cy="1250407"/>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Museo Sans 500" panose="02000000000000000000" pitchFamily="50" charset="0"/>
              </a:rPr>
              <a:t>What to do if someone does want help</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pic>
        <p:nvPicPr>
          <p:cNvPr id="7" name="Picture 6">
            <a:extLst>
              <a:ext uri="{FF2B5EF4-FFF2-40B4-BE49-F238E27FC236}">
                <a16:creationId xmlns:a16="http://schemas.microsoft.com/office/drawing/2014/main" id="{949667B1-7E53-FC29-870F-48AD3F10B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107" y="1297943"/>
            <a:ext cx="2056469" cy="597728"/>
          </a:xfrm>
          <a:prstGeom prst="rect">
            <a:avLst/>
          </a:prstGeom>
        </p:spPr>
      </p:pic>
      <p:sp>
        <p:nvSpPr>
          <p:cNvPr id="10" name="TextBox 9">
            <a:extLst>
              <a:ext uri="{FF2B5EF4-FFF2-40B4-BE49-F238E27FC236}">
                <a16:creationId xmlns:a16="http://schemas.microsoft.com/office/drawing/2014/main" id="{B0252DD6-768F-B2D1-6322-81CBB9E0BD9D}"/>
              </a:ext>
            </a:extLst>
          </p:cNvPr>
          <p:cNvSpPr txBox="1"/>
          <p:nvPr/>
        </p:nvSpPr>
        <p:spPr>
          <a:xfrm>
            <a:off x="3547250" y="1354391"/>
            <a:ext cx="9816736" cy="369332"/>
          </a:xfrm>
          <a:prstGeom prst="rect">
            <a:avLst/>
          </a:prstGeom>
          <a:noFill/>
        </p:spPr>
        <p:txBody>
          <a:bodyPr wrap="square">
            <a:spAutoFit/>
          </a:bodyPr>
          <a:lstStyle/>
          <a:p>
            <a:r>
              <a:rPr lang="en-GB">
                <a:latin typeface="Museo 500" panose="02000000000000000000" pitchFamily="50" charset="0"/>
              </a:rPr>
              <a:t>In England and Wales – send an alert through </a:t>
            </a:r>
            <a:r>
              <a:rPr lang="en-GB" err="1">
                <a:latin typeface="Museo 500" panose="02000000000000000000" pitchFamily="50" charset="0"/>
                <a:hlinkClick r:id="rId7"/>
              </a:rPr>
              <a:t>Streetlink</a:t>
            </a:r>
            <a:endParaRPr lang="en-GB">
              <a:latin typeface="Museo 500" panose="02000000000000000000" pitchFamily="50" charset="0"/>
            </a:endParaRPr>
          </a:p>
        </p:txBody>
      </p:sp>
      <p:pic>
        <p:nvPicPr>
          <p:cNvPr id="11" name="Picture 10" descr="A picture containing text, sign&#10;&#10;Description automatically generated">
            <a:extLst>
              <a:ext uri="{FF2B5EF4-FFF2-40B4-BE49-F238E27FC236}">
                <a16:creationId xmlns:a16="http://schemas.microsoft.com/office/drawing/2014/main" id="{B7DC67CB-8E00-A975-CD0D-A9A666542765}"/>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2608"/>
          <a:stretch/>
        </p:blipFill>
        <p:spPr>
          <a:xfrm>
            <a:off x="911476" y="3185589"/>
            <a:ext cx="1002727" cy="984158"/>
          </a:xfrm>
          <a:prstGeom prst="rect">
            <a:avLst/>
          </a:prstGeom>
        </p:spPr>
      </p:pic>
      <p:sp>
        <p:nvSpPr>
          <p:cNvPr id="13" name="TextBox 12">
            <a:extLst>
              <a:ext uri="{FF2B5EF4-FFF2-40B4-BE49-F238E27FC236}">
                <a16:creationId xmlns:a16="http://schemas.microsoft.com/office/drawing/2014/main" id="{2B608B1E-08E8-64FE-C261-25A20609BB45}"/>
              </a:ext>
            </a:extLst>
          </p:cNvPr>
          <p:cNvSpPr txBox="1"/>
          <p:nvPr/>
        </p:nvSpPr>
        <p:spPr>
          <a:xfrm>
            <a:off x="3547250" y="3241673"/>
            <a:ext cx="7608432" cy="67101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a:ln>
                  <a:noFill/>
                </a:ln>
                <a:effectLst/>
                <a:uLnTx/>
                <a:uFillTx/>
                <a:latin typeface="Museo 500" panose="02000000000000000000" pitchFamily="50" charset="0"/>
              </a:rPr>
              <a:t>Refer to a </a:t>
            </a:r>
            <a:r>
              <a:rPr kumimoji="0" lang="en-US" sz="1800" b="0" i="0" u="none" strike="noStrike" kern="1200" cap="none" spc="0" normalizeH="0" baseline="0" noProof="0">
                <a:ln>
                  <a:noFill/>
                </a:ln>
                <a:effectLst/>
                <a:uLnTx/>
                <a:uFillTx/>
                <a:latin typeface="Museo 500" panose="02000000000000000000" pitchFamily="50" charset="0"/>
                <a:hlinkClick r:id="rId9"/>
              </a:rPr>
              <a:t>Crisis Skylight </a:t>
            </a:r>
            <a:r>
              <a:rPr lang="en-US">
                <a:latin typeface="Museo 500" panose="02000000000000000000" pitchFamily="50" charset="0"/>
                <a:hlinkClick r:id="rId9"/>
              </a:rPr>
              <a:t>C</a:t>
            </a:r>
            <a:r>
              <a:rPr kumimoji="0" lang="en-US" sz="1800" b="0" i="0" u="none" strike="noStrike" kern="1200" cap="none" spc="0" normalizeH="0" baseline="0" noProof="0">
                <a:ln>
                  <a:noFill/>
                </a:ln>
                <a:effectLst/>
                <a:uLnTx/>
                <a:uFillTx/>
                <a:latin typeface="Museo 500" panose="02000000000000000000" pitchFamily="50" charset="0"/>
                <a:hlinkClick r:id="rId9"/>
              </a:rPr>
              <a:t>entre </a:t>
            </a:r>
            <a:r>
              <a:rPr kumimoji="0" lang="en-US" sz="1800" b="0" i="0" u="none" strike="noStrike" kern="1200" cap="none" spc="0" normalizeH="0" baseline="0" noProof="0">
                <a:ln>
                  <a:noFill/>
                </a:ln>
                <a:effectLst/>
                <a:uLnTx/>
                <a:uFillTx/>
                <a:latin typeface="Museo 500" panose="02000000000000000000" pitchFamily="50" charset="0"/>
              </a:rPr>
              <a:t>if you are in an area with one of these.</a:t>
            </a:r>
          </a:p>
        </p:txBody>
      </p:sp>
      <p:pic>
        <p:nvPicPr>
          <p:cNvPr id="15" name="Picture 14">
            <a:extLst>
              <a:ext uri="{FF2B5EF4-FFF2-40B4-BE49-F238E27FC236}">
                <a16:creationId xmlns:a16="http://schemas.microsoft.com/office/drawing/2014/main" id="{D87F7E47-CA4C-F140-CD15-83E334C335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2674" y="4633469"/>
            <a:ext cx="2162036" cy="668917"/>
          </a:xfrm>
          <a:prstGeom prst="rect">
            <a:avLst/>
          </a:prstGeom>
        </p:spPr>
      </p:pic>
      <p:pic>
        <p:nvPicPr>
          <p:cNvPr id="17" name="Picture 16">
            <a:extLst>
              <a:ext uri="{FF2B5EF4-FFF2-40B4-BE49-F238E27FC236}">
                <a16:creationId xmlns:a16="http://schemas.microsoft.com/office/drawing/2014/main" id="{ED222238-FB4C-347C-8ABC-8B1E87F107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183" y="2087632"/>
            <a:ext cx="1537314" cy="1062555"/>
          </a:xfrm>
          <a:prstGeom prst="rect">
            <a:avLst/>
          </a:prstGeom>
        </p:spPr>
      </p:pic>
      <p:sp>
        <p:nvSpPr>
          <p:cNvPr id="18" name="TextBox 17">
            <a:extLst>
              <a:ext uri="{FF2B5EF4-FFF2-40B4-BE49-F238E27FC236}">
                <a16:creationId xmlns:a16="http://schemas.microsoft.com/office/drawing/2014/main" id="{B7449B40-8742-12F2-4FC8-DEFA7FD33617}"/>
              </a:ext>
            </a:extLst>
          </p:cNvPr>
          <p:cNvSpPr txBox="1"/>
          <p:nvPr/>
        </p:nvSpPr>
        <p:spPr>
          <a:xfrm>
            <a:off x="3547250" y="2389643"/>
            <a:ext cx="9816736" cy="369332"/>
          </a:xfrm>
          <a:prstGeom prst="rect">
            <a:avLst/>
          </a:prstGeom>
          <a:noFill/>
        </p:spPr>
        <p:txBody>
          <a:bodyPr wrap="square">
            <a:spAutoFit/>
          </a:bodyPr>
          <a:lstStyle/>
          <a:p>
            <a:r>
              <a:rPr lang="en-GB">
                <a:latin typeface="Museo 500" panose="02000000000000000000" pitchFamily="50" charset="0"/>
              </a:rPr>
              <a:t>In Scotland – you can find information on </a:t>
            </a:r>
            <a:r>
              <a:rPr lang="en-GB">
                <a:latin typeface="Museo 500" panose="02000000000000000000" pitchFamily="50" charset="0"/>
                <a:hlinkClick r:id="rId12"/>
              </a:rPr>
              <a:t>Shelter Scotland</a:t>
            </a:r>
            <a:endParaRPr lang="en-GB">
              <a:latin typeface="Museo 500" panose="02000000000000000000" pitchFamily="50" charset="0"/>
            </a:endParaRPr>
          </a:p>
        </p:txBody>
      </p:sp>
    </p:spTree>
    <p:extLst>
      <p:ext uri="{BB962C8B-B14F-4D97-AF65-F5344CB8AC3E}">
        <p14:creationId xmlns:p14="http://schemas.microsoft.com/office/powerpoint/2010/main" val="297376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E013A-CECF-9F28-F8FB-BFC0CE7ABBB2}"/>
              </a:ext>
            </a:extLst>
          </p:cNvPr>
          <p:cNvSpPr>
            <a:spLocks noGrp="1"/>
          </p:cNvSpPr>
          <p:nvPr>
            <p:ph type="ctrTitle"/>
          </p:nvPr>
        </p:nvSpPr>
        <p:spPr>
          <a:xfrm>
            <a:off x="595380" y="2624171"/>
            <a:ext cx="11316769" cy="2541706"/>
          </a:xfrm>
        </p:spPr>
        <p:txBody>
          <a:bodyPr/>
          <a:lstStyle/>
          <a:p>
            <a:pPr>
              <a:lnSpc>
                <a:spcPct val="107000"/>
              </a:lnSpc>
              <a:spcAft>
                <a:spcPts val="800"/>
              </a:spcAft>
            </a:pPr>
            <a:r>
              <a:rPr lang="en-GB" sz="4400"/>
              <a:t>Understanding homelessness and how you can be part of the solution</a:t>
            </a:r>
            <a:endParaRPr lang="en-GB" sz="5000" kern="100">
              <a:effectLst/>
              <a:latin typeface="Museo 300" panose="02000000000000000000" pitchFamily="50" charset="0"/>
              <a:ea typeface="Calibri" panose="020F0502020204030204" pitchFamily="34" charset="0"/>
              <a:cs typeface="Calibri Light" panose="020F0302020204030204" pitchFamily="34" charset="0"/>
            </a:endParaRPr>
          </a:p>
        </p:txBody>
      </p:sp>
      <p:pic>
        <p:nvPicPr>
          <p:cNvPr id="1028" name="Picture 4" descr="A picture containing text, sign&#10;&#10;Description automatically generated">
            <a:extLst>
              <a:ext uri="{FF2B5EF4-FFF2-40B4-BE49-F238E27FC236}">
                <a16:creationId xmlns:a16="http://schemas.microsoft.com/office/drawing/2014/main" id="{95A7E9BF-A990-5B23-0B73-1979AE27906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641607" y="5486398"/>
            <a:ext cx="3188279" cy="116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5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1064932"/>
            <a:ext cx="10515600" cy="4351339"/>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3" name="TextBox 2">
            <a:extLst>
              <a:ext uri="{FF2B5EF4-FFF2-40B4-BE49-F238E27FC236}">
                <a16:creationId xmlns:a16="http://schemas.microsoft.com/office/drawing/2014/main" id="{94BC2B36-77FB-CEAF-31D4-D68E22E132F8}"/>
              </a:ext>
            </a:extLst>
          </p:cNvPr>
          <p:cNvSpPr txBox="1"/>
          <p:nvPr/>
        </p:nvSpPr>
        <p:spPr>
          <a:xfrm>
            <a:off x="271431" y="1064932"/>
            <a:ext cx="11446497" cy="1826719"/>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kumimoji="0" lang="en-US" sz="2100" b="1" i="0" u="none" strike="noStrike" kern="1200" cap="none" spc="0" normalizeH="0" baseline="0" noProof="0">
                <a:ln>
                  <a:noFill/>
                </a:ln>
                <a:effectLst/>
                <a:uLnTx/>
                <a:uFillTx/>
                <a:latin typeface="Museo 500" panose="02000000000000000000" pitchFamily="50" charset="0"/>
              </a:rPr>
              <a:t>Help us to change the narrative on homelessness – we need society to see homelessness is not an individual choice but caused by societal and political factors. Use words/phrases such as</a:t>
            </a: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sp>
        <p:nvSpPr>
          <p:cNvPr id="6" name="TextBox 5">
            <a:extLst>
              <a:ext uri="{FF2B5EF4-FFF2-40B4-BE49-F238E27FC236}">
                <a16:creationId xmlns:a16="http://schemas.microsoft.com/office/drawing/2014/main" id="{0F6F353E-9392-1CB9-23F1-5314B0E16DAE}"/>
              </a:ext>
            </a:extLst>
          </p:cNvPr>
          <p:cNvSpPr txBox="1"/>
          <p:nvPr/>
        </p:nvSpPr>
        <p:spPr>
          <a:xfrm>
            <a:off x="271431" y="272606"/>
            <a:ext cx="1038786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a:solidFill>
                  <a:srgbClr val="FF0000"/>
                </a:solidFill>
                <a:latin typeface="Museo Sans 500" panose="02000000000000000000" pitchFamily="50" charset="0"/>
              </a:rPr>
              <a:t>2</a:t>
            </a:r>
            <a:r>
              <a:rPr kumimoji="0" lang="en-US" sz="2500" b="1" i="0" u="none" strike="noStrike" kern="1200" cap="none" spc="0" normalizeH="0" baseline="0" noProof="0">
                <a:ln>
                  <a:noFill/>
                </a:ln>
                <a:solidFill>
                  <a:srgbClr val="FF0000"/>
                </a:solidFill>
                <a:effectLst/>
                <a:uLnTx/>
                <a:uFillTx/>
                <a:latin typeface="Museo Sans 500" panose="02000000000000000000" pitchFamily="50" charset="0"/>
                <a:ea typeface="+mn-ea"/>
                <a:cs typeface="+mn-cs"/>
              </a:rPr>
              <a:t>. Change</a:t>
            </a:r>
            <a:r>
              <a:rPr lang="en-US" sz="2500" b="1">
                <a:solidFill>
                  <a:srgbClr val="FF0000"/>
                </a:solidFill>
                <a:latin typeface="Museo Sans 500" panose="02000000000000000000" pitchFamily="50" charset="0"/>
              </a:rPr>
              <a:t> the language we use to talk about homelessness</a:t>
            </a:r>
            <a:endParaRPr kumimoji="0" lang="en-GB" sz="25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65BB03E-3D0E-0F2D-90D0-E93570B0F35E}"/>
              </a:ext>
            </a:extLst>
          </p:cNvPr>
          <p:cNvSpPr/>
          <p:nvPr/>
        </p:nvSpPr>
        <p:spPr>
          <a:xfrm>
            <a:off x="-16324" y="1937774"/>
            <a:ext cx="10675615"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They were pushed into homelessness</a:t>
            </a:r>
          </a:p>
        </p:txBody>
      </p:sp>
      <p:sp>
        <p:nvSpPr>
          <p:cNvPr id="10" name="Rectangle 9">
            <a:extLst>
              <a:ext uri="{FF2B5EF4-FFF2-40B4-BE49-F238E27FC236}">
                <a16:creationId xmlns:a16="http://schemas.microsoft.com/office/drawing/2014/main" id="{C3375B89-2D46-84DB-9588-D59DFD087816}"/>
              </a:ext>
            </a:extLst>
          </p:cNvPr>
          <p:cNvSpPr/>
          <p:nvPr/>
        </p:nvSpPr>
        <p:spPr>
          <a:xfrm>
            <a:off x="428186" y="5018151"/>
            <a:ext cx="8289578"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Impossible financial burdens</a:t>
            </a:r>
          </a:p>
        </p:txBody>
      </p:sp>
      <p:sp>
        <p:nvSpPr>
          <p:cNvPr id="16" name="Rectangle 15">
            <a:extLst>
              <a:ext uri="{FF2B5EF4-FFF2-40B4-BE49-F238E27FC236}">
                <a16:creationId xmlns:a16="http://schemas.microsoft.com/office/drawing/2014/main" id="{0A43953F-AF25-D406-0A9E-E7D0DC0FA64F}"/>
              </a:ext>
            </a:extLst>
          </p:cNvPr>
          <p:cNvSpPr/>
          <p:nvPr/>
        </p:nvSpPr>
        <p:spPr>
          <a:xfrm>
            <a:off x="2345811" y="3018740"/>
            <a:ext cx="10049739" cy="1754326"/>
          </a:xfrm>
          <a:prstGeom prst="rect">
            <a:avLst/>
          </a:prstGeom>
          <a:noFill/>
        </p:spPr>
        <p:txBody>
          <a:bodyPr wrap="none" lIns="91440" tIns="45720" rIns="91440" bIns="45720">
            <a:spAutoFit/>
          </a:bodyPr>
          <a:lstStyle/>
          <a:p>
            <a:pPr algn="ctr"/>
            <a:r>
              <a:rPr lang="en-US" sz="5400" b="1" spc="50">
                <a:ln w="9525" cmpd="sng">
                  <a:solidFill>
                    <a:srgbClr val="7030A0"/>
                  </a:solidFill>
                  <a:prstDash val="solid"/>
                </a:ln>
                <a:solidFill>
                  <a:srgbClr val="7030A0"/>
                </a:solidFill>
                <a:effectLst>
                  <a:glow rad="38100">
                    <a:schemeClr val="accent1">
                      <a:alpha val="40000"/>
                    </a:schemeClr>
                  </a:glow>
                </a:effectLst>
              </a:rPr>
              <a:t>They had no option than to sleep </a:t>
            </a:r>
          </a:p>
          <a:p>
            <a:pPr algn="ctr"/>
            <a:r>
              <a:rPr lang="en-US" sz="5400" b="1" spc="50">
                <a:ln w="9525" cmpd="sng">
                  <a:solidFill>
                    <a:srgbClr val="7030A0"/>
                  </a:solidFill>
                  <a:prstDash val="solid"/>
                </a:ln>
                <a:solidFill>
                  <a:srgbClr val="7030A0"/>
                </a:solidFill>
                <a:effectLst>
                  <a:glow rad="38100">
                    <a:schemeClr val="accent1">
                      <a:alpha val="40000"/>
                    </a:schemeClr>
                  </a:glow>
                </a:effectLst>
              </a:rPr>
              <a:t>on the streets</a:t>
            </a:r>
          </a:p>
        </p:txBody>
      </p:sp>
    </p:spTree>
    <p:extLst>
      <p:ext uri="{BB962C8B-B14F-4D97-AF65-F5344CB8AC3E}">
        <p14:creationId xmlns:p14="http://schemas.microsoft.com/office/powerpoint/2010/main" val="9063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1064932"/>
            <a:ext cx="10515600" cy="4351339"/>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13" name="TextBox 12">
            <a:extLst>
              <a:ext uri="{FF2B5EF4-FFF2-40B4-BE49-F238E27FC236}">
                <a16:creationId xmlns:a16="http://schemas.microsoft.com/office/drawing/2014/main" id="{D22DC49D-21CD-99FC-BE11-2AB15C52FCBF}"/>
              </a:ext>
            </a:extLst>
          </p:cNvPr>
          <p:cNvSpPr txBox="1"/>
          <p:nvPr/>
        </p:nvSpPr>
        <p:spPr>
          <a:xfrm>
            <a:off x="271431" y="387183"/>
            <a:ext cx="11446497" cy="1158330"/>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lang="en-US" sz="2100" b="1">
                <a:latin typeface="Museo 500" panose="02000000000000000000" pitchFamily="50" charset="0"/>
              </a:rPr>
              <a:t>Taking a person first approach so that we are not defining someone as different and only defined by their homelessness</a:t>
            </a:r>
            <a:r>
              <a:rPr kumimoji="0" lang="en-US" sz="2100" b="1" i="0" u="none" strike="noStrike" kern="1200" cap="none" spc="0" normalizeH="0" baseline="0" noProof="0">
                <a:ln>
                  <a:noFill/>
                </a:ln>
                <a:effectLst/>
                <a:uLnTx/>
                <a:uFillTx/>
                <a:latin typeface="Museo 500" panose="02000000000000000000" pitchFamily="50" charset="0"/>
              </a:rPr>
              <a:t> </a:t>
            </a:r>
            <a:r>
              <a:rPr kumimoji="0" lang="en-US" sz="21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of </a:t>
            </a: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sp>
        <p:nvSpPr>
          <p:cNvPr id="15" name="Rectangle 14">
            <a:extLst>
              <a:ext uri="{FF2B5EF4-FFF2-40B4-BE49-F238E27FC236}">
                <a16:creationId xmlns:a16="http://schemas.microsoft.com/office/drawing/2014/main" id="{47F8FF8E-50CA-A639-AFFE-586F01C2B761}"/>
              </a:ext>
            </a:extLst>
          </p:cNvPr>
          <p:cNvSpPr/>
          <p:nvPr/>
        </p:nvSpPr>
        <p:spPr>
          <a:xfrm>
            <a:off x="112286" y="1663013"/>
            <a:ext cx="9933232"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Person experiencing homelessness</a:t>
            </a:r>
          </a:p>
        </p:txBody>
      </p:sp>
      <p:sp>
        <p:nvSpPr>
          <p:cNvPr id="8" name="Rectangle 7">
            <a:extLst>
              <a:ext uri="{FF2B5EF4-FFF2-40B4-BE49-F238E27FC236}">
                <a16:creationId xmlns:a16="http://schemas.microsoft.com/office/drawing/2014/main" id="{2AE4785F-285E-B3B8-EB07-FB4DBF8C978A}"/>
              </a:ext>
            </a:extLst>
          </p:cNvPr>
          <p:cNvSpPr/>
          <p:nvPr/>
        </p:nvSpPr>
        <p:spPr>
          <a:xfrm>
            <a:off x="2886086" y="2988510"/>
            <a:ext cx="8366394" cy="923330"/>
          </a:xfrm>
          <a:prstGeom prst="rect">
            <a:avLst/>
          </a:prstGeom>
          <a:noFill/>
        </p:spPr>
        <p:txBody>
          <a:bodyPr wrap="none" lIns="91440" tIns="45720" rIns="91440" bIns="45720">
            <a:spAutoFit/>
          </a:bodyPr>
          <a:lstStyle/>
          <a:p>
            <a:pPr algn="ctr"/>
            <a:r>
              <a:rPr lang="en-US" sz="5400" b="0" cap="none" spc="0">
                <a:ln w="0"/>
                <a:solidFill>
                  <a:srgbClr val="7030A0"/>
                </a:solidFill>
                <a:effectLst>
                  <a:outerShdw blurRad="38100" dist="25400" dir="5400000" algn="ctr" rotWithShape="0">
                    <a:srgbClr val="6E747A">
                      <a:alpha val="43000"/>
                    </a:srgbClr>
                  </a:outerShdw>
                </a:effectLst>
              </a:rPr>
              <a:t>Person who is rough sleeping</a:t>
            </a:r>
          </a:p>
        </p:txBody>
      </p:sp>
      <p:sp>
        <p:nvSpPr>
          <p:cNvPr id="2" name="Rectangle 1">
            <a:extLst>
              <a:ext uri="{FF2B5EF4-FFF2-40B4-BE49-F238E27FC236}">
                <a16:creationId xmlns:a16="http://schemas.microsoft.com/office/drawing/2014/main" id="{9412D468-C381-5381-F7FB-39A62751C7C1}"/>
              </a:ext>
            </a:extLst>
          </p:cNvPr>
          <p:cNvSpPr/>
          <p:nvPr/>
        </p:nvSpPr>
        <p:spPr>
          <a:xfrm>
            <a:off x="1356252" y="4232360"/>
            <a:ext cx="8011360"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Person facing homelessness</a:t>
            </a:r>
          </a:p>
        </p:txBody>
      </p:sp>
      <p:sp>
        <p:nvSpPr>
          <p:cNvPr id="3" name="Rectangle 2">
            <a:extLst>
              <a:ext uri="{FF2B5EF4-FFF2-40B4-BE49-F238E27FC236}">
                <a16:creationId xmlns:a16="http://schemas.microsoft.com/office/drawing/2014/main" id="{5AF773C9-1EE2-39DF-2FF4-53A5667C0D3E}"/>
              </a:ext>
            </a:extLst>
          </p:cNvPr>
          <p:cNvSpPr/>
          <p:nvPr/>
        </p:nvSpPr>
        <p:spPr>
          <a:xfrm>
            <a:off x="0" y="5275126"/>
            <a:ext cx="9668031" cy="923330"/>
          </a:xfrm>
          <a:prstGeom prst="rect">
            <a:avLst/>
          </a:prstGeom>
          <a:noFill/>
        </p:spPr>
        <p:txBody>
          <a:bodyPr wrap="none" lIns="91440" tIns="45720" rIns="91440" bIns="45720">
            <a:spAutoFit/>
          </a:bodyPr>
          <a:lstStyle/>
          <a:p>
            <a:pPr algn="ctr"/>
            <a:r>
              <a:rPr lang="en-US" sz="5400" b="0" cap="none" spc="0">
                <a:ln w="0"/>
                <a:solidFill>
                  <a:srgbClr val="7030A0"/>
                </a:solidFill>
                <a:effectLst>
                  <a:outerShdw blurRad="38100" dist="25400" dir="5400000" algn="ctr" rotWithShape="0">
                    <a:srgbClr val="6E747A">
                      <a:alpha val="43000"/>
                    </a:srgbClr>
                  </a:outerShdw>
                </a:effectLst>
              </a:rPr>
              <a:t>Person with a problem with drugs</a:t>
            </a:r>
          </a:p>
        </p:txBody>
      </p:sp>
    </p:spTree>
    <p:extLst>
      <p:ext uri="{BB962C8B-B14F-4D97-AF65-F5344CB8AC3E}">
        <p14:creationId xmlns:p14="http://schemas.microsoft.com/office/powerpoint/2010/main" val="19531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8"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BC2B36-77FB-CEAF-31D4-D68E22E132F8}"/>
              </a:ext>
            </a:extLst>
          </p:cNvPr>
          <p:cNvSpPr txBox="1"/>
          <p:nvPr/>
        </p:nvSpPr>
        <p:spPr>
          <a:xfrm>
            <a:off x="841248" y="256032"/>
            <a:ext cx="10506456" cy="1014984"/>
          </a:xfrm>
          <a:prstGeom prst="rect">
            <a:avLst/>
          </a:prstGeom>
        </p:spPr>
        <p:txBody>
          <a:bodyPr vert="horz" lIns="91440" tIns="45720" rIns="91440" bIns="45720" rtlCol="0" anchor="b">
            <a:normAutofit/>
          </a:bodyPr>
          <a:lstStyle/>
          <a:p>
            <a:pPr marL="0" marR="0" lvl="0" indent="0" fontAlgn="base">
              <a:lnSpc>
                <a:spcPct val="90000"/>
              </a:lnSpc>
              <a:spcBef>
                <a:spcPct val="0"/>
              </a:spcBef>
              <a:spcAft>
                <a:spcPts val="600"/>
              </a:spcAft>
              <a:buClrTx/>
              <a:buSzTx/>
              <a:tabLst/>
              <a:defRPr/>
            </a:pPr>
            <a:r>
              <a:rPr lang="en-US" sz="2800" b="1" kern="1200">
                <a:solidFill>
                  <a:schemeClr val="tx1"/>
                </a:solidFill>
                <a:latin typeface="Museo Sans 500" panose="02000000000000000000" pitchFamily="50" charset="0"/>
                <a:ea typeface="+mj-ea"/>
                <a:cs typeface="+mj-cs"/>
              </a:rPr>
              <a:t>3. E</a:t>
            </a:r>
            <a:r>
              <a:rPr kumimoji="0" lang="en-US" sz="2800" b="1" i="0" u="none" strike="noStrike" kern="1200" cap="none" spc="0" normalizeH="0" baseline="0" noProof="0" err="1">
                <a:ln>
                  <a:noFill/>
                </a:ln>
                <a:solidFill>
                  <a:schemeClr val="tx1"/>
                </a:solidFill>
                <a:effectLst/>
                <a:uLnTx/>
                <a:uFillTx/>
                <a:latin typeface="Museo Sans 500" panose="02000000000000000000" pitchFamily="50" charset="0"/>
                <a:ea typeface="+mj-ea"/>
                <a:cs typeface="+mj-cs"/>
              </a:rPr>
              <a:t>ducate</a:t>
            </a:r>
            <a:r>
              <a:rPr kumimoji="0" lang="en-US" sz="2800" b="1" i="0" u="none" strike="noStrike" kern="1200" cap="none" spc="0" normalizeH="0" baseline="0" noProof="0">
                <a:ln>
                  <a:noFill/>
                </a:ln>
                <a:solidFill>
                  <a:schemeClr val="tx1"/>
                </a:solidFill>
                <a:effectLst/>
                <a:uLnTx/>
                <a:uFillTx/>
                <a:latin typeface="Museo Sans 500" panose="02000000000000000000" pitchFamily="50" charset="0"/>
                <a:ea typeface="+mj-ea"/>
                <a:cs typeface="+mj-cs"/>
              </a:rPr>
              <a:t> people and change perceptions</a:t>
            </a:r>
            <a:endParaRPr kumimoji="0" lang="en-US" sz="2800" b="0" i="0" u="none" strike="noStrike" kern="1200" cap="none" spc="0" normalizeH="0" baseline="0" noProof="0">
              <a:ln>
                <a:noFill/>
              </a:ln>
              <a:solidFill>
                <a:schemeClr val="tx1"/>
              </a:solidFill>
              <a:effectLst/>
              <a:uLnTx/>
              <a:uFillTx/>
              <a:latin typeface="Museo Sans 500" panose="02000000000000000000" pitchFamily="50" charset="0"/>
              <a:ea typeface="+mj-ea"/>
              <a:cs typeface="+mj-cs"/>
            </a:endParaRPr>
          </a:p>
        </p:txBody>
      </p:sp>
      <p:sp>
        <p:nvSpPr>
          <p:cNvPr id="28" name="Rectangle 2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 name="Content Placeholder 4">
            <a:extLst>
              <a:ext uri="{FF2B5EF4-FFF2-40B4-BE49-F238E27FC236}">
                <a16:creationId xmlns:a16="http://schemas.microsoft.com/office/drawing/2014/main" id="{CF885347-D38B-2FFC-B029-3A487672B2B1}"/>
              </a:ext>
            </a:extLst>
          </p:cNvPr>
          <p:cNvGraphicFramePr>
            <a:graphicFrameLocks noGrp="1"/>
          </p:cNvGraphicFramePr>
          <p:nvPr>
            <p:ph idx="1"/>
            <p:extLst>
              <p:ext uri="{D42A27DB-BD31-4B8C-83A1-F6EECF244321}">
                <p14:modId xmlns:p14="http://schemas.microsoft.com/office/powerpoint/2010/main" val="207874970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091651BF-67B5-7CA3-7FA6-CE5DA155F49C}"/>
              </a:ext>
            </a:extLst>
          </p:cNvPr>
          <p:cNvGraphicFramePr>
            <a:graphicFrameLocks noGrp="1"/>
          </p:cNvGraphicFramePr>
          <p:nvPr>
            <p:ph idx="1"/>
            <p:extLst>
              <p:ext uri="{D42A27DB-BD31-4B8C-83A1-F6EECF244321}">
                <p14:modId xmlns:p14="http://schemas.microsoft.com/office/powerpoint/2010/main" val="1233673321"/>
              </p:ext>
            </p:extLst>
          </p:nvPr>
        </p:nvGraphicFramePr>
        <p:xfrm>
          <a:off x="271431" y="1064932"/>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4BC2B36-77FB-CEAF-31D4-D68E22E132F8}"/>
              </a:ext>
            </a:extLst>
          </p:cNvPr>
          <p:cNvSpPr txBox="1"/>
          <p:nvPr/>
        </p:nvSpPr>
        <p:spPr>
          <a:xfrm>
            <a:off x="271431" y="268360"/>
            <a:ext cx="11446497" cy="1286571"/>
          </a:xfrm>
          <a:prstGeom prst="rect">
            <a:avLst/>
          </a:prstGeom>
        </p:spPr>
        <p:txBody>
          <a:bodyPr wrap="square" lIns="0" tIns="0" rIns="0" bIns="0" rtlCol="0" anchor="t">
            <a:sp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r>
              <a:rPr lang="en-US" sz="2400" b="1">
                <a:solidFill>
                  <a:srgbClr val="FF0000"/>
                </a:solidFill>
                <a:latin typeface="Museo Sans 500" panose="02000000000000000000" pitchFamily="50" charset="0"/>
              </a:rPr>
              <a:t>4. Support charities such as Crisis who are working to end homelessness</a:t>
            </a:r>
            <a:endParaRPr kumimoji="0" lang="en-US" sz="2400" b="1" i="0" u="none" strike="noStrike" kern="1200" cap="none" spc="0" normalizeH="0" baseline="0" noProof="0">
              <a:ln>
                <a:noFill/>
              </a:ln>
              <a:solidFill>
                <a:srgbClr val="FF0000"/>
              </a:solidFill>
              <a:effectLst/>
              <a:uLnTx/>
              <a:uFillTx/>
              <a:latin typeface="Museo Sans 500" panose="02000000000000000000" pitchFamily="50" charset="0"/>
            </a:endParaRPr>
          </a:p>
          <a:p>
            <a:pPr marL="0" marR="0" lvl="0"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Causes of homelessness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5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500" b="0" i="0" u="none" strike="noStrike" kern="1200" cap="none" spc="0" normalizeH="0" baseline="0" noProof="0">
              <a:ln>
                <a:noFill/>
              </a:ln>
              <a:solidFill>
                <a:srgbClr val="392EC2"/>
              </a:solidFill>
              <a:effectLst/>
              <a:uLnTx/>
              <a:uFillTx/>
              <a:latin typeface="Museo Sans 500" panose="02000000000000000000" pitchFamily="50" charset="0"/>
              <a:ea typeface="+mn-ea"/>
              <a:cs typeface="+mn-cs"/>
            </a:endParaRPr>
          </a:p>
        </p:txBody>
      </p:sp>
      <p:pic>
        <p:nvPicPr>
          <p:cNvPr id="2" name="Picture 1" descr="A picture containing text, sign&#10;&#10;Description automatically generated">
            <a:extLst>
              <a:ext uri="{FF2B5EF4-FFF2-40B4-BE49-F238E27FC236}">
                <a16:creationId xmlns:a16="http://schemas.microsoft.com/office/drawing/2014/main" id="{5A06F33F-0310-514E-2AA7-BFCEFA80A3C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Tree>
    <p:extLst>
      <p:ext uri="{BB962C8B-B14F-4D97-AF65-F5344CB8AC3E}">
        <p14:creationId xmlns:p14="http://schemas.microsoft.com/office/powerpoint/2010/main" val="270020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E013A-CECF-9F28-F8FB-BFC0CE7ABBB2}"/>
              </a:ext>
            </a:extLst>
          </p:cNvPr>
          <p:cNvSpPr>
            <a:spLocks noGrp="1"/>
          </p:cNvSpPr>
          <p:nvPr>
            <p:ph type="ctrTitle"/>
          </p:nvPr>
        </p:nvSpPr>
        <p:spPr>
          <a:xfrm>
            <a:off x="595380" y="2624171"/>
            <a:ext cx="11316769" cy="2541706"/>
          </a:xfrm>
        </p:spPr>
        <p:txBody>
          <a:bodyPr/>
          <a:lstStyle/>
          <a:p>
            <a:pPr>
              <a:lnSpc>
                <a:spcPct val="107000"/>
              </a:lnSpc>
              <a:spcAft>
                <a:spcPts val="800"/>
              </a:spcAft>
            </a:pPr>
            <a:r>
              <a:rPr lang="en-GB" sz="4400"/>
              <a:t>Homelessness is not inevitable and we know that together we can end it.</a:t>
            </a:r>
            <a:endParaRPr lang="en-GB" sz="5000" kern="100">
              <a:effectLst/>
              <a:latin typeface="Museo 300" panose="02000000000000000000" pitchFamily="50" charset="0"/>
              <a:ea typeface="Calibri" panose="020F0502020204030204" pitchFamily="34" charset="0"/>
              <a:cs typeface="Calibri Light" panose="020F0302020204030204" pitchFamily="34" charset="0"/>
            </a:endParaRPr>
          </a:p>
        </p:txBody>
      </p:sp>
      <p:pic>
        <p:nvPicPr>
          <p:cNvPr id="1028" name="Picture 4" descr="A picture containing text, sign&#10;&#10;Description automatically generated">
            <a:extLst>
              <a:ext uri="{FF2B5EF4-FFF2-40B4-BE49-F238E27FC236}">
                <a16:creationId xmlns:a16="http://schemas.microsoft.com/office/drawing/2014/main" id="{95A7E9BF-A990-5B23-0B73-1979AE27906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641607" y="5486398"/>
            <a:ext cx="3188279" cy="116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822960" y="2644811"/>
            <a:ext cx="10546080" cy="784189"/>
          </a:xfrm>
          <a:prstGeom prst="rect">
            <a:avLst/>
          </a:prstGeom>
        </p:spPr>
        <p:txBody>
          <a:bodyPr wrap="square" lIns="0" tIns="0" rIns="0" bIns="0" rtlCol="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What does Crisis do?</a:t>
            </a:r>
          </a:p>
        </p:txBody>
      </p:sp>
      <p:sp>
        <p:nvSpPr>
          <p:cNvPr id="7" name="Freeform 7"/>
          <p:cNvSpPr/>
          <p:nvPr/>
        </p:nvSpPr>
        <p:spPr>
          <a:xfrm>
            <a:off x="10809409" y="5593707"/>
            <a:ext cx="1168311" cy="1156986"/>
          </a:xfrm>
          <a:custGeom>
            <a:avLst/>
            <a:gdLst/>
            <a:ahLst/>
            <a:cxnLst/>
            <a:rect l="l" t="t" r="r" b="b"/>
            <a:pathLst>
              <a:path w="1752466" h="1735479">
                <a:moveTo>
                  <a:pt x="0" y="0"/>
                </a:moveTo>
                <a:lnTo>
                  <a:pt x="1752466" y="0"/>
                </a:lnTo>
                <a:lnTo>
                  <a:pt x="1752466" y="1735480"/>
                </a:lnTo>
                <a:lnTo>
                  <a:pt x="0" y="1735480"/>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p:spPr>
        <p:txBody>
          <a:bodyPr/>
          <a:lstStyle/>
          <a:p>
            <a:endParaRPr lang="en-GB"/>
          </a:p>
        </p:txBody>
      </p:sp>
    </p:spTree>
    <p:extLst>
      <p:ext uri="{BB962C8B-B14F-4D97-AF65-F5344CB8AC3E}">
        <p14:creationId xmlns:p14="http://schemas.microsoft.com/office/powerpoint/2010/main" val="107635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6" name="TextBox 5">
            <a:extLst>
              <a:ext uri="{FF2B5EF4-FFF2-40B4-BE49-F238E27FC236}">
                <a16:creationId xmlns:a16="http://schemas.microsoft.com/office/drawing/2014/main" id="{F6F747CD-7D35-6E66-581A-DE3108D48B8F}"/>
              </a:ext>
            </a:extLst>
          </p:cNvPr>
          <p:cNvSpPr txBox="1"/>
          <p:nvPr/>
        </p:nvSpPr>
        <p:spPr>
          <a:xfrm>
            <a:off x="271431" y="239764"/>
            <a:ext cx="609600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Museo Sans 500" panose="02000000000000000000" pitchFamily="50" charset="0"/>
                <a:ea typeface="+mn-ea"/>
                <a:cs typeface="+mn-cs"/>
              </a:rPr>
              <a:t>What does Crisis do?</a:t>
            </a:r>
            <a:endParaRPr kumimoji="0" lang="en-GB" sz="25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C1A9AC4F-CA81-B729-CE20-DB824A6C8A7C}"/>
              </a:ext>
            </a:extLst>
          </p:cNvPr>
          <p:cNvSpPr txBox="1">
            <a:spLocks/>
          </p:cNvSpPr>
          <p:nvPr/>
        </p:nvSpPr>
        <p:spPr>
          <a:xfrm>
            <a:off x="163453" y="1391350"/>
            <a:ext cx="11761644" cy="4952300"/>
          </a:xfrm>
          <a:prstGeom prst="rect">
            <a:avLst/>
          </a:prstGeom>
        </p:spPr>
        <p:txBody>
          <a:bodyPr vert="horz" lIns="91440" tIns="45720" rIns="91440" bIns="45720" rtlCol="0">
            <a:noAutofit/>
          </a:bodyPr>
          <a:lstStyle>
            <a:lvl1pPr marL="257168" indent="-257168" algn="l" defTabSz="914400" rtl="0" eaLnBrk="1" latinLnBrk="0" hangingPunct="1">
              <a:lnSpc>
                <a:spcPct val="90000"/>
              </a:lnSpc>
              <a:spcBef>
                <a:spcPts val="0"/>
              </a:spcBef>
              <a:spcAft>
                <a:spcPts val="450"/>
              </a:spcAft>
              <a:buClr>
                <a:schemeClr val="accent1"/>
              </a:buClr>
              <a:buFont typeface="Arial"/>
              <a:buChar char="•"/>
              <a:defRPr sz="1800" b="0" i="0" kern="1200">
                <a:solidFill>
                  <a:schemeClr val="tx2"/>
                </a:solidFill>
                <a:latin typeface="Museo 500"/>
                <a:ea typeface="+mn-ea"/>
                <a:cs typeface="Museo 50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n-lt"/>
                <a:ea typeface="+mn-ea"/>
                <a:cs typeface="Museo 300"/>
              </a:defRPr>
            </a:lvl2pPr>
            <a:lvl3pPr marL="685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02867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3715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r>
              <a:rPr kumimoji="0" lang="en-GB" sz="1600" b="0" i="0" u="none" strike="noStrike" kern="1200" cap="none" spc="0" normalizeH="0" baseline="0" noProof="0">
                <a:ln>
                  <a:noFill/>
                </a:ln>
                <a:solidFill>
                  <a:srgbClr val="FF0000"/>
                </a:solidFill>
                <a:effectLst/>
                <a:uLnTx/>
                <a:uFillTx/>
                <a:latin typeface="Museo 500"/>
                <a:ea typeface="+mn-ea"/>
              </a:rPr>
              <a:t>Crisis delivers services  </a:t>
            </a:r>
            <a:r>
              <a:rPr kumimoji="0" lang="en-GB" sz="1600" b="0" i="0" u="none" strike="noStrike" kern="1200" cap="none" spc="0" normalizeH="0" baseline="0" noProof="0">
                <a:ln>
                  <a:noFill/>
                </a:ln>
                <a:solidFill>
                  <a:srgbClr val="404041"/>
                </a:solidFill>
                <a:effectLst/>
                <a:uLnTx/>
                <a:uFillTx/>
                <a:latin typeface="Museo 500"/>
                <a:ea typeface="+mn-ea"/>
              </a:rPr>
              <a:t>- working directly with people at risk of or experiencing homelessness, providing practical one-to-one support to help people access benefits, healthcare services, employment opportunities, and more. </a:t>
            </a: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endParaRPr kumimoji="0" lang="en-GB" sz="1600" b="0" i="0" u="none" strike="noStrike" kern="1200" cap="none" spc="0" normalizeH="0" baseline="0" noProof="0">
              <a:ln>
                <a:noFill/>
              </a:ln>
              <a:solidFill>
                <a:srgbClr val="404041"/>
              </a:solidFill>
              <a:effectLst/>
              <a:uLnTx/>
              <a:uFillTx/>
              <a:latin typeface="Museo 500"/>
              <a:ea typeface="+mn-ea"/>
            </a:endParaRP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r>
              <a:rPr kumimoji="0" lang="en-GB" sz="1600" b="0" i="0" u="none" strike="noStrike" kern="1200" cap="none" spc="0" normalizeH="0" baseline="0" noProof="0">
                <a:ln>
                  <a:noFill/>
                </a:ln>
                <a:solidFill>
                  <a:srgbClr val="FF0000"/>
                </a:solidFill>
                <a:effectLst/>
                <a:uLnTx/>
                <a:uFillTx/>
                <a:latin typeface="Museo 500"/>
                <a:ea typeface="+mn-ea"/>
              </a:rPr>
              <a:t>Crisis takes a housing led approach </a:t>
            </a:r>
            <a:r>
              <a:rPr kumimoji="0" lang="en-GB" sz="1600" b="0" i="0" u="none" strike="noStrike" kern="1200" cap="none" spc="0" normalizeH="0" baseline="0" noProof="0">
                <a:ln>
                  <a:noFill/>
                </a:ln>
                <a:solidFill>
                  <a:srgbClr val="404041"/>
                </a:solidFill>
                <a:effectLst/>
                <a:uLnTx/>
                <a:uFillTx/>
                <a:latin typeface="Museo 500"/>
                <a:ea typeface="+mn-ea"/>
              </a:rPr>
              <a:t>- all of us need a decent home to be healthy and to thrive. That’s why one of Crisis’s main goals when working with people experiencing homelessness is for them to find safe and affordable homes as quickly as possible. </a:t>
            </a: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endParaRPr kumimoji="0" lang="en-GB" sz="1600" b="0" i="0" u="none" strike="noStrike" kern="1200" cap="none" spc="0" normalizeH="0" baseline="0" noProof="0">
              <a:ln>
                <a:noFill/>
              </a:ln>
              <a:solidFill>
                <a:srgbClr val="404041"/>
              </a:solidFill>
              <a:effectLst/>
              <a:uLnTx/>
              <a:uFillTx/>
              <a:latin typeface="Museo 500"/>
              <a:ea typeface="+mn-ea"/>
            </a:endParaRP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r>
              <a:rPr kumimoji="0" lang="en-GB" sz="1600" b="0" i="0" u="none" strike="noStrike" kern="1200" cap="none" spc="0" normalizeH="0" baseline="0" noProof="0">
                <a:ln>
                  <a:noFill/>
                </a:ln>
                <a:solidFill>
                  <a:srgbClr val="FF0000"/>
                </a:solidFill>
                <a:effectLst/>
                <a:uLnTx/>
                <a:uFillTx/>
                <a:latin typeface="Museo 500"/>
                <a:ea typeface="+mn-ea"/>
              </a:rPr>
              <a:t>Crisis undertakes research </a:t>
            </a:r>
            <a:r>
              <a:rPr kumimoji="0" lang="en-GB" sz="1600" b="0" i="0" u="none" strike="noStrike" kern="1200" cap="none" spc="0" normalizeH="0" baseline="0" noProof="0">
                <a:ln>
                  <a:noFill/>
                </a:ln>
                <a:solidFill>
                  <a:srgbClr val="404041"/>
                </a:solidFill>
                <a:effectLst/>
                <a:uLnTx/>
                <a:uFillTx/>
                <a:latin typeface="Museo 500"/>
                <a:ea typeface="+mn-ea"/>
              </a:rPr>
              <a:t>- Crisis cutting edge</a:t>
            </a:r>
            <a:r>
              <a:rPr kumimoji="0" lang="en-GB" sz="1600" b="0" i="0" u="none" strike="noStrike" kern="1200" cap="none" spc="0" normalizeH="0" baseline="0" noProof="0">
                <a:ln>
                  <a:noFill/>
                </a:ln>
                <a:solidFill>
                  <a:srgbClr val="0070C0"/>
                </a:solidFill>
                <a:effectLst/>
                <a:uLnTx/>
                <a:uFillTx/>
                <a:latin typeface="Museo 500"/>
                <a:ea typeface="+mn-ea"/>
              </a:rPr>
              <a:t> </a:t>
            </a:r>
            <a:r>
              <a:rPr kumimoji="0" lang="en-GB" sz="1600" b="1" i="0" u="none" strike="noStrike" kern="1200" cap="none" spc="0" normalizeH="0" baseline="0" noProof="0">
                <a:ln>
                  <a:noFill/>
                </a:ln>
                <a:solidFill>
                  <a:srgbClr val="0070C0"/>
                </a:solidFill>
                <a:effectLst/>
                <a:uLnTx/>
                <a:uFillTx/>
                <a:latin typeface="Museo 500"/>
                <a:ea typeface="+mn-ea"/>
                <a:hlinkClick r:id="rId4">
                  <a:extLst>
                    <a:ext uri="{A12FA001-AC4F-418D-AE19-62706E023703}">
                      <ahyp:hlinkClr xmlns:ahyp="http://schemas.microsoft.com/office/drawing/2018/hyperlinkcolor" val="tx"/>
                    </a:ext>
                  </a:extLst>
                </a:hlinkClick>
              </a:rPr>
              <a:t>research</a:t>
            </a:r>
            <a:r>
              <a:rPr kumimoji="0" lang="en-GB" sz="1600" b="0" i="0" u="none" strike="noStrike" kern="1200" cap="none" spc="0" normalizeH="0" baseline="0" noProof="0">
                <a:ln>
                  <a:noFill/>
                </a:ln>
                <a:solidFill>
                  <a:srgbClr val="0070C0"/>
                </a:solidFill>
                <a:effectLst/>
                <a:uLnTx/>
                <a:uFillTx/>
                <a:latin typeface="Museo 500"/>
                <a:ea typeface="+mn-ea"/>
              </a:rPr>
              <a:t> </a:t>
            </a:r>
            <a:r>
              <a:rPr kumimoji="0" lang="en-GB" sz="1600" b="0" i="0" u="none" strike="noStrike" kern="1200" cap="none" spc="0" normalizeH="0" baseline="0" noProof="0">
                <a:ln>
                  <a:noFill/>
                </a:ln>
                <a:solidFill>
                  <a:srgbClr val="404041"/>
                </a:solidFill>
                <a:effectLst/>
                <a:uLnTx/>
                <a:uFillTx/>
                <a:latin typeface="Museo 500"/>
                <a:ea typeface="+mn-ea"/>
              </a:rPr>
              <a:t>helps us all to better understand the scale, causes, impacts of homelessness and solutions to prevent and end homelessness.</a:t>
            </a: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endParaRPr kumimoji="0" lang="en-GB" sz="1600" b="0" i="0" u="none" strike="noStrike" kern="1200" cap="none" spc="0" normalizeH="0" baseline="0" noProof="0">
              <a:ln>
                <a:noFill/>
              </a:ln>
              <a:solidFill>
                <a:srgbClr val="404041"/>
              </a:solidFill>
              <a:effectLst/>
              <a:uLnTx/>
              <a:uFillTx/>
              <a:latin typeface="Museo 500"/>
              <a:ea typeface="+mn-ea"/>
            </a:endParaRP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r>
              <a:rPr kumimoji="0" lang="en-GB" sz="1600" b="0" i="0" u="none" strike="noStrike" kern="1200" cap="none" spc="0" normalizeH="0" baseline="0" noProof="0">
                <a:ln>
                  <a:noFill/>
                </a:ln>
                <a:solidFill>
                  <a:srgbClr val="FF0000"/>
                </a:solidFill>
                <a:effectLst/>
                <a:uLnTx/>
                <a:uFillTx/>
                <a:latin typeface="Museo 500"/>
                <a:ea typeface="+mn-ea"/>
              </a:rPr>
              <a:t>Crisis campaigns </a:t>
            </a:r>
            <a:r>
              <a:rPr kumimoji="0" lang="en-GB" sz="1600" b="0" i="0" u="none" strike="noStrike" kern="1200" cap="none" spc="0" normalizeH="0" baseline="0" noProof="0">
                <a:ln>
                  <a:noFill/>
                </a:ln>
                <a:solidFill>
                  <a:srgbClr val="404041"/>
                </a:solidFill>
                <a:effectLst/>
                <a:uLnTx/>
                <a:uFillTx/>
                <a:latin typeface="Museo 500"/>
                <a:ea typeface="+mn-ea"/>
              </a:rPr>
              <a:t>– for the policy and practice changes to prevent and end homelessness. With collective action and political will, we know we can end homelessness for good. Crisis’s </a:t>
            </a:r>
            <a:r>
              <a:rPr kumimoji="0" lang="en-GB" sz="1600" b="1" i="0" u="none" strike="noStrike" kern="1200" cap="none" spc="0" normalizeH="0" baseline="0" noProof="0">
                <a:ln>
                  <a:noFill/>
                </a:ln>
                <a:solidFill>
                  <a:srgbClr val="000000"/>
                </a:solidFill>
                <a:effectLst/>
                <a:uLnTx/>
                <a:uFillTx/>
                <a:latin typeface="Museo 500"/>
                <a:ea typeface="+mn-ea"/>
                <a:hlinkClick r:id="rId5"/>
              </a:rPr>
              <a:t>campaign</a:t>
            </a:r>
            <a:r>
              <a:rPr kumimoji="0" lang="en-GB" sz="1600" b="0" i="0" u="none" strike="noStrike" kern="1200" cap="none" spc="0" normalizeH="0" baseline="0" noProof="0">
                <a:ln>
                  <a:noFill/>
                </a:ln>
                <a:solidFill>
                  <a:srgbClr val="404041"/>
                </a:solidFill>
                <a:effectLst/>
                <a:uLnTx/>
                <a:uFillTx/>
                <a:latin typeface="Museo 500"/>
                <a:ea typeface="+mn-ea"/>
              </a:rPr>
              <a:t> work is shaped from direct work with people experiencing homelessness and helps tackle the societal pressures that push people to the brink.</a:t>
            </a: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endParaRPr kumimoji="0" lang="en-GB" sz="1600" b="0" i="0" u="none" strike="noStrike" kern="1200" cap="none" spc="0" normalizeH="0" baseline="0" noProof="0">
              <a:ln>
                <a:noFill/>
              </a:ln>
              <a:solidFill>
                <a:srgbClr val="404041"/>
              </a:solidFill>
              <a:effectLst/>
              <a:uLnTx/>
              <a:uFillTx/>
              <a:latin typeface="Museo 500"/>
              <a:ea typeface="+mn-ea"/>
            </a:endParaRPr>
          </a:p>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r>
              <a:rPr kumimoji="0" lang="en-GB" sz="1600" b="0" i="0" u="none" strike="noStrike" kern="1200" cap="none" spc="0" normalizeH="0" baseline="0" noProof="0">
                <a:ln>
                  <a:noFill/>
                </a:ln>
                <a:solidFill>
                  <a:srgbClr val="FF0000"/>
                </a:solidFill>
                <a:effectLst/>
                <a:uLnTx/>
                <a:uFillTx/>
                <a:latin typeface="Museo 500"/>
                <a:ea typeface="+mn-ea"/>
              </a:rPr>
              <a:t>Crisis collaborates </a:t>
            </a:r>
            <a:r>
              <a:rPr kumimoji="0" lang="en-GB" sz="1600" b="0" i="0" u="none" strike="noStrike" kern="1200" cap="none" spc="0" normalizeH="0" baseline="0" noProof="0">
                <a:ln>
                  <a:noFill/>
                </a:ln>
                <a:solidFill>
                  <a:srgbClr val="404041"/>
                </a:solidFill>
                <a:effectLst/>
                <a:uLnTx/>
                <a:uFillTx/>
                <a:latin typeface="Museo 500"/>
                <a:ea typeface="+mn-ea"/>
              </a:rPr>
              <a:t>– collaborating with partners means that homelessness becomes everybody’s business and by working together we can support each other's roles in preventing and ending homelessness. </a:t>
            </a:r>
          </a:p>
        </p:txBody>
      </p:sp>
    </p:spTree>
    <p:extLst>
      <p:ext uri="{BB962C8B-B14F-4D97-AF65-F5344CB8AC3E}">
        <p14:creationId xmlns:p14="http://schemas.microsoft.com/office/powerpoint/2010/main" val="331858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seo Sans 500"/>
              <a:ea typeface="+mn-ea"/>
              <a:cs typeface="+mn-cs"/>
            </a:endParaRPr>
          </a:p>
        </p:txBody>
      </p:sp>
      <p:sp>
        <p:nvSpPr>
          <p:cNvPr id="4" name="TextBox 3">
            <a:extLst>
              <a:ext uri="{FF2B5EF4-FFF2-40B4-BE49-F238E27FC236}">
                <a16:creationId xmlns:a16="http://schemas.microsoft.com/office/drawing/2014/main" id="{EF44C5DF-DB02-E0AC-3896-126C87C0F4D1}"/>
              </a:ext>
            </a:extLst>
          </p:cNvPr>
          <p:cNvSpPr txBox="1"/>
          <p:nvPr/>
        </p:nvSpPr>
        <p:spPr>
          <a:xfrm>
            <a:off x="838200" y="459863"/>
            <a:ext cx="10515600" cy="1004594"/>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Museo 500"/>
                <a:ea typeface="+mn-ea"/>
                <a:cs typeface="+mn-cs"/>
              </a:rPr>
              <a:t>Crisis 10-year strategy for ending homelessness</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seo Sans 500"/>
              <a:ea typeface="+mn-ea"/>
              <a:cs typeface="+mn-cs"/>
            </a:endParaRPr>
          </a:p>
        </p:txBody>
      </p:sp>
      <p:sp>
        <p:nvSpPr>
          <p:cNvPr id="5" name="TextBox 4">
            <a:extLst>
              <a:ext uri="{FF2B5EF4-FFF2-40B4-BE49-F238E27FC236}">
                <a16:creationId xmlns:a16="http://schemas.microsoft.com/office/drawing/2014/main" id="{548AA649-84F6-4CAB-C4E5-82D5FD6FC2B1}"/>
              </a:ext>
            </a:extLst>
          </p:cNvPr>
          <p:cNvSpPr txBox="1"/>
          <p:nvPr/>
        </p:nvSpPr>
        <p:spPr>
          <a:xfrm>
            <a:off x="1856492" y="2794072"/>
            <a:ext cx="3281845" cy="2585323"/>
          </a:xfrm>
          <a:prstGeom prst="rect">
            <a:avLst/>
          </a:prstGeom>
          <a:no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rPr>
              <a:t>In ten years, the number of people who are homeless will be going down. This doesn’t mean no one will ever lose their home again. But there will be better ways to prevent it – and quick housing-led solutions when it happens. </a:t>
            </a:r>
            <a:endParaRPr kumimoji="0" lang="en-GB"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endParaRPr>
          </a:p>
        </p:txBody>
      </p:sp>
      <p:sp>
        <p:nvSpPr>
          <p:cNvPr id="6" name="TextBox 5">
            <a:extLst>
              <a:ext uri="{FF2B5EF4-FFF2-40B4-BE49-F238E27FC236}">
                <a16:creationId xmlns:a16="http://schemas.microsoft.com/office/drawing/2014/main" id="{D91A90D8-9572-4043-1CCA-3CFCE315E672}"/>
              </a:ext>
            </a:extLst>
          </p:cNvPr>
          <p:cNvSpPr txBox="1"/>
          <p:nvPr/>
        </p:nvSpPr>
        <p:spPr>
          <a:xfrm>
            <a:off x="1935012" y="2268848"/>
            <a:ext cx="3028440" cy="461665"/>
          </a:xfrm>
          <a:prstGeom prst="rect">
            <a:avLst/>
          </a:prstGeom>
          <a:no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lang="en-GB" sz="2400">
                <a:solidFill>
                  <a:srgbClr val="B30000"/>
                </a:solidFill>
                <a:latin typeface="Museo Sans 500"/>
              </a:rPr>
              <a:t>Crisis</a:t>
            </a:r>
            <a:r>
              <a:rPr kumimoji="0" lang="en-GB" sz="2400" b="0" i="0" u="none" strike="noStrike" kern="1200" cap="none" spc="0" normalizeH="0" baseline="0" noProof="0">
                <a:ln>
                  <a:noFill/>
                </a:ln>
                <a:solidFill>
                  <a:srgbClr val="B30000"/>
                </a:solidFill>
                <a:effectLst/>
                <a:uLnTx/>
                <a:uFillTx/>
                <a:latin typeface="Museo Sans 500"/>
                <a:ea typeface="+mn-ea"/>
                <a:cs typeface="+mn-cs"/>
              </a:rPr>
              <a:t> vision</a:t>
            </a:r>
            <a:endParaRPr kumimoji="0" lang="en-GB" sz="2400" b="0" i="0" u="none" strike="noStrike" kern="1200" cap="none" spc="0" normalizeH="0" baseline="0" noProof="0">
              <a:ln>
                <a:noFill/>
              </a:ln>
              <a:solidFill>
                <a:srgbClr val="FF0000"/>
              </a:solidFill>
              <a:effectLst/>
              <a:uLnTx/>
              <a:uFillTx/>
              <a:latin typeface="Museo Sans 500"/>
              <a:ea typeface="+mn-ea"/>
              <a:cs typeface="+mn-cs"/>
            </a:endParaRPr>
          </a:p>
        </p:txBody>
      </p:sp>
      <p:sp>
        <p:nvSpPr>
          <p:cNvPr id="7" name="TextBox 6">
            <a:extLst>
              <a:ext uri="{FF2B5EF4-FFF2-40B4-BE49-F238E27FC236}">
                <a16:creationId xmlns:a16="http://schemas.microsoft.com/office/drawing/2014/main" id="{9CCAA6D0-E649-23C7-095E-891AD04949DC}"/>
              </a:ext>
            </a:extLst>
          </p:cNvPr>
          <p:cNvSpPr txBox="1"/>
          <p:nvPr/>
        </p:nvSpPr>
        <p:spPr>
          <a:xfrm>
            <a:off x="7328044" y="2268848"/>
            <a:ext cx="2590372" cy="646331"/>
          </a:xfrm>
          <a:prstGeom prst="rect">
            <a:avLst/>
          </a:prstGeom>
          <a:solidFill>
            <a:schemeClr val="accent2">
              <a:lumMod val="20000"/>
              <a:lumOff val="80000"/>
            </a:schemeClr>
          </a:solid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04041"/>
                </a:solidFill>
                <a:effectLst/>
                <a:uLnTx/>
                <a:uFillTx/>
                <a:latin typeface="Museo 300" panose="02000000000000000000" pitchFamily="50" charset="0"/>
                <a:ea typeface="+mn-ea"/>
                <a:cs typeface="+mn-cs"/>
              </a:rPr>
              <a:t>Securing policies that solve homelessness</a:t>
            </a:r>
            <a:endParaRPr kumimoji="0" lang="en-GB" sz="1800" b="0" i="0" u="none" strike="noStrike" kern="1200" cap="none" spc="0" normalizeH="0" baseline="0" noProof="0" dirty="0">
              <a:ln>
                <a:noFill/>
              </a:ln>
              <a:solidFill>
                <a:srgbClr val="404041"/>
              </a:solidFill>
              <a:effectLst/>
              <a:uLnTx/>
              <a:uFillTx/>
              <a:latin typeface="Museo 300" panose="02000000000000000000" pitchFamily="50" charset="0"/>
              <a:ea typeface="+mn-ea"/>
              <a:cs typeface="+mn-cs"/>
            </a:endParaRPr>
          </a:p>
        </p:txBody>
      </p:sp>
      <p:sp>
        <p:nvSpPr>
          <p:cNvPr id="8" name="TextBox 7">
            <a:extLst>
              <a:ext uri="{FF2B5EF4-FFF2-40B4-BE49-F238E27FC236}">
                <a16:creationId xmlns:a16="http://schemas.microsoft.com/office/drawing/2014/main" id="{1141186E-5C13-92C5-38B1-A7A82B1C1A7C}"/>
              </a:ext>
            </a:extLst>
          </p:cNvPr>
          <p:cNvSpPr txBox="1"/>
          <p:nvPr/>
        </p:nvSpPr>
        <p:spPr>
          <a:xfrm>
            <a:off x="7307068" y="3337694"/>
            <a:ext cx="2590372" cy="923330"/>
          </a:xfrm>
          <a:prstGeom prst="rect">
            <a:avLst/>
          </a:prstGeom>
          <a:solidFill>
            <a:schemeClr val="tx2">
              <a:lumMod val="20000"/>
              <a:lumOff val="80000"/>
            </a:schemeClr>
          </a:solid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rPr>
              <a:t>Deliver services that end homelessness for people and places</a:t>
            </a:r>
            <a:endParaRPr kumimoji="0" lang="en-GB"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endParaRPr>
          </a:p>
        </p:txBody>
      </p:sp>
      <p:sp>
        <p:nvSpPr>
          <p:cNvPr id="9" name="TextBox 8">
            <a:extLst>
              <a:ext uri="{FF2B5EF4-FFF2-40B4-BE49-F238E27FC236}">
                <a16:creationId xmlns:a16="http://schemas.microsoft.com/office/drawing/2014/main" id="{6778FF40-1349-DB32-1E31-4DBAE143B5D2}"/>
              </a:ext>
            </a:extLst>
          </p:cNvPr>
          <p:cNvSpPr txBox="1"/>
          <p:nvPr/>
        </p:nvSpPr>
        <p:spPr>
          <a:xfrm>
            <a:off x="7307068" y="4669865"/>
            <a:ext cx="2590372" cy="1200329"/>
          </a:xfrm>
          <a:prstGeom prst="rect">
            <a:avLst/>
          </a:prstGeom>
          <a:solidFill>
            <a:srgbClr val="FFB450"/>
          </a:solid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rPr>
              <a:t>Building a community of people across Britain that are helping to end homelessness</a:t>
            </a:r>
            <a:endParaRPr kumimoji="0" lang="en-GB" sz="1800" b="0" i="0" u="none" strike="noStrike" kern="1200" cap="none" spc="0" normalizeH="0" baseline="0" noProof="0">
              <a:ln>
                <a:noFill/>
              </a:ln>
              <a:solidFill>
                <a:srgbClr val="404041"/>
              </a:solidFill>
              <a:effectLst/>
              <a:uLnTx/>
              <a:uFillTx/>
              <a:latin typeface="Museo 300" panose="02000000000000000000" pitchFamily="50" charset="0"/>
              <a:ea typeface="+mn-ea"/>
              <a:cs typeface="+mn-cs"/>
            </a:endParaRPr>
          </a:p>
        </p:txBody>
      </p:sp>
      <p:sp>
        <p:nvSpPr>
          <p:cNvPr id="10" name="TextBox 9">
            <a:extLst>
              <a:ext uri="{FF2B5EF4-FFF2-40B4-BE49-F238E27FC236}">
                <a16:creationId xmlns:a16="http://schemas.microsoft.com/office/drawing/2014/main" id="{301206AB-6C07-7DA8-9403-41CDF10FC38B}"/>
              </a:ext>
            </a:extLst>
          </p:cNvPr>
          <p:cNvSpPr txBox="1"/>
          <p:nvPr/>
        </p:nvSpPr>
        <p:spPr>
          <a:xfrm>
            <a:off x="7307068" y="1697577"/>
            <a:ext cx="3028440" cy="461665"/>
          </a:xfrm>
          <a:prstGeom prst="rect">
            <a:avLst/>
          </a:prstGeom>
          <a:noFill/>
        </p:spPr>
        <p:txBody>
          <a:bodyPr wrap="square" rtlCol="0">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lang="en-GB" sz="2400">
                <a:solidFill>
                  <a:srgbClr val="B30000"/>
                </a:solidFill>
                <a:latin typeface="Museo Sans 500"/>
              </a:rPr>
              <a:t>Crisis</a:t>
            </a:r>
            <a:r>
              <a:rPr kumimoji="0" lang="en-GB" sz="2400" b="0" i="0" u="none" strike="noStrike" kern="1200" cap="none" spc="0" normalizeH="0" baseline="0" noProof="0">
                <a:ln>
                  <a:noFill/>
                </a:ln>
                <a:solidFill>
                  <a:srgbClr val="B30000"/>
                </a:solidFill>
                <a:effectLst/>
                <a:uLnTx/>
                <a:uFillTx/>
                <a:latin typeface="Museo Sans 500"/>
                <a:ea typeface="+mn-ea"/>
                <a:cs typeface="+mn-cs"/>
              </a:rPr>
              <a:t> goals</a:t>
            </a:r>
            <a:endParaRPr kumimoji="0" lang="en-GB" sz="2400" b="0" i="0" u="none" strike="noStrike" kern="1200" cap="none" spc="0" normalizeH="0" baseline="0" noProof="0">
              <a:ln>
                <a:noFill/>
              </a:ln>
              <a:solidFill>
                <a:srgbClr val="FF0000"/>
              </a:solidFill>
              <a:effectLst/>
              <a:uLnTx/>
              <a:uFillTx/>
              <a:latin typeface="Museo Sans 500"/>
              <a:ea typeface="+mn-ea"/>
              <a:cs typeface="+mn-cs"/>
            </a:endParaRPr>
          </a:p>
        </p:txBody>
      </p:sp>
    </p:spTree>
    <p:extLst>
      <p:ext uri="{BB962C8B-B14F-4D97-AF65-F5344CB8AC3E}">
        <p14:creationId xmlns:p14="http://schemas.microsoft.com/office/powerpoint/2010/main" val="228818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822960" y="2644811"/>
            <a:ext cx="10546080" cy="784189"/>
          </a:xfrm>
          <a:prstGeom prst="rect">
            <a:avLst/>
          </a:prstGeom>
        </p:spPr>
        <p:txBody>
          <a:bodyPr wrap="square" lIns="0" tIns="0" rIns="0" bIns="0" rtlCol="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5000" b="1" i="0" u="none" strike="noStrike" kern="1200" cap="none" spc="0" normalizeH="0" baseline="0" noProof="0">
                <a:ln>
                  <a:noFill/>
                </a:ln>
                <a:solidFill>
                  <a:srgbClr val="FFFFFF"/>
                </a:solidFill>
                <a:effectLst/>
                <a:uLnTx/>
                <a:uFillTx/>
                <a:latin typeface="Museo Sans 500" panose="02000000000000000000" pitchFamily="50" charset="0"/>
                <a:ea typeface="+mn-ea"/>
                <a:cs typeface="+mn-cs"/>
              </a:rPr>
              <a:t>What is homelessness?</a:t>
            </a:r>
          </a:p>
        </p:txBody>
      </p:sp>
      <p:sp>
        <p:nvSpPr>
          <p:cNvPr id="7" name="Freeform 7"/>
          <p:cNvSpPr/>
          <p:nvPr/>
        </p:nvSpPr>
        <p:spPr>
          <a:xfrm>
            <a:off x="10809409" y="5593707"/>
            <a:ext cx="1168311" cy="1156986"/>
          </a:xfrm>
          <a:custGeom>
            <a:avLst/>
            <a:gdLst/>
            <a:ahLst/>
            <a:cxnLst/>
            <a:rect l="l" t="t" r="r" b="b"/>
            <a:pathLst>
              <a:path w="1752466" h="1735479">
                <a:moveTo>
                  <a:pt x="0" y="0"/>
                </a:moveTo>
                <a:lnTo>
                  <a:pt x="1752466" y="0"/>
                </a:lnTo>
                <a:lnTo>
                  <a:pt x="1752466" y="1735480"/>
                </a:lnTo>
                <a:lnTo>
                  <a:pt x="0" y="1735480"/>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F3F243-A5E3-601D-57AA-F86C29557F8E}"/>
              </a:ext>
            </a:extLst>
          </p:cNvPr>
          <p:cNvSpPr txBox="1"/>
          <p:nvPr/>
        </p:nvSpPr>
        <p:spPr>
          <a:xfrm>
            <a:off x="1524000" y="4063296"/>
            <a:ext cx="9144000" cy="11526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tx1"/>
                </a:solidFill>
                <a:latin typeface="Museo Sans 500" panose="02000000000000000000" pitchFamily="50" charset="0"/>
                <a:ea typeface="+mj-ea"/>
                <a:cs typeface="+mj-cs"/>
              </a:rPr>
              <a:t>What does home mean to you?</a:t>
            </a:r>
          </a:p>
        </p:txBody>
      </p:sp>
      <p:pic>
        <p:nvPicPr>
          <p:cNvPr id="3" name="Picture 2">
            <a:extLst>
              <a:ext uri="{FF2B5EF4-FFF2-40B4-BE49-F238E27FC236}">
                <a16:creationId xmlns:a16="http://schemas.microsoft.com/office/drawing/2014/main" id="{AC121373-A97A-2E4E-9F98-ECE685258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56" y="1532408"/>
            <a:ext cx="1890013" cy="1839836"/>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62D8C7AE-8A9B-B82E-77DA-AA19D0B5553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Tree>
    <p:extLst>
      <p:ext uri="{BB962C8B-B14F-4D97-AF65-F5344CB8AC3E}">
        <p14:creationId xmlns:p14="http://schemas.microsoft.com/office/powerpoint/2010/main" val="220202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7" name="Text Placeholder 2">
            <a:extLst>
              <a:ext uri="{FF2B5EF4-FFF2-40B4-BE49-F238E27FC236}">
                <a16:creationId xmlns:a16="http://schemas.microsoft.com/office/drawing/2014/main" id="{C1A9AC4F-CA81-B729-CE20-DB824A6C8A7C}"/>
              </a:ext>
            </a:extLst>
          </p:cNvPr>
          <p:cNvSpPr txBox="1">
            <a:spLocks/>
          </p:cNvSpPr>
          <p:nvPr/>
        </p:nvSpPr>
        <p:spPr>
          <a:xfrm>
            <a:off x="163453" y="1391350"/>
            <a:ext cx="11761644" cy="4952300"/>
          </a:xfrm>
          <a:prstGeom prst="rect">
            <a:avLst/>
          </a:prstGeom>
        </p:spPr>
        <p:txBody>
          <a:bodyPr vert="horz" lIns="91440" tIns="45720" rIns="91440" bIns="45720" rtlCol="0">
            <a:noAutofit/>
          </a:bodyPr>
          <a:lstStyle>
            <a:lvl1pPr marL="257168" indent="-257168" algn="l" defTabSz="914400" rtl="0" eaLnBrk="1" latinLnBrk="0" hangingPunct="1">
              <a:lnSpc>
                <a:spcPct val="90000"/>
              </a:lnSpc>
              <a:spcBef>
                <a:spcPts val="0"/>
              </a:spcBef>
              <a:spcAft>
                <a:spcPts val="450"/>
              </a:spcAft>
              <a:buClr>
                <a:schemeClr val="accent1"/>
              </a:buClr>
              <a:buFont typeface="Arial"/>
              <a:buChar char="•"/>
              <a:defRPr sz="1800" b="0" i="0" kern="1200">
                <a:solidFill>
                  <a:schemeClr val="tx2"/>
                </a:solidFill>
                <a:latin typeface="Museo 500"/>
                <a:ea typeface="+mn-ea"/>
                <a:cs typeface="Museo 50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n-lt"/>
                <a:ea typeface="+mn-ea"/>
                <a:cs typeface="Museo 300"/>
              </a:defRPr>
            </a:lvl2pPr>
            <a:lvl3pPr marL="685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02867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3715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marR="0" lvl="0" indent="-257168" algn="l" defTabSz="914400" rtl="0" eaLnBrk="1" fontAlgn="auto" latinLnBrk="0" hangingPunct="1">
              <a:lnSpc>
                <a:spcPct val="90000"/>
              </a:lnSpc>
              <a:spcBef>
                <a:spcPts val="0"/>
              </a:spcBef>
              <a:spcAft>
                <a:spcPts val="450"/>
              </a:spcAft>
              <a:buClr>
                <a:srgbClr val="EB2227"/>
              </a:buClr>
              <a:buSzTx/>
              <a:buFont typeface="Arial"/>
              <a:buChar char="•"/>
              <a:tabLst/>
              <a:defRPr/>
            </a:pPr>
            <a:endParaRPr kumimoji="0" lang="en-GB" sz="1600" b="0" i="0" u="none" strike="noStrike" kern="1200" cap="none" spc="0" normalizeH="0" baseline="0" noProof="0">
              <a:ln>
                <a:noFill/>
              </a:ln>
              <a:solidFill>
                <a:srgbClr val="404041"/>
              </a:solidFill>
              <a:effectLst/>
              <a:uLnTx/>
              <a:uFillTx/>
              <a:latin typeface="Museo 500"/>
              <a:ea typeface="+mn-ea"/>
            </a:endParaRPr>
          </a:p>
        </p:txBody>
      </p:sp>
      <p:sp>
        <p:nvSpPr>
          <p:cNvPr id="3" name="TextBox 2">
            <a:extLst>
              <a:ext uri="{FF2B5EF4-FFF2-40B4-BE49-F238E27FC236}">
                <a16:creationId xmlns:a16="http://schemas.microsoft.com/office/drawing/2014/main" id="{EA5970E5-59B5-297C-7188-A90983582E8E}"/>
              </a:ext>
            </a:extLst>
          </p:cNvPr>
          <p:cNvSpPr txBox="1"/>
          <p:nvPr/>
        </p:nvSpPr>
        <p:spPr>
          <a:xfrm>
            <a:off x="512717" y="307705"/>
            <a:ext cx="11113225" cy="646331"/>
          </a:xfrm>
          <a:prstGeom prst="rect">
            <a:avLst/>
          </a:prstGeom>
          <a:noFill/>
        </p:spPr>
        <p:txBody>
          <a:bodyPr wrap="square">
            <a:spAutoFit/>
          </a:bodyPr>
          <a:lstStyle/>
          <a:p>
            <a:pPr algn="l" rtl="0" fontAlgn="base"/>
            <a:r>
              <a:rPr lang="en-US" sz="1800" b="1" i="0" u="none" strike="noStrike">
                <a:solidFill>
                  <a:srgbClr val="FF0000"/>
                </a:solidFill>
                <a:effectLst/>
                <a:latin typeface="Museo Sans 500" panose="02000000000000000000" pitchFamily="50" charset="0"/>
              </a:rPr>
              <a:t>Homelessness is the lack of safe, secure accommodation - the lack of a home</a:t>
            </a:r>
            <a:r>
              <a:rPr lang="en-US" sz="1800" b="0" i="0">
                <a:solidFill>
                  <a:srgbClr val="FF0000"/>
                </a:solidFill>
                <a:effectLst/>
                <a:latin typeface="Museo Sans 500" panose="02000000000000000000" pitchFamily="50" charset="0"/>
              </a:rPr>
              <a:t>​</a:t>
            </a:r>
            <a:endParaRPr lang="en-US" b="0" i="0">
              <a:solidFill>
                <a:srgbClr val="FF0000"/>
              </a:solidFill>
              <a:effectLst/>
              <a:latin typeface="Segoe UI" panose="020B0502040204020203" pitchFamily="34" charset="0"/>
            </a:endParaRPr>
          </a:p>
          <a:p>
            <a:pPr algn="l" rtl="0" fontAlgn="base"/>
            <a:r>
              <a:rPr lang="en-US" sz="1800" b="0" i="0" u="none" strike="noStrike">
                <a:solidFill>
                  <a:srgbClr val="404040"/>
                </a:solidFill>
                <a:effectLst/>
                <a:latin typeface="Museo Sans 500" panose="02000000000000000000" pitchFamily="50" charset="0"/>
              </a:rPr>
              <a:t>We all need a decent, safe and genuinely affordable home – to live our lives well and to thrive</a:t>
            </a:r>
            <a:endParaRPr lang="en-US" b="0" i="0">
              <a:solidFill>
                <a:srgbClr val="000000"/>
              </a:solidFill>
              <a:effectLst/>
              <a:latin typeface="Segoe UI" panose="020B0502040204020203" pitchFamily="34" charset="0"/>
            </a:endParaRPr>
          </a:p>
        </p:txBody>
      </p:sp>
      <p:pic>
        <p:nvPicPr>
          <p:cNvPr id="8" name="Picture 7">
            <a:extLst>
              <a:ext uri="{FF2B5EF4-FFF2-40B4-BE49-F238E27FC236}">
                <a16:creationId xmlns:a16="http://schemas.microsoft.com/office/drawing/2014/main" id="{88F81D83-9029-119D-C556-88C092DD2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091" y="1285875"/>
            <a:ext cx="4562475" cy="5057775"/>
          </a:xfrm>
          <a:prstGeom prst="rect">
            <a:avLst/>
          </a:prstGeom>
        </p:spPr>
      </p:pic>
    </p:spTree>
    <p:extLst>
      <p:ext uri="{BB962C8B-B14F-4D97-AF65-F5344CB8AC3E}">
        <p14:creationId xmlns:p14="http://schemas.microsoft.com/office/powerpoint/2010/main" val="302055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52765BE2-513D-2F71-ED4B-3627ECA25B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0472" y="5779352"/>
            <a:ext cx="2533117" cy="927269"/>
          </a:xfrm>
          <a:prstGeom prst="rect">
            <a:avLst/>
          </a:prstGeom>
        </p:spPr>
      </p:pic>
      <p:sp>
        <p:nvSpPr>
          <p:cNvPr id="5" name="Content Placeholder 4">
            <a:extLst>
              <a:ext uri="{FF2B5EF4-FFF2-40B4-BE49-F238E27FC236}">
                <a16:creationId xmlns:a16="http://schemas.microsoft.com/office/drawing/2014/main" id="{F4461FAD-B8C2-EACD-5C3C-1DB76B74039D}"/>
              </a:ext>
            </a:extLst>
          </p:cNvPr>
          <p:cNvSpPr>
            <a:spLocks noGrp="1"/>
          </p:cNvSpPr>
          <p:nvPr>
            <p:ph idx="1"/>
          </p:nvPr>
        </p:nvSpPr>
        <p:spPr>
          <a:xfrm>
            <a:off x="271431" y="1613595"/>
            <a:ext cx="10515600" cy="3707317"/>
          </a:xfrm>
        </p:spPr>
        <p:txBody>
          <a:bodyPr vert="horz" lIns="91440" tIns="45720" rIns="91440" bIns="45720" rtlCol="0" anchor="t">
            <a:normAutofit/>
          </a:bodyPr>
          <a:lstStyle/>
          <a:p>
            <a:pPr marL="0" indent="0">
              <a:buNone/>
            </a:pPr>
            <a:endParaRPr lang="en-US">
              <a:solidFill>
                <a:srgbClr val="FFFFFF"/>
              </a:solidFill>
              <a:latin typeface="Gill Sans"/>
            </a:endParaRPr>
          </a:p>
          <a:p>
            <a:pPr marL="0" indent="0">
              <a:buNone/>
            </a:pPr>
            <a:endParaRPr lang="en-US">
              <a:solidFill>
                <a:srgbClr val="FFFFFF"/>
              </a:solidFill>
              <a:latin typeface="Gill Sans"/>
            </a:endParaRPr>
          </a:p>
          <a:p>
            <a:pPr marL="0" indent="0">
              <a:buNone/>
            </a:pPr>
            <a:endParaRPr lang="en-GB">
              <a:solidFill>
                <a:srgbClr val="00B0F0"/>
              </a:solidFill>
            </a:endParaRPr>
          </a:p>
        </p:txBody>
      </p:sp>
      <p:sp>
        <p:nvSpPr>
          <p:cNvPr id="2" name="Text Placeholder 1">
            <a:extLst>
              <a:ext uri="{FF2B5EF4-FFF2-40B4-BE49-F238E27FC236}">
                <a16:creationId xmlns:a16="http://schemas.microsoft.com/office/drawing/2014/main" id="{93FADE0D-EDF7-FEEB-5085-2D2025446A80}"/>
              </a:ext>
            </a:extLst>
          </p:cNvPr>
          <p:cNvSpPr txBox="1">
            <a:spLocks/>
          </p:cNvSpPr>
          <p:nvPr/>
        </p:nvSpPr>
        <p:spPr>
          <a:xfrm>
            <a:off x="418135" y="414982"/>
            <a:ext cx="9729427" cy="554037"/>
          </a:xfrm>
          <a:prstGeom prst="rect">
            <a:avLst/>
          </a:prstGeom>
        </p:spPr>
        <p:txBody>
          <a:bodyPr vert="horz" lIns="91440" tIns="45720" rIns="91440" bIns="45720" rtlCol="0">
            <a:noAutofit/>
          </a:bodyPr>
          <a:lstStyle>
            <a:lvl1pPr marL="0" indent="0" algn="l" defTabSz="1219170" rtl="0" eaLnBrk="1" latinLnBrk="0" hangingPunct="1">
              <a:lnSpc>
                <a:spcPct val="90000"/>
              </a:lnSpc>
              <a:spcBef>
                <a:spcPts val="1333"/>
              </a:spcBef>
              <a:buFontTx/>
              <a:buNone/>
              <a:defRPr sz="3600" b="0" i="0" kern="1200">
                <a:solidFill>
                  <a:schemeClr val="accent1"/>
                </a:solidFill>
                <a:latin typeface="Museo 700"/>
                <a:ea typeface="+mn-ea"/>
                <a:cs typeface="Museo 700"/>
              </a:defRPr>
            </a:lvl1pPr>
            <a:lvl2pPr marL="457178" indent="0" algn="l" defTabSz="1219170" rtl="0" eaLnBrk="1" latinLnBrk="0" hangingPunct="1">
              <a:lnSpc>
                <a:spcPct val="90000"/>
              </a:lnSpc>
              <a:spcBef>
                <a:spcPts val="667"/>
              </a:spcBef>
              <a:buFontTx/>
              <a:buNone/>
              <a:defRPr sz="3200" b="0" i="0" kern="1200">
                <a:solidFill>
                  <a:schemeClr val="tx1"/>
                </a:solidFill>
                <a:latin typeface="Museo 300"/>
                <a:ea typeface="+mn-ea"/>
                <a:cs typeface="Museo 300"/>
              </a:defRPr>
            </a:lvl2pPr>
            <a:lvl3pPr marL="914354" indent="0" algn="l" defTabSz="1219170" rtl="0" eaLnBrk="1" latinLnBrk="0" hangingPunct="1">
              <a:lnSpc>
                <a:spcPct val="90000"/>
              </a:lnSpc>
              <a:spcBef>
                <a:spcPts val="667"/>
              </a:spcBef>
              <a:buFontTx/>
              <a:buNone/>
              <a:defRPr sz="2667" kern="1200">
                <a:solidFill>
                  <a:schemeClr val="tx1"/>
                </a:solidFill>
                <a:latin typeface="Museo Sans 500" panose="02000000000000000000" pitchFamily="50" charset="0"/>
                <a:ea typeface="+mn-ea"/>
                <a:cs typeface="+mn-cs"/>
              </a:defRPr>
            </a:lvl3pPr>
            <a:lvl4pPr marL="1371532" indent="0" algn="l" defTabSz="1219170" rtl="0" eaLnBrk="1" latinLnBrk="0" hangingPunct="1">
              <a:lnSpc>
                <a:spcPct val="90000"/>
              </a:lnSpc>
              <a:spcBef>
                <a:spcPts val="667"/>
              </a:spcBef>
              <a:buFontTx/>
              <a:buNone/>
              <a:defRPr sz="2400" kern="1200">
                <a:solidFill>
                  <a:schemeClr val="tx1"/>
                </a:solidFill>
                <a:latin typeface="Museo Sans 500" panose="02000000000000000000" pitchFamily="50" charset="0"/>
                <a:ea typeface="+mn-ea"/>
                <a:cs typeface="+mn-cs"/>
              </a:defRPr>
            </a:lvl4pPr>
            <a:lvl5pPr marL="1828709" indent="0" algn="l" defTabSz="1219170" rtl="0" eaLnBrk="1" latinLnBrk="0" hangingPunct="1">
              <a:lnSpc>
                <a:spcPct val="90000"/>
              </a:lnSpc>
              <a:spcBef>
                <a:spcPts val="667"/>
              </a:spcBef>
              <a:buFontTx/>
              <a:buNone/>
              <a:defRPr sz="2400" kern="1200">
                <a:solidFill>
                  <a:schemeClr val="tx1"/>
                </a:solidFill>
                <a:latin typeface="Museo Sans 500" panose="02000000000000000000" pitchFamily="50"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EB2227"/>
              </a:solidFill>
              <a:effectLst/>
              <a:uLnTx/>
              <a:uFillTx/>
              <a:latin typeface="Museo 700"/>
              <a:ea typeface="+mn-ea"/>
            </a:endParaRPr>
          </a:p>
        </p:txBody>
      </p:sp>
      <p:sp>
        <p:nvSpPr>
          <p:cNvPr id="10" name="TextBox 9">
            <a:extLst>
              <a:ext uri="{FF2B5EF4-FFF2-40B4-BE49-F238E27FC236}">
                <a16:creationId xmlns:a16="http://schemas.microsoft.com/office/drawing/2014/main" id="{7088A0EC-65C7-4786-26AB-F228B1EC1F45}"/>
              </a:ext>
            </a:extLst>
          </p:cNvPr>
          <p:cNvSpPr txBox="1"/>
          <p:nvPr/>
        </p:nvSpPr>
        <p:spPr>
          <a:xfrm>
            <a:off x="8136683" y="1321548"/>
            <a:ext cx="330925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7E6E6">
                    <a:lumMod val="25000"/>
                  </a:srgbClr>
                </a:solidFill>
                <a:effectLst/>
                <a:uLnTx/>
                <a:uFillTx/>
                <a:latin typeface="Museo 500" panose="02000000000000000000" pitchFamily="50" charset="0"/>
              </a:rPr>
              <a:t>Just as an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Museo 500" panose="020000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7E6E6">
                    <a:lumMod val="25000"/>
                  </a:srgbClr>
                </a:solidFill>
                <a:effectLst/>
                <a:uLnTx/>
                <a:uFillTx/>
                <a:latin typeface="Museo 500" panose="02000000000000000000" pitchFamily="50" charset="0"/>
              </a:rPr>
              <a:t>The table shows that sleeping rough is just the tip of the iceberg and that there are many other forms of homelessness.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E7E6E6">
                  <a:lumMod val="25000"/>
                </a:srgbClr>
              </a:solidFill>
              <a:latin typeface="Museo 500" panose="020000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E6E6">
                    <a:lumMod val="25000"/>
                  </a:srgbClr>
                </a:solidFill>
                <a:effectLst/>
                <a:uLnTx/>
                <a:uFillTx/>
                <a:latin typeface="Museo 500" panose="02000000000000000000" pitchFamily="50" charset="0"/>
              </a:rPr>
              <a:t>Without action, the number of people experiencing all forms of homelessness is only going to increase.</a:t>
            </a:r>
          </a:p>
        </p:txBody>
      </p:sp>
      <p:pic>
        <p:nvPicPr>
          <p:cNvPr id="6" name="Picture 5">
            <a:extLst>
              <a:ext uri="{FF2B5EF4-FFF2-40B4-BE49-F238E27FC236}">
                <a16:creationId xmlns:a16="http://schemas.microsoft.com/office/drawing/2014/main" id="{7A449BDD-E224-6BB5-2B55-FC5334CCE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43" y="1095035"/>
            <a:ext cx="7006292" cy="4548119"/>
          </a:xfrm>
          <a:prstGeom prst="rect">
            <a:avLst/>
          </a:prstGeom>
        </p:spPr>
      </p:pic>
      <p:sp>
        <p:nvSpPr>
          <p:cNvPr id="7" name="TextBox 6">
            <a:extLst>
              <a:ext uri="{FF2B5EF4-FFF2-40B4-BE49-F238E27FC236}">
                <a16:creationId xmlns:a16="http://schemas.microsoft.com/office/drawing/2014/main" id="{82C4E3E7-F205-C911-FC45-3CF6122D9C42}"/>
              </a:ext>
            </a:extLst>
          </p:cNvPr>
          <p:cNvSpPr txBox="1"/>
          <p:nvPr/>
        </p:nvSpPr>
        <p:spPr>
          <a:xfrm>
            <a:off x="212282" y="6224386"/>
            <a:ext cx="10515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The homelessness monitor</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England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Beth Watts, Glen Bramley, Hal Pawson, Gillian Young, Suzanne Fitzpatrick, &amp; Lynne McMordie February 2022</a:t>
            </a:r>
          </a:p>
        </p:txBody>
      </p:sp>
      <p:sp>
        <p:nvSpPr>
          <p:cNvPr id="8" name="TextBox 7">
            <a:extLst>
              <a:ext uri="{FF2B5EF4-FFF2-40B4-BE49-F238E27FC236}">
                <a16:creationId xmlns:a16="http://schemas.microsoft.com/office/drawing/2014/main" id="{814A29EE-7CC8-EEDD-D5C1-7F2C36562C8A}"/>
              </a:ext>
            </a:extLst>
          </p:cNvPr>
          <p:cNvSpPr txBox="1"/>
          <p:nvPr/>
        </p:nvSpPr>
        <p:spPr>
          <a:xfrm>
            <a:off x="418135" y="325934"/>
            <a:ext cx="8933916"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Museo Sans 500" panose="02000000000000000000" pitchFamily="50" charset="0"/>
                <a:ea typeface="+mn-ea"/>
                <a:cs typeface="+mn-cs"/>
              </a:rPr>
              <a:t>Homelessness is not just rough sleeping</a:t>
            </a:r>
            <a:endParaRPr kumimoji="0" lang="en-GB" sz="25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04212"/>
      </p:ext>
    </p:extLst>
  </p:cSld>
  <p:clrMapOvr>
    <a:masterClrMapping/>
  </p:clrMapOvr>
</p:sld>
</file>

<file path=ppt/theme/theme1.xml><?xml version="1.0" encoding="utf-8"?>
<a:theme xmlns:a="http://schemas.openxmlformats.org/drawingml/2006/main" name="1_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4883</Words>
  <Application>Microsoft Office PowerPoint</Application>
  <PresentationFormat>Widescreen</PresentationFormat>
  <Paragraphs>335</Paragraphs>
  <Slides>24</Slides>
  <Notes>24</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Calibri</vt:lpstr>
      <vt:lpstr>Museo 700</vt:lpstr>
      <vt:lpstr>Museo 300</vt:lpstr>
      <vt:lpstr>Segoe UI</vt:lpstr>
      <vt:lpstr>Museo Sans 500</vt:lpstr>
      <vt:lpstr>Calibri Light</vt:lpstr>
      <vt:lpstr>Arial</vt:lpstr>
      <vt:lpstr>Museo 500</vt:lpstr>
      <vt:lpstr>Gill Sans</vt:lpstr>
      <vt:lpstr>1_Office Theme</vt:lpstr>
      <vt:lpstr>Office Theme</vt:lpstr>
      <vt:lpstr>2_Office Theme</vt:lpstr>
      <vt:lpstr>Using this toolkit</vt:lpstr>
      <vt:lpstr>Understanding homelessness and how you can be part of the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Homelessness is not inevitable and we know that together we can end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2025-06-03T10:43:14Z</dcterms:created>
  <dcterms:modified xsi:type="dcterms:W3CDTF">2025-06-03T10:43:44Z</dcterms:modified>
</cp:coreProperties>
</file>