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5" r:id="rId5"/>
  </p:sldMasterIdLst>
  <p:notesMasterIdLst>
    <p:notesMasterId r:id="rId16"/>
  </p:notesMasterIdLst>
  <p:sldIdLst>
    <p:sldId id="265" r:id="rId6"/>
    <p:sldId id="10738" r:id="rId7"/>
    <p:sldId id="256" r:id="rId8"/>
    <p:sldId id="10833" r:id="rId9"/>
    <p:sldId id="10831" r:id="rId10"/>
    <p:sldId id="10740" r:id="rId11"/>
    <p:sldId id="10834" r:id="rId12"/>
    <p:sldId id="10835" r:id="rId13"/>
    <p:sldId id="10694" r:id="rId14"/>
    <p:sldId id="1073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C306B2-3BDE-ED12-AAF8-C20AD85051E4}" name="Marcia Williams" initials="MW" userId="S::marcia.williams@crisis.org.uk::e4c178c9-1c91-44e3-8b1a-09adaf0c85f7" providerId="AD"/>
  <p188:author id="{7F065BB8-5A24-5361-8766-F0B3BBEB84A3}" name="Emma Vizor" initials="EV" userId="S::emma.vizor@crisis.org.uk::e321503b-b102-4d8a-9892-476570c6ac5a" providerId="AD"/>
  <p188:author id="{FAB932EA-39C8-A3BF-4ED3-FAFAA049FF21}" name="Adele Turnbull" initials="AT" userId="S::adele.turnbull@crisis.org.uk::448d0fe7-3eee-43db-8434-5bb42df3f0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A5295-F33A-4F8A-9473-256F84B52A70}" v="2" dt="2025-09-04T09:17:01.829"/>
    <p1510:client id="{40735CE4-0DBD-55D3-455E-F8A846C5036D}" v="11" dt="2025-09-04T09:07:28.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F5290-0661-441E-BC0F-D703A62DE65B}"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7EE48F-006E-4FD6-AC9F-7EE7B8A26D54}" type="slidenum">
              <a:rPr lang="en-GB" smtClean="0"/>
              <a:t>‹#›</a:t>
            </a:fld>
            <a:endParaRPr lang="en-GB"/>
          </a:p>
        </p:txBody>
      </p:sp>
    </p:spTree>
    <p:extLst>
      <p:ext uri="{BB962C8B-B14F-4D97-AF65-F5344CB8AC3E}">
        <p14:creationId xmlns:p14="http://schemas.microsoft.com/office/powerpoint/2010/main" val="3354188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risis.org.uk/media/242502/cri0407_activities_for_young_people_wdh_leaflet.pdf"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risis.org.uk/media/242051/crisis_activity_a_safe_bridge_a5.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risis.org.uk/media/242052/crisis_activity_in_the_net_a5.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252F-8534-4504-9B03-8A12D67B7F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387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GB"/>
              <a:t>You may:</a:t>
            </a:r>
          </a:p>
          <a:p>
            <a:pPr marL="171450" lvl="0" indent="-171450">
              <a:buFont typeface="Arial" panose="020B0604020202020204" pitchFamily="34" charset="0"/>
              <a:buChar char="•"/>
            </a:pPr>
            <a:r>
              <a:rPr lang="en-GB"/>
              <a:t>Facilitate a call out</a:t>
            </a:r>
          </a:p>
          <a:p>
            <a:pPr marL="171450" lvl="0" indent="-171450">
              <a:buFont typeface="Arial" panose="020B0604020202020204" pitchFamily="34" charset="0"/>
              <a:buChar char="•"/>
            </a:pPr>
            <a:r>
              <a:rPr lang="en-GB"/>
              <a:t>Ask them to draw pictures or </a:t>
            </a:r>
          </a:p>
          <a:p>
            <a:pPr marL="171450" lvl="0" indent="-171450">
              <a:buFont typeface="Arial" panose="020B0604020202020204" pitchFamily="34" charset="0"/>
              <a:buChar char="•"/>
            </a:pPr>
            <a:r>
              <a:rPr lang="en-GB"/>
              <a:t>Use either of the activity sheets below</a:t>
            </a:r>
          </a:p>
          <a:p>
            <a:pPr marL="171450" lvl="0" indent="-171450">
              <a:buFont typeface="Arial" panose="020B0604020202020204" pitchFamily="34" charset="0"/>
              <a:buChar char="•"/>
            </a:pPr>
            <a:endParaRPr lang="en-GB"/>
          </a:p>
          <a:p>
            <a:pPr algn="l" rtl="0" fontAlgn="base"/>
            <a:r>
              <a:rPr lang="en-GB" sz="1800" b="0" i="1" u="none" strike="noStrike">
                <a:solidFill>
                  <a:srgbClr val="404041"/>
                </a:solidFill>
                <a:effectLst/>
                <a:latin typeface="Museo Sans 500" panose="02000000000000000000" pitchFamily="50" charset="0"/>
              </a:rPr>
              <a:t>Young children (under 10)- Build a bug house activity</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r>
              <a:rPr lang="en-GB" sz="1800" b="0" i="1" u="none" strike="noStrike">
                <a:solidFill>
                  <a:srgbClr val="404041"/>
                </a:solidFill>
                <a:effectLst/>
                <a:latin typeface="Museo Sans 500" panose="02000000000000000000" pitchFamily="50" charset="0"/>
              </a:rPr>
              <a:t>Older children – </a:t>
            </a:r>
            <a:r>
              <a:rPr lang="en-GB" sz="1800" b="0" i="1" u="sng" strike="noStrike">
                <a:solidFill>
                  <a:srgbClr val="EB2227"/>
                </a:solidFill>
                <a:effectLst/>
                <a:latin typeface="Museo Sans 500" panose="02000000000000000000" pitchFamily="50" charset="0"/>
                <a:hlinkClick r:id="rId3"/>
              </a:rPr>
              <a:t>what does home mean to you?</a:t>
            </a:r>
            <a:endParaRPr lang="en-GB" sz="1800" b="0" i="1" u="sng" strike="noStrike">
              <a:solidFill>
                <a:srgbClr val="EB2227"/>
              </a:solidFill>
              <a:effectLst/>
              <a:latin typeface="Museo Sans 500" panose="02000000000000000000" pitchFamily="50" charset="0"/>
            </a:endParaRPr>
          </a:p>
          <a:p>
            <a:pPr algn="l" rtl="0" fontAlgn="base"/>
            <a:endParaRPr lang="en-GB" sz="1800" b="0" i="1" u="sng" strike="noStrike">
              <a:solidFill>
                <a:srgbClr val="EB2227"/>
              </a:solidFill>
              <a:effectLst/>
              <a:latin typeface="Museo Sans 500" panose="02000000000000000000" pitchFamily="50" charset="0"/>
            </a:endParaRPr>
          </a:p>
          <a:p>
            <a:pPr algn="l" rtl="0" fontAlgn="base"/>
            <a:r>
              <a:rPr lang="en-GB" sz="1800" b="0" i="1" u="sng" strike="noStrike">
                <a:solidFill>
                  <a:srgbClr val="EB2227"/>
                </a:solidFill>
                <a:effectLst/>
                <a:latin typeface="Museo Sans 500" panose="02000000000000000000" pitchFamily="50" charset="0"/>
              </a:rPr>
              <a:t>Follow up with the next slide and the discussion points</a:t>
            </a:r>
            <a:endParaRPr lang="en-GB" b="0" i="0">
              <a:solidFill>
                <a:srgbClr val="404041"/>
              </a:solidFill>
              <a:effectLst/>
              <a:latin typeface="Segoe UI" panose="020B0502040204020203" pitchFamily="34" charset="0"/>
            </a:endParaRPr>
          </a:p>
          <a:p>
            <a:pPr marL="0" lvl="0" indent="0">
              <a:buFont typeface="Arial" panose="020B0604020202020204" pitchFamily="34" charset="0"/>
              <a:buNone/>
            </a:pPr>
            <a:endParaRPr lang="en-GB"/>
          </a:p>
          <a:p>
            <a:pPr algn="l" rtl="0" fontAlgn="base"/>
            <a:r>
              <a:rPr lang="en-GB" sz="1800" b="0" i="0" u="none" strike="noStrike">
                <a:solidFill>
                  <a:srgbClr val="404041"/>
                </a:solidFill>
                <a:effectLst/>
                <a:latin typeface="Museo Sans 500" panose="02000000000000000000" pitchFamily="50" charset="0"/>
              </a:rPr>
              <a:t>Purpose – to understand the key important elements of a home:</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Food</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Warmth</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Safety and security</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Somewhere to sleep</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Be with family</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Pets</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Somewhere to play, be creative, do homework, relax</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Somewhere to come back to after school</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endParaRPr lang="en-GB" b="0" i="0">
              <a:solidFill>
                <a:srgbClr val="404041"/>
              </a:solidFill>
              <a:effectLst/>
              <a:latin typeface="Arial" panose="020B0604020202020204" pitchFamily="34" charset="0"/>
            </a:endParaRPr>
          </a:p>
          <a:p>
            <a:pPr algn="l" rtl="0" fontAlgn="base"/>
            <a:r>
              <a:rPr lang="en-GB" sz="1800" b="1" i="0" u="none" strike="noStrike">
                <a:solidFill>
                  <a:srgbClr val="404041"/>
                </a:solidFill>
                <a:effectLst/>
                <a:latin typeface="Museo Sans 500" panose="02000000000000000000" pitchFamily="50" charset="0"/>
              </a:rPr>
              <a:t>Discussion point </a:t>
            </a:r>
            <a:r>
              <a:rPr lang="en-GB" sz="1800" b="0" i="0" u="none" strike="noStrike">
                <a:solidFill>
                  <a:srgbClr val="404041"/>
                </a:solidFill>
                <a:effectLst/>
                <a:latin typeface="Museo Sans 500" panose="02000000000000000000" pitchFamily="50" charset="0"/>
              </a:rPr>
              <a:t>– Everyone should have a safe, decent home. This is more than the basics of somewhere dry to live, but includes feeling safe, secure, having support and being happy. Homelessness is not just people living on the street, but people who haven’t got a safe place they can call home and where they can keep their things and feel safe, for example sleeping on someone’s sofa, in a car or in a temporary home like a B&amp;B or hotel.</a:t>
            </a:r>
            <a:r>
              <a:rPr lang="en-GB" sz="18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pPr marL="0" lvl="0" indent="0">
              <a:buFont typeface="Arial" panose="020B0604020202020204" pitchFamily="34" charset="0"/>
              <a:buNone/>
            </a:pPr>
            <a:endParaRPr lang="en-GB"/>
          </a:p>
          <a:p>
            <a:pPr marL="171450" lvl="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9A7EE48F-006E-4FD6-AC9F-7EE7B8A26D54}" type="slidenum">
              <a:rPr lang="en-GB" smtClean="0"/>
              <a:t>2</a:t>
            </a:fld>
            <a:endParaRPr lang="en-GB"/>
          </a:p>
        </p:txBody>
      </p:sp>
    </p:spTree>
    <p:extLst>
      <p:ext uri="{BB962C8B-B14F-4D97-AF65-F5344CB8AC3E}">
        <p14:creationId xmlns:p14="http://schemas.microsoft.com/office/powerpoint/2010/main" val="160657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0" i="0" u="none" strike="noStrike">
                <a:solidFill>
                  <a:srgbClr val="404041"/>
                </a:solidFill>
                <a:effectLst/>
                <a:latin typeface="Museo Sans 500" panose="02000000000000000000" pitchFamily="50" charset="0"/>
              </a:rPr>
              <a:t>Purpose – to understand the key important elements of a home:</a:t>
            </a:r>
            <a:r>
              <a:rPr lang="en-US" sz="12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Food</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Warmth</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Safety and security</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Somewhere to sleep</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Be with family</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Pets</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Somewhere to play, be creative, do homework, relax</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200" b="0" i="0" u="none" strike="noStrike">
                <a:solidFill>
                  <a:srgbClr val="404041"/>
                </a:solidFill>
                <a:effectLst/>
                <a:latin typeface="Museo Sans 500" panose="02000000000000000000" pitchFamily="50" charset="0"/>
              </a:rPr>
              <a:t>Somewhere to come back to after school</a:t>
            </a:r>
            <a:r>
              <a:rPr lang="en-US" sz="12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endParaRPr lang="en-GB" b="0" i="0">
              <a:solidFill>
                <a:srgbClr val="404041"/>
              </a:solidFill>
              <a:effectLst/>
              <a:latin typeface="Arial" panose="020B0604020202020204" pitchFamily="34" charset="0"/>
            </a:endParaRPr>
          </a:p>
          <a:p>
            <a:pPr algn="l" rtl="0" fontAlgn="base"/>
            <a:r>
              <a:rPr lang="en-GB" sz="1200" b="1" i="0" u="none" strike="noStrike">
                <a:solidFill>
                  <a:srgbClr val="404041"/>
                </a:solidFill>
                <a:effectLst/>
                <a:latin typeface="Museo Sans 500" panose="02000000000000000000" pitchFamily="50" charset="0"/>
              </a:rPr>
              <a:t>Discussion point </a:t>
            </a:r>
            <a:r>
              <a:rPr lang="en-GB" sz="1200" b="0" i="0" u="none" strike="noStrike">
                <a:solidFill>
                  <a:srgbClr val="404041"/>
                </a:solidFill>
                <a:effectLst/>
                <a:latin typeface="Museo Sans 500" panose="02000000000000000000" pitchFamily="50" charset="0"/>
              </a:rPr>
              <a:t>– Everyone should have a safe, decent home. This is more than the basics of somewhere dry to live, but includes feeling safe, secure, having support and being happy. Homelessness is not just people living on the street, but people who haven’t got a safe place they can call home and where they can keep their things and feel safe, for example sleeping on someone’s sofa, in a car or in a temporary home like a B&amp;B or hotel.</a:t>
            </a:r>
            <a:r>
              <a:rPr lang="en-GB" sz="12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6BCFE248-8FDE-4A83-9552-8FE5D8FE702F}" type="slidenum">
              <a:rPr lang="en-GB" smtClean="0"/>
              <a:t>3</a:t>
            </a:fld>
            <a:endParaRPr lang="en-GB"/>
          </a:p>
        </p:txBody>
      </p:sp>
    </p:spTree>
    <p:extLst>
      <p:ext uri="{BB962C8B-B14F-4D97-AF65-F5344CB8AC3E}">
        <p14:creationId xmlns:p14="http://schemas.microsoft.com/office/powerpoint/2010/main" val="234866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Activity sheet – https://www.crisis.org.uk/media/242054/crisis_activity_would_you_rather_a5.pdf</a:t>
            </a:r>
          </a:p>
          <a:p>
            <a:pPr marL="171450" indent="-171450">
              <a:buFont typeface="Arial" panose="020B0604020202020204" pitchFamily="34" charset="0"/>
              <a:buChar char="•"/>
            </a:pPr>
            <a:r>
              <a:rPr lang="en-GB" dirty="0"/>
              <a:t>For each scenario you make a choice – for option A stay seated and for option B stand up or move from one side of the room to the other. Examples are below but there are more options in the activity sheet.</a:t>
            </a:r>
          </a:p>
          <a:p>
            <a:pPr marL="171450" indent="-171450">
              <a:buFont typeface="Arial" panose="020B0604020202020204" pitchFamily="34" charset="0"/>
              <a:buChar char="•"/>
            </a:pPr>
            <a:endParaRPr lang="en-GB"/>
          </a:p>
          <a:p>
            <a:pPr marL="0" indent="0">
              <a:buFont typeface="Arial" panose="020B0604020202020204" pitchFamily="34" charset="0"/>
              <a:buNone/>
            </a:pPr>
            <a:r>
              <a:rPr lang="en-GB" dirty="0"/>
              <a:t>Would you rather A. eat pizza every day or B. never eat pizza again? </a:t>
            </a:r>
            <a:endParaRPr lang="en-GB" dirty="0">
              <a:ea typeface="Calibri"/>
              <a:cs typeface="Calibri"/>
            </a:endParaRPr>
          </a:p>
          <a:p>
            <a:pPr marL="0" indent="0">
              <a:buFont typeface="Arial" panose="020B0604020202020204" pitchFamily="34" charset="0"/>
              <a:buNone/>
            </a:pPr>
            <a:r>
              <a:rPr lang="en-GB" dirty="0"/>
              <a:t>Would you rather A. live without TV or B. live without music?</a:t>
            </a:r>
            <a:endParaRPr lang="en-GB" dirty="0">
              <a:ea typeface="Calibri"/>
              <a:cs typeface="Calibri"/>
            </a:endParaRPr>
          </a:p>
          <a:p>
            <a:pPr marL="0" indent="0">
              <a:buFont typeface="Arial" panose="020B0604020202020204" pitchFamily="34" charset="0"/>
              <a:buNone/>
            </a:pPr>
            <a:r>
              <a:rPr lang="en-GB" dirty="0"/>
              <a:t>Would you rather A. never have a pet or B. not have a bathroom in your home? </a:t>
            </a:r>
            <a:endParaRPr lang="en-GB" dirty="0">
              <a:ea typeface="Calibri"/>
              <a:cs typeface="Calibri"/>
            </a:endParaRPr>
          </a:p>
          <a:p>
            <a:pPr marL="0" indent="0">
              <a:buFont typeface="Arial" panose="020B0604020202020204" pitchFamily="34" charset="0"/>
              <a:buNone/>
            </a:pPr>
            <a:r>
              <a:rPr lang="en-GB" dirty="0"/>
              <a:t>Would you rather A. always have cold showers or B. never have a hot meal again?</a:t>
            </a:r>
            <a:endParaRPr lang="en-GB" dirty="0">
              <a:ea typeface="Calibri"/>
              <a:cs typeface="Calibri"/>
            </a:endParaRPr>
          </a:p>
          <a:p>
            <a:pPr marL="0" indent="0">
              <a:buFont typeface="Arial" panose="020B0604020202020204" pitchFamily="34" charset="0"/>
              <a:buNone/>
            </a:pPr>
            <a:r>
              <a:rPr lang="en-GB" dirty="0"/>
              <a:t>Would you rather A. not have enough money to pay for your home or B. not have enough money for food?</a:t>
            </a:r>
            <a:endParaRPr lang="en-GB" dirty="0">
              <a:ea typeface="Calibri"/>
              <a:cs typeface="Calibri"/>
            </a:endParaRPr>
          </a:p>
          <a:p>
            <a:pPr marL="0" indent="0">
              <a:buFont typeface="Arial" panose="020B0604020202020204" pitchFamily="34" charset="0"/>
              <a:buNone/>
            </a:pPr>
            <a:endParaRPr lang="en-GB"/>
          </a:p>
          <a:p>
            <a:pPr marL="171450" indent="-171450">
              <a:buFont typeface="Arial" panose="020B0604020202020204" pitchFamily="34" charset="0"/>
              <a:buChar char="•"/>
            </a:pPr>
            <a:r>
              <a:rPr lang="en-GB" dirty="0"/>
              <a:t>These are nearly impossible choices that some people are forced to make every day. </a:t>
            </a:r>
            <a:endParaRPr lang="en-GB" dirty="0">
              <a:ea typeface="Calibri"/>
              <a:cs typeface="Calibri"/>
            </a:endParaRPr>
          </a:p>
          <a:p>
            <a:endParaRPr lang="en-GB"/>
          </a:p>
        </p:txBody>
      </p:sp>
      <p:sp>
        <p:nvSpPr>
          <p:cNvPr id="4" name="Slide Number Placeholder 3"/>
          <p:cNvSpPr>
            <a:spLocks noGrp="1"/>
          </p:cNvSpPr>
          <p:nvPr>
            <p:ph type="sldNum" sz="quarter" idx="5"/>
          </p:nvPr>
        </p:nvSpPr>
        <p:spPr/>
        <p:txBody>
          <a:bodyPr/>
          <a:lstStyle/>
          <a:p>
            <a:fld id="{9A7EE48F-006E-4FD6-AC9F-7EE7B8A26D54}" type="slidenum">
              <a:rPr lang="en-GB" smtClean="0"/>
              <a:t>5</a:t>
            </a:fld>
            <a:endParaRPr lang="en-GB"/>
          </a:p>
        </p:txBody>
      </p:sp>
    </p:spTree>
    <p:extLst>
      <p:ext uri="{BB962C8B-B14F-4D97-AF65-F5344CB8AC3E}">
        <p14:creationId xmlns:p14="http://schemas.microsoft.com/office/powerpoint/2010/main" val="144046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404041"/>
                </a:solidFill>
                <a:effectLst/>
                <a:latin typeface="Museo Sans 500" panose="02000000000000000000" pitchFamily="50" charset="0"/>
              </a:rPr>
              <a:t>Activities that can help facilitate conversation on why people become homeless?</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r>
              <a:rPr lang="en-GB" sz="1800" b="0" i="1" u="none" strike="noStrike">
                <a:solidFill>
                  <a:srgbClr val="404041"/>
                </a:solidFill>
                <a:effectLst/>
                <a:latin typeface="Museo Sans 500" panose="02000000000000000000" pitchFamily="50" charset="0"/>
              </a:rPr>
              <a:t>Activity - </a:t>
            </a:r>
            <a:r>
              <a:rPr lang="en-GB" sz="1800" b="0" i="1" u="sng" strike="noStrike">
                <a:solidFill>
                  <a:srgbClr val="EB2227"/>
                </a:solidFill>
                <a:effectLst/>
                <a:latin typeface="Museo Sans 500" panose="02000000000000000000" pitchFamily="50" charset="0"/>
                <a:hlinkClick r:id="rId3"/>
              </a:rPr>
              <a:t>a safe bridge</a:t>
            </a:r>
            <a:r>
              <a:rPr lang="en-GB" sz="1800" b="0" i="1">
                <a:solidFill>
                  <a:srgbClr val="467886"/>
                </a:solidFill>
                <a:effectLst/>
                <a:latin typeface="Museo Sans 500" panose="02000000000000000000" pitchFamily="50" charset="0"/>
              </a:rPr>
              <a:t> or</a:t>
            </a:r>
            <a:r>
              <a:rPr lang="en-GB" sz="1800" b="0" i="1" u="sng" strike="noStrike">
                <a:solidFill>
                  <a:srgbClr val="EB2227"/>
                </a:solidFill>
                <a:effectLst/>
                <a:latin typeface="Museo Sans 500" panose="02000000000000000000" pitchFamily="50" charset="0"/>
                <a:hlinkClick r:id="rId4"/>
              </a:rPr>
              <a:t> In the net</a:t>
            </a:r>
            <a:r>
              <a:rPr lang="en-GB" sz="18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pPr algn="l" rtl="0" fontAlgn="base"/>
            <a:r>
              <a:rPr lang="en-GB" sz="18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pPr algn="l" rtl="0" fontAlgn="base"/>
            <a:r>
              <a:rPr lang="en-GB" sz="1800" b="1" i="0" u="none" strike="noStrike">
                <a:solidFill>
                  <a:srgbClr val="404041"/>
                </a:solidFill>
                <a:effectLst/>
                <a:latin typeface="Museo Sans 500" panose="02000000000000000000" pitchFamily="50" charset="0"/>
              </a:rPr>
              <a:t>Purpose</a:t>
            </a:r>
            <a:r>
              <a:rPr lang="en-GB" sz="1800" b="0" i="0" u="none" strike="noStrike">
                <a:solidFill>
                  <a:srgbClr val="404041"/>
                </a:solidFill>
                <a:effectLst/>
                <a:latin typeface="Museo Sans 500" panose="02000000000000000000" pitchFamily="50" charset="0"/>
              </a:rPr>
              <a:t> – to understand the reasons people become homeless and the impact of pressure</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r>
              <a:rPr lang="en-GB" sz="18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pPr algn="l" rtl="0" fontAlgn="base"/>
            <a:r>
              <a:rPr lang="en-GB" sz="1800" b="1" i="0" u="none" strike="noStrike">
                <a:solidFill>
                  <a:srgbClr val="404041"/>
                </a:solidFill>
                <a:effectLst/>
                <a:latin typeface="Museo Sans 500" panose="02000000000000000000" pitchFamily="50" charset="0"/>
              </a:rPr>
              <a:t>Discussion point </a:t>
            </a:r>
            <a:r>
              <a:rPr lang="en-GB" sz="1800" b="0" i="0" u="none" strike="noStrike">
                <a:solidFill>
                  <a:srgbClr val="404041"/>
                </a:solidFill>
                <a:effectLst/>
                <a:latin typeface="Museo Sans 500" panose="02000000000000000000" pitchFamily="50" charset="0"/>
              </a:rPr>
              <a:t>– people become homeless for many reasons. Ask the young people to call out if they can think of any of those reasons. </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r>
              <a:rPr lang="en-GB" sz="1800" b="0" i="0" u="none" strike="noStrike">
                <a:solidFill>
                  <a:srgbClr val="404041"/>
                </a:solidFill>
                <a:effectLst/>
                <a:latin typeface="Museo Sans 500" panose="02000000000000000000" pitchFamily="50" charset="0"/>
              </a:rPr>
              <a:t>Reasons include</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People losing their job</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Illness</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Things costing more including the cost of home and bills increasing,</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Falling out with their family.</a:t>
            </a:r>
          </a:p>
          <a:p>
            <a:pPr algn="l" rtl="0" fontAlgn="base">
              <a:buFont typeface="Arial" panose="020B0604020202020204" pitchFamily="34" charset="0"/>
              <a:buChar char="•"/>
            </a:pPr>
            <a:r>
              <a:rPr lang="en-GB" sz="1800" b="0" i="0" u="none" strike="noStrike">
                <a:solidFill>
                  <a:srgbClr val="404041"/>
                </a:solidFill>
                <a:effectLst/>
                <a:latin typeface="Museo Sans 500" panose="02000000000000000000" pitchFamily="50" charset="0"/>
              </a:rPr>
              <a:t>Lack of affordable housing </a:t>
            </a:r>
            <a:r>
              <a:rPr lang="en-US" sz="1800" b="0" i="0">
                <a:solidFill>
                  <a:srgbClr val="404041"/>
                </a:solidFill>
                <a:effectLst/>
                <a:latin typeface="Museo Sans 500" panose="02000000000000000000" pitchFamily="50" charset="0"/>
              </a:rPr>
              <a:t>​</a:t>
            </a:r>
            <a:endParaRPr lang="en-US" b="0" i="0">
              <a:solidFill>
                <a:srgbClr val="404041"/>
              </a:solidFill>
              <a:effectLst/>
              <a:latin typeface="Arial" panose="020B0604020202020204" pitchFamily="34" charset="0"/>
            </a:endParaRPr>
          </a:p>
          <a:p>
            <a:pPr>
              <a:spcBef>
                <a:spcPts val="1500"/>
              </a:spcBef>
              <a:spcAft>
                <a:spcPts val="750"/>
              </a:spcAft>
              <a:buNone/>
            </a:pPr>
            <a:r>
              <a:rPr lang="en-GB" sz="1800" b="0" i="0" u="none" strike="noStrike">
                <a:solidFill>
                  <a:srgbClr val="404041"/>
                </a:solidFill>
                <a:effectLst/>
                <a:latin typeface="Museo Sans 500" panose="02000000000000000000" pitchFamily="50" charset="0"/>
              </a:rPr>
              <a:t>These things cause </a:t>
            </a:r>
            <a:r>
              <a:rPr lang="en-GB" sz="1800" b="1" i="0" u="none" strike="noStrike">
                <a:solidFill>
                  <a:srgbClr val="404041"/>
                </a:solidFill>
                <a:effectLst/>
                <a:latin typeface="Museo Sans 500" panose="02000000000000000000" pitchFamily="50" charset="0"/>
              </a:rPr>
              <a:t>pressure</a:t>
            </a:r>
            <a:r>
              <a:rPr lang="en-GB" sz="1800" b="0" i="0" u="none" strike="noStrike">
                <a:solidFill>
                  <a:srgbClr val="404041"/>
                </a:solidFill>
                <a:effectLst/>
                <a:latin typeface="Museo Sans 500" panose="02000000000000000000" pitchFamily="50" charset="0"/>
              </a:rPr>
              <a:t> on people, and this can </a:t>
            </a:r>
            <a:r>
              <a:rPr lang="en-GB" sz="1800" b="1" i="0" u="none" strike="noStrike">
                <a:solidFill>
                  <a:srgbClr val="404041"/>
                </a:solidFill>
                <a:effectLst/>
                <a:latin typeface="Museo Sans 500" panose="02000000000000000000" pitchFamily="50" charset="0"/>
              </a:rPr>
              <a:t>push</a:t>
            </a:r>
            <a:r>
              <a:rPr lang="en-GB" sz="1800" b="0" i="0" u="none" strike="noStrike">
                <a:solidFill>
                  <a:srgbClr val="404041"/>
                </a:solidFill>
                <a:effectLst/>
                <a:latin typeface="Museo Sans 500" panose="02000000000000000000" pitchFamily="50" charset="0"/>
              </a:rPr>
              <a:t> someone into homelessness. </a:t>
            </a:r>
            <a:r>
              <a:rPr lang="en-US" sz="1800" b="0" i="0">
                <a:solidFill>
                  <a:srgbClr val="404041"/>
                </a:solidFill>
                <a:effectLst/>
                <a:latin typeface="Museo Sans 500" panose="02000000000000000000" pitchFamily="50" charset="0"/>
              </a:rPr>
              <a:t>​</a:t>
            </a:r>
            <a:r>
              <a:rPr lang="en-GB" sz="1200">
                <a:latin typeface="GT Ultra Lloyds Light" pitchFamily="50" charset="0"/>
              </a:rPr>
              <a:t>The rising costs in this country means that lots of people are having to make more </a:t>
            </a:r>
            <a:r>
              <a:rPr lang="en-GB" sz="1200" b="1">
                <a:latin typeface="GT Ultra Lloyds Light" pitchFamily="50" charset="0"/>
              </a:rPr>
              <a:t>difficult choices; </a:t>
            </a:r>
            <a:r>
              <a:rPr lang="en-GB" sz="1200">
                <a:latin typeface="GT Ultra Lloyds Light" pitchFamily="50" charset="0"/>
              </a:rPr>
              <a:t>to pay for food or lose their homes. </a:t>
            </a:r>
            <a:r>
              <a:rPr lang="pt-BR" sz="1200">
                <a:solidFill>
                  <a:schemeClr val="tx1"/>
                </a:solidFill>
                <a:latin typeface="GT Ultra Lloyds Light" pitchFamily="50" charset="0"/>
              </a:rPr>
              <a:t>Last year, the number of people experiencing homelessness in the UK </a:t>
            </a:r>
            <a:r>
              <a:rPr lang="pt-BR" sz="1200" b="1">
                <a:solidFill>
                  <a:schemeClr val="tx1"/>
                </a:solidFill>
                <a:latin typeface="GT Ultra Lloyds Light" pitchFamily="50" charset="0"/>
              </a:rPr>
              <a:t>increased</a:t>
            </a:r>
            <a:r>
              <a:rPr lang="pt-BR" sz="1200">
                <a:solidFill>
                  <a:schemeClr val="tx1"/>
                </a:solidFill>
                <a:latin typeface="GT Ultra Lloyds Light" pitchFamily="50" charset="0"/>
              </a:rPr>
              <a:t>.</a:t>
            </a:r>
          </a:p>
          <a:p>
            <a:pPr algn="l" rtl="0" fontAlgn="base"/>
            <a:endParaRPr lang="en-US" b="0" i="0">
              <a:solidFill>
                <a:srgbClr val="404041"/>
              </a:solidFill>
              <a:effectLst/>
              <a:latin typeface="Segoe UI" panose="020B0502040204020203" pitchFamily="34" charset="0"/>
            </a:endParaRPr>
          </a:p>
          <a:p>
            <a:pPr algn="l" rtl="0" fontAlgn="base"/>
            <a:r>
              <a:rPr lang="en-GB" sz="1800" b="0" i="0" u="none" strike="noStrike">
                <a:solidFill>
                  <a:srgbClr val="404041"/>
                </a:solidFill>
                <a:effectLst/>
                <a:latin typeface="Museo Sans 500" panose="02000000000000000000" pitchFamily="50" charset="0"/>
              </a:rPr>
              <a:t> </a:t>
            </a:r>
            <a:r>
              <a:rPr lang="en-US" sz="1800" b="0" i="0">
                <a:solidFill>
                  <a:srgbClr val="404041"/>
                </a:solidFill>
                <a:effectLst/>
                <a:latin typeface="Museo Sans 500" panose="02000000000000000000" pitchFamily="50" charset="0"/>
              </a:rPr>
              <a:t>​</a:t>
            </a:r>
            <a:endParaRPr lang="en-US" b="0" i="0">
              <a:solidFill>
                <a:srgbClr val="404041"/>
              </a:solidFill>
              <a:effectLst/>
              <a:latin typeface="Segoe UI" panose="020B0502040204020203" pitchFamily="34" charset="0"/>
            </a:endParaRPr>
          </a:p>
          <a:p>
            <a:pPr algn="l" rtl="0" fontAlgn="base"/>
            <a:r>
              <a:rPr lang="en-GB" sz="1800" b="0" i="0">
                <a:solidFill>
                  <a:srgbClr val="404041"/>
                </a:solidFill>
                <a:effectLst/>
                <a:latin typeface="Museo Sans 500" panose="02000000000000000000" pitchFamily="50" charset="0"/>
              </a:rPr>
              <a:t>​</a:t>
            </a:r>
            <a:endParaRPr lang="en-GB" b="0" i="0">
              <a:solidFill>
                <a:srgbClr val="404041"/>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9A7EE48F-006E-4FD6-AC9F-7EE7B8A26D54}" type="slidenum">
              <a:rPr lang="en-GB" smtClean="0"/>
              <a:t>6</a:t>
            </a:fld>
            <a:endParaRPr lang="en-GB"/>
          </a:p>
        </p:txBody>
      </p:sp>
    </p:spTree>
    <p:extLst>
      <p:ext uri="{BB962C8B-B14F-4D97-AF65-F5344CB8AC3E}">
        <p14:creationId xmlns:p14="http://schemas.microsoft.com/office/powerpoint/2010/main" val="325804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Think back to when we talked about what home means to you. How would it feel to not have any of those things?</a:t>
            </a:r>
          </a:p>
          <a:p>
            <a:pPr algn="l" rtl="0" fontAlgn="base"/>
            <a:r>
              <a:rPr lang="en-US" sz="1800" b="0" i="1" u="none" strike="noStrike">
                <a:solidFill>
                  <a:srgbClr val="000000"/>
                </a:solidFill>
                <a:effectLst/>
                <a:latin typeface="Museo Sans 500" panose="02000000000000000000" pitchFamily="50" charset="0"/>
              </a:rPr>
              <a:t>Be conscious there may be young people in the room experiencing homelessness, for example living in temporary accommodation.</a:t>
            </a:r>
            <a:r>
              <a:rPr lang="en-US" sz="1800" b="0" i="0">
                <a:solidFill>
                  <a:srgbClr val="000000"/>
                </a:solidFill>
                <a:effectLst/>
                <a:latin typeface="Museo Sans 500" panose="02000000000000000000" pitchFamily="50" charset="0"/>
              </a:rPr>
              <a:t>​</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Museo Sans 500" panose="02000000000000000000" pitchFamily="50" charset="0"/>
              </a:rPr>
              <a:t>​</a:t>
            </a:r>
            <a:endParaRPr lang="en-US" b="0" i="0">
              <a:solidFill>
                <a:srgbClr val="000000"/>
              </a:solidFill>
              <a:effectLst/>
              <a:latin typeface="Segoe UI" panose="020B0502040204020203" pitchFamily="34" charset="0"/>
            </a:endParaRPr>
          </a:p>
          <a:p>
            <a:pPr algn="l" rtl="0" fontAlgn="base"/>
            <a:r>
              <a:rPr lang="en-US" sz="1800" b="0" i="1" u="none" strike="noStrike">
                <a:solidFill>
                  <a:srgbClr val="000000"/>
                </a:solidFill>
                <a:effectLst/>
                <a:latin typeface="Museo Sans 500" panose="02000000000000000000" pitchFamily="50" charset="0"/>
              </a:rPr>
              <a:t>Examples include:</a:t>
            </a:r>
            <a:r>
              <a:rPr lang="en-US" sz="1800" b="0" i="0">
                <a:solidFill>
                  <a:srgbClr val="000000"/>
                </a:solidFill>
                <a:effectLst/>
                <a:latin typeface="Museo Sans 500" panose="02000000000000000000" pitchFamily="50" charset="0"/>
              </a:rPr>
              <a:t>​</a:t>
            </a:r>
          </a:p>
          <a:p>
            <a:pPr marL="285750" indent="-285750" algn="l" rtl="0" fontAlgn="base">
              <a:buFont typeface="Arial" panose="020B0604020202020204" pitchFamily="34" charset="0"/>
              <a:buChar char="•"/>
            </a:pPr>
            <a:r>
              <a:rPr lang="en-US" sz="1800" b="0" i="1">
                <a:solidFill>
                  <a:srgbClr val="000000"/>
                </a:solidFill>
                <a:effectLst/>
                <a:latin typeface="Museo Sans 500" panose="02000000000000000000" pitchFamily="50" charset="0"/>
              </a:rPr>
              <a:t>Feeling sad and worried</a:t>
            </a:r>
            <a:endParaRPr lang="en-US" b="0" i="1">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1" u="none" strike="noStrike">
                <a:solidFill>
                  <a:srgbClr val="000000"/>
                </a:solidFill>
                <a:effectLst/>
                <a:latin typeface="Museo Sans 500" panose="02000000000000000000" pitchFamily="50" charset="0"/>
              </a:rPr>
              <a:t>Not having their own space, somewhere to keep their things</a:t>
            </a:r>
            <a:r>
              <a:rPr lang="en-US" sz="1800" b="0" i="1">
                <a:solidFill>
                  <a:srgbClr val="000000"/>
                </a:solidFill>
                <a:effectLst/>
                <a:latin typeface="Museo Sans 500" panose="02000000000000000000" pitchFamily="50" charset="0"/>
              </a:rPr>
              <a:t>​ and not feeling safe</a:t>
            </a:r>
            <a:endParaRPr lang="en-US" b="0" i="1">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1" u="none" strike="noStrike">
                <a:solidFill>
                  <a:srgbClr val="000000"/>
                </a:solidFill>
                <a:effectLst/>
                <a:latin typeface="Museo Sans 500" panose="02000000000000000000" pitchFamily="50" charset="0"/>
              </a:rPr>
              <a:t>Difficult to do homework/concentrate</a:t>
            </a:r>
            <a:r>
              <a:rPr lang="en-US" sz="1800" b="0" i="1">
                <a:solidFill>
                  <a:srgbClr val="000000"/>
                </a:solidFill>
                <a:effectLst/>
                <a:latin typeface="Museo Sans 500" panose="02000000000000000000" pitchFamily="50" charset="0"/>
              </a:rPr>
              <a:t>​/ be creative</a:t>
            </a:r>
            <a:endParaRPr lang="en-US" b="0" i="1">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1" u="none" strike="noStrike">
                <a:solidFill>
                  <a:srgbClr val="000000"/>
                </a:solidFill>
                <a:effectLst/>
                <a:latin typeface="Museo Sans 500" panose="02000000000000000000" pitchFamily="50" charset="0"/>
              </a:rPr>
              <a:t>Parents being stressed and arguing</a:t>
            </a:r>
          </a:p>
          <a:p>
            <a:pPr marL="285750" indent="-285750" algn="l" rtl="0" fontAlgn="base">
              <a:buFont typeface="Arial" panose="020B0604020202020204" pitchFamily="34" charset="0"/>
              <a:buChar char="•"/>
            </a:pPr>
            <a:r>
              <a:rPr lang="en-US" sz="1800" b="0" i="1" u="none" strike="noStrike">
                <a:solidFill>
                  <a:srgbClr val="000000"/>
                </a:solidFill>
                <a:effectLst/>
                <a:latin typeface="Museo Sans 500" panose="02000000000000000000" pitchFamily="50" charset="0"/>
              </a:rPr>
              <a:t>Living away from family or friends</a:t>
            </a:r>
            <a:r>
              <a:rPr lang="en-US" sz="1800" b="0" i="1">
                <a:solidFill>
                  <a:srgbClr val="000000"/>
                </a:solidFill>
                <a:effectLst/>
                <a:latin typeface="Museo Sans 500" panose="02000000000000000000" pitchFamily="50" charset="0"/>
              </a:rPr>
              <a:t>​ and feeling lonely or isolated</a:t>
            </a:r>
            <a:endParaRPr lang="en-US" b="0" i="1">
              <a:solidFill>
                <a:srgbClr val="000000"/>
              </a:solidFill>
              <a:effectLst/>
              <a:latin typeface="Arial" panose="020B0604020202020204" pitchFamily="34" charset="0"/>
            </a:endParaRPr>
          </a:p>
          <a:p>
            <a:pPr marL="285750" indent="-285750" algn="l" rtl="0" fontAlgn="base">
              <a:buFont typeface="Arial" panose="020B0604020202020204" pitchFamily="34" charset="0"/>
              <a:buChar char="•"/>
            </a:pPr>
            <a:r>
              <a:rPr lang="en-US" sz="1800" b="0" i="1" u="none" strike="noStrike">
                <a:solidFill>
                  <a:srgbClr val="000000"/>
                </a:solidFill>
                <a:effectLst/>
                <a:latin typeface="Museo Sans 500" panose="02000000000000000000" pitchFamily="50" charset="0"/>
              </a:rPr>
              <a:t>Feeling lonely, isolated</a:t>
            </a:r>
            <a:r>
              <a:rPr lang="en-US" sz="1800" b="0" i="1">
                <a:solidFill>
                  <a:srgbClr val="000000"/>
                </a:solidFill>
                <a:effectLst/>
                <a:latin typeface="Museo Sans 500" panose="02000000000000000000" pitchFamily="50" charset="0"/>
              </a:rPr>
              <a:t>​</a:t>
            </a:r>
            <a:endParaRPr lang="en-US" b="0" i="1">
              <a:solidFill>
                <a:srgbClr val="000000"/>
              </a:solidFill>
              <a:effectLst/>
              <a:latin typeface="Arial" panose="020B0604020202020204" pitchFamily="34" charset="0"/>
            </a:endParaRPr>
          </a:p>
          <a:p>
            <a:pPr algn="l" rtl="0" fontAlgn="base">
              <a:buFont typeface="Arial" panose="020B0604020202020204" pitchFamily="34" charset="0"/>
              <a:buChar char="•"/>
            </a:pPr>
            <a:endParaRPr lang="en-US" b="0" i="0">
              <a:solidFill>
                <a:srgbClr val="000000"/>
              </a:solidFill>
              <a:effectLst/>
              <a:latin typeface="Arial" panose="020B0604020202020204" pitchFamily="34" charset="0"/>
            </a:endParaRPr>
          </a:p>
          <a:p>
            <a:pPr algn="l" rtl="0" fontAlgn="base"/>
            <a:r>
              <a:rPr lang="en-US" sz="1800" b="0" i="1" u="none" strike="noStrike">
                <a:solidFill>
                  <a:srgbClr val="000000"/>
                </a:solidFill>
                <a:effectLst/>
                <a:latin typeface="Museo Sans 500" panose="02000000000000000000" pitchFamily="50" charset="0"/>
              </a:rPr>
              <a:t>Being homeless can mean it is harder to find or keep a job, affects your mental or physical health including making it harder to access doctors, nurses and dentists, impact on relationships and leave you feeling isolated.</a:t>
            </a:r>
            <a:r>
              <a:rPr lang="en-US" sz="1800" b="0" i="0">
                <a:solidFill>
                  <a:srgbClr val="000000"/>
                </a:solidFill>
                <a:effectLst/>
                <a:latin typeface="Museo Sans 500" panose="02000000000000000000" pitchFamily="50" charset="0"/>
              </a:rPr>
              <a:t>​</a:t>
            </a:r>
            <a:endParaRPr lang="en-US"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9A7EE48F-006E-4FD6-AC9F-7EE7B8A26D54}" type="slidenum">
              <a:rPr lang="en-GB" smtClean="0"/>
              <a:t>7</a:t>
            </a:fld>
            <a:endParaRPr lang="en-GB"/>
          </a:p>
        </p:txBody>
      </p:sp>
    </p:spTree>
    <p:extLst>
      <p:ext uri="{BB962C8B-B14F-4D97-AF65-F5344CB8AC3E}">
        <p14:creationId xmlns:p14="http://schemas.microsoft.com/office/powerpoint/2010/main" val="1817697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US" b="1"/>
              <a:t>Please start this discussion with being clear they should seek parental permission before engaging with someone who is homeless.</a:t>
            </a:r>
            <a:endParaRPr lang="en-GB" b="1"/>
          </a:p>
          <a:p>
            <a:endParaRPr lang="en-GB"/>
          </a:p>
          <a:p>
            <a:r>
              <a:rPr lang="en-GB"/>
              <a:t>Be kind and caring and treat them as a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Say hello - </a:t>
            </a:r>
            <a:r>
              <a:rPr lang="en-GB" sz="1200" b="0" i="0" u="none" strike="noStrike">
                <a:solidFill>
                  <a:srgbClr val="000000"/>
                </a:solidFill>
                <a:effectLst/>
                <a:latin typeface="Museo Sans 500" panose="02000000000000000000" pitchFamily="50" charset="0"/>
              </a:rPr>
              <a:t>often people who are sleeping rough feel invisible and ignored and just being treated like a human can make a difference</a:t>
            </a:r>
            <a:r>
              <a:rPr lang="en-US" sz="1200" b="0" i="0">
                <a:solidFill>
                  <a:srgbClr val="000000"/>
                </a:solidFill>
                <a:effectLst/>
                <a:latin typeface="Museo Sans 500" panose="02000000000000000000" pitchFamily="50" charset="0"/>
              </a:rPr>
              <a:t>​</a:t>
            </a:r>
            <a:endParaRPr lang="en-US" b="0" i="0">
              <a:solidFill>
                <a:srgbClr val="000000"/>
              </a:solidFill>
              <a:effectLst/>
              <a:latin typeface="Arial" panose="020B0604020202020204" pitchFamily="34" charset="0"/>
            </a:endParaRPr>
          </a:p>
          <a:p>
            <a:r>
              <a:rPr lang="en-GB"/>
              <a:t>With your parent’s permission – buy them a drink/something to eat/things they may need</a:t>
            </a:r>
          </a:p>
          <a:p>
            <a:r>
              <a:rPr lang="en-GB"/>
              <a:t>Learn more about homelessness and share what you have learnt with other people</a:t>
            </a:r>
          </a:p>
          <a:p>
            <a:r>
              <a:rPr lang="en-GB"/>
              <a:t>Do things to help homeless charities like Crisis – for example fundraising</a:t>
            </a:r>
          </a:p>
          <a:p>
            <a:endParaRPr lang="en-GB"/>
          </a:p>
        </p:txBody>
      </p:sp>
      <p:sp>
        <p:nvSpPr>
          <p:cNvPr id="4" name="Slide Number Placeholder 3"/>
          <p:cNvSpPr>
            <a:spLocks noGrp="1"/>
          </p:cNvSpPr>
          <p:nvPr>
            <p:ph type="sldNum" sz="quarter" idx="5"/>
          </p:nvPr>
        </p:nvSpPr>
        <p:spPr/>
        <p:txBody>
          <a:bodyPr/>
          <a:lstStyle/>
          <a:p>
            <a:fld id="{9A7EE48F-006E-4FD6-AC9F-7EE7B8A26D54}" type="slidenum">
              <a:rPr lang="en-GB" smtClean="0"/>
              <a:t>8</a:t>
            </a:fld>
            <a:endParaRPr lang="en-GB"/>
          </a:p>
        </p:txBody>
      </p:sp>
    </p:spTree>
    <p:extLst>
      <p:ext uri="{BB962C8B-B14F-4D97-AF65-F5344CB8AC3E}">
        <p14:creationId xmlns:p14="http://schemas.microsoft.com/office/powerpoint/2010/main" val="91654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useo Sans 500"/>
                <a:ea typeface="+mn-ea"/>
                <a:cs typeface="+mn-cs"/>
              </a:rPr>
              <a:t>You may want to play the video or explain: https://youtu.be/n0sa8-dXHUQ. Click on the title to open the </a:t>
            </a:r>
            <a:r>
              <a:rPr kumimoji="0" lang="en-GB" sz="1200" b="0" i="0" u="none" strike="noStrike" kern="1200" cap="none" spc="0" normalizeH="0" baseline="0" noProof="0" dirty="0" err="1">
                <a:ln>
                  <a:noFill/>
                </a:ln>
                <a:solidFill>
                  <a:prstClr val="black"/>
                </a:solidFill>
                <a:effectLst/>
                <a:uLnTx/>
                <a:uFillTx/>
                <a:latin typeface="Museo Sans 500"/>
                <a:ea typeface="+mn-ea"/>
                <a:cs typeface="+mn-cs"/>
              </a:rPr>
              <a:t>Youtube</a:t>
            </a:r>
            <a:r>
              <a:rPr kumimoji="0" lang="en-GB" sz="1200" b="0" i="0" u="none" strike="noStrike" kern="1200" cap="none" spc="0" normalizeH="0" baseline="0" noProof="0" dirty="0">
                <a:ln>
                  <a:noFill/>
                </a:ln>
                <a:solidFill>
                  <a:prstClr val="black"/>
                </a:solidFill>
                <a:effectLst/>
                <a:uLnTx/>
                <a:uFillTx/>
                <a:latin typeface="Museo Sans 500"/>
                <a:ea typeface="+mn-ea"/>
                <a:cs typeface="+mn-cs"/>
              </a:rPr>
              <a:t> video (or you may choose to embed it into your slide from your side)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useo Sans 500"/>
                <a:ea typeface="+mn-ea"/>
                <a:cs typeface="+mn-cs"/>
              </a:rPr>
              <a:t>Crisis is the national charity for homeless people. Crisis helps people by helping with:</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rPr>
              <a:t>Finding a job</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rPr>
              <a:t>Finding a home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rPr>
              <a:t>Helping access health services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rPr>
              <a:t>At Christmas providing food, support, a friendly face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prstClr val="black"/>
              </a:solidFill>
              <a:effectLst/>
              <a:uLnTx/>
              <a:uFillTx/>
              <a:latin typeface="Museo Sans 50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prstClr val="black"/>
                </a:solidFill>
                <a:effectLst/>
                <a:uLnTx/>
                <a:uFillTx/>
                <a:latin typeface="Museo Sans 500"/>
                <a:ea typeface="+mn-ea"/>
                <a:cs typeface="+mn-cs"/>
              </a:rPr>
              <a:t>Crisis also talks to important people in government to try and get the changes made needed to end homelessness.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7EE48F-006E-4FD6-AC9F-7EE7B8A26D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37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50252F-8534-4504-9B03-8A12D67B7F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444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453201" y="4640224"/>
            <a:ext cx="11179495" cy="388977"/>
          </a:xfrm>
        </p:spPr>
        <p:txBody>
          <a:bodyPr>
            <a:noAutofit/>
          </a:bodyPr>
          <a:lstStyle>
            <a:lvl1pPr marL="0" indent="0" algn="l">
              <a:buNone/>
              <a:defRPr sz="2800" spc="0">
                <a:solidFill>
                  <a:schemeClr val="tx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8" name="Picture 7"/>
          <p:cNvPicPr>
            <a:picLocks noChangeAspect="1"/>
          </p:cNvPicPr>
          <p:nvPr userDrawn="1"/>
        </p:nvPicPr>
        <p:blipFill rotWithShape="1">
          <a:blip r:embed="rId2"/>
          <a:srcRect r="51781"/>
          <a:stretch/>
        </p:blipFill>
        <p:spPr>
          <a:xfrm>
            <a:off x="453202" y="278580"/>
            <a:ext cx="1122355" cy="1115936"/>
          </a:xfrm>
          <a:prstGeom prst="rect">
            <a:avLst/>
          </a:prstGeom>
        </p:spPr>
      </p:pic>
      <p:sp>
        <p:nvSpPr>
          <p:cNvPr id="9" name="Title 1"/>
          <p:cNvSpPr>
            <a:spLocks noGrp="1"/>
          </p:cNvSpPr>
          <p:nvPr>
            <p:ph type="ctrTitle" hasCustomPrompt="1"/>
          </p:nvPr>
        </p:nvSpPr>
        <p:spPr>
          <a:xfrm>
            <a:off x="453201" y="2531222"/>
            <a:ext cx="11179495" cy="1806317"/>
          </a:xfrm>
        </p:spPr>
        <p:txBody>
          <a:bodyPr>
            <a:noAutofit/>
          </a:bodyPr>
          <a:lstStyle>
            <a:lvl1pPr algn="l">
              <a:defRPr sz="7000" spc="0"/>
            </a:lvl1pPr>
          </a:lstStyle>
          <a:p>
            <a:r>
              <a:rPr lang="en-US"/>
              <a:t>Presentation title</a:t>
            </a:r>
          </a:p>
        </p:txBody>
      </p:sp>
      <p:pic>
        <p:nvPicPr>
          <p:cNvPr id="10" name="Picture 9"/>
          <p:cNvPicPr>
            <a:picLocks noChangeAspect="1"/>
          </p:cNvPicPr>
          <p:nvPr userDrawn="1"/>
        </p:nvPicPr>
        <p:blipFill rotWithShape="1">
          <a:blip r:embed="rId2"/>
          <a:srcRect l="50930"/>
          <a:stretch/>
        </p:blipFill>
        <p:spPr>
          <a:xfrm>
            <a:off x="10490533" y="5383160"/>
            <a:ext cx="1142163" cy="1115936"/>
          </a:xfrm>
          <a:prstGeom prst="rect">
            <a:avLst/>
          </a:prstGeom>
        </p:spPr>
      </p:pic>
    </p:spTree>
    <p:extLst>
      <p:ext uri="{BB962C8B-B14F-4D97-AF65-F5344CB8AC3E}">
        <p14:creationId xmlns:p14="http://schemas.microsoft.com/office/powerpoint/2010/main" val="405610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Text Placeholder 27"/>
          <p:cNvSpPr>
            <a:spLocks noGrp="1"/>
          </p:cNvSpPr>
          <p:nvPr>
            <p:ph type="body" sz="quarter" idx="13" hasCustomPrompt="1"/>
          </p:nvPr>
        </p:nvSpPr>
        <p:spPr>
          <a:xfrm>
            <a:off x="452967" y="604839"/>
            <a:ext cx="5386917" cy="415070"/>
          </a:xfrm>
        </p:spPr>
        <p:txBody>
          <a:bodyPr/>
          <a:lstStyle>
            <a:lvl1pPr marL="0" indent="0">
              <a:buFontTx/>
              <a:buNone/>
              <a:defRPr>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0" name="Text Placeholder 29"/>
          <p:cNvSpPr>
            <a:spLocks noGrp="1"/>
          </p:cNvSpPr>
          <p:nvPr>
            <p:ph type="body" sz="quarter" idx="14" hasCustomPrompt="1"/>
          </p:nvPr>
        </p:nvSpPr>
        <p:spPr>
          <a:xfrm>
            <a:off x="453201" y="1401763"/>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
        <p:nvSpPr>
          <p:cNvPr id="11" name="Text Placeholder 27"/>
          <p:cNvSpPr>
            <a:spLocks noGrp="1"/>
          </p:cNvSpPr>
          <p:nvPr>
            <p:ph type="body" sz="quarter" idx="17" hasCustomPrompt="1"/>
          </p:nvPr>
        </p:nvSpPr>
        <p:spPr>
          <a:xfrm>
            <a:off x="6438702" y="605694"/>
            <a:ext cx="5386917" cy="415070"/>
          </a:xfrm>
        </p:spPr>
        <p:txBody>
          <a:bodyPr/>
          <a:lstStyle>
            <a:lvl1pPr marL="0" indent="0">
              <a:buFontTx/>
              <a:buNone/>
              <a:defRPr baseline="0">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12" name="Text Placeholder 29"/>
          <p:cNvSpPr>
            <a:spLocks noGrp="1"/>
          </p:cNvSpPr>
          <p:nvPr>
            <p:ph type="body" sz="quarter" idx="18" hasCustomPrompt="1"/>
          </p:nvPr>
        </p:nvSpPr>
        <p:spPr>
          <a:xfrm>
            <a:off x="6438936" y="1402618"/>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Tree>
    <p:extLst>
      <p:ext uri="{BB962C8B-B14F-4D97-AF65-F5344CB8AC3E}">
        <p14:creationId xmlns:p14="http://schemas.microsoft.com/office/powerpoint/2010/main" val="1878107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Text Placeholder 12"/>
          <p:cNvSpPr>
            <a:spLocks noGrp="1"/>
          </p:cNvSpPr>
          <p:nvPr>
            <p:ph type="body" sz="quarter" idx="17" hasCustomPrompt="1"/>
          </p:nvPr>
        </p:nvSpPr>
        <p:spPr>
          <a:xfrm>
            <a:off x="452967" y="2262554"/>
            <a:ext cx="11372851" cy="1582615"/>
          </a:xfrm>
        </p:spPr>
        <p:txBody>
          <a:bodyPr>
            <a:noAutofit/>
          </a:bodyPr>
          <a:lstStyle>
            <a:lvl1pPr marL="0" indent="0" algn="ctr">
              <a:buNone/>
              <a:defRPr sz="3000">
                <a:solidFill>
                  <a:schemeClr val="tx1"/>
                </a:solidFill>
              </a:defRPr>
            </a:lvl1pPr>
            <a:lvl2pPr marL="457200" indent="0">
              <a:buNone/>
              <a:defRPr sz="5000"/>
            </a:lvl2pPr>
            <a:lvl3pPr marL="914400" indent="0">
              <a:buNone/>
              <a:defRPr sz="5000"/>
            </a:lvl3pPr>
            <a:lvl4pPr marL="1371600" indent="0">
              <a:buNone/>
              <a:defRPr sz="5000"/>
            </a:lvl4pPr>
            <a:lvl5pPr marL="1828800" indent="0">
              <a:buNone/>
              <a:defRPr sz="5000"/>
            </a:lvl5pPr>
          </a:lstStyle>
          <a:p>
            <a:pPr lvl="0"/>
            <a:r>
              <a:rPr lang="en-US"/>
              <a:t>“Quote.”</a:t>
            </a:r>
          </a:p>
        </p:txBody>
      </p:sp>
    </p:spTree>
    <p:extLst>
      <p:ext uri="{BB962C8B-B14F-4D97-AF65-F5344CB8AC3E}">
        <p14:creationId xmlns:p14="http://schemas.microsoft.com/office/powerpoint/2010/main" val="1329399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with quote">
    <p:spTree>
      <p:nvGrpSpPr>
        <p:cNvPr id="1" name=""/>
        <p:cNvGrpSpPr/>
        <p:nvPr/>
      </p:nvGrpSpPr>
      <p:grpSpPr>
        <a:xfrm>
          <a:off x="0" y="0"/>
          <a:ext cx="0" cy="0"/>
          <a:chOff x="0" y="0"/>
          <a:chExt cx="0" cy="0"/>
        </a:xfrm>
      </p:grpSpPr>
      <p:sp>
        <p:nvSpPr>
          <p:cNvPr id="6" name="Picture Placeholder 6"/>
          <p:cNvSpPr>
            <a:spLocks noGrp="1"/>
          </p:cNvSpPr>
          <p:nvPr>
            <p:ph type="pic" sz="quarter" idx="10" hasCustomPrompt="1"/>
          </p:nvPr>
        </p:nvSpPr>
        <p:spPr>
          <a:xfrm>
            <a:off x="0" y="0"/>
            <a:ext cx="12192000" cy="6858000"/>
          </a:xfrm>
        </p:spPr>
        <p:txBody>
          <a:bodyPr/>
          <a:lstStyle/>
          <a:p>
            <a:r>
              <a:rPr lang="en-GB"/>
              <a:t>v</a:t>
            </a:r>
          </a:p>
        </p:txBody>
      </p:sp>
      <p:sp>
        <p:nvSpPr>
          <p:cNvPr id="3" name="Text Placeholder 12"/>
          <p:cNvSpPr>
            <a:spLocks noGrp="1"/>
          </p:cNvSpPr>
          <p:nvPr>
            <p:ph type="body" sz="quarter" idx="17" hasCustomPrompt="1"/>
          </p:nvPr>
        </p:nvSpPr>
        <p:spPr>
          <a:xfrm>
            <a:off x="7635834" y="2262554"/>
            <a:ext cx="4257304" cy="2256007"/>
          </a:xfrm>
        </p:spPr>
        <p:txBody>
          <a:bodyPr>
            <a:noAutofit/>
          </a:bodyPr>
          <a:lstStyle>
            <a:lvl1pPr marL="0" indent="0" algn="l">
              <a:buNone/>
              <a:defRPr sz="3000">
                <a:solidFill>
                  <a:schemeClr val="tx1"/>
                </a:solidFill>
              </a:defRPr>
            </a:lvl1pPr>
            <a:lvl2pPr marL="457200" indent="0">
              <a:buNone/>
              <a:defRPr sz="5000"/>
            </a:lvl2pPr>
            <a:lvl3pPr marL="914400" indent="0">
              <a:buNone/>
              <a:defRPr sz="5000"/>
            </a:lvl3pPr>
            <a:lvl4pPr marL="1371600" indent="0">
              <a:buNone/>
              <a:defRPr sz="5000"/>
            </a:lvl4pPr>
            <a:lvl5pPr marL="1828800" indent="0">
              <a:buNone/>
              <a:defRPr sz="5000"/>
            </a:lvl5pPr>
          </a:lstStyle>
          <a:p>
            <a:pPr lvl="0"/>
            <a:r>
              <a:rPr lang="en-US"/>
              <a:t>“Quote.”</a:t>
            </a:r>
          </a:p>
        </p:txBody>
      </p:sp>
    </p:spTree>
    <p:extLst>
      <p:ext uri="{BB962C8B-B14F-4D97-AF65-F5344CB8AC3E}">
        <p14:creationId xmlns:p14="http://schemas.microsoft.com/office/powerpoint/2010/main" val="192636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6" name="Picture Placeholder 6"/>
          <p:cNvSpPr>
            <a:spLocks noGrp="1"/>
          </p:cNvSpPr>
          <p:nvPr>
            <p:ph type="pic" sz="quarter" idx="10"/>
          </p:nvPr>
        </p:nvSpPr>
        <p:spPr>
          <a:xfrm>
            <a:off x="0" y="0"/>
            <a:ext cx="12192000" cy="6858000"/>
          </a:xfrm>
        </p:spPr>
        <p:txBody>
          <a:bodyPr/>
          <a:lstStyle/>
          <a:p>
            <a:endParaRPr lang="en-GB"/>
          </a:p>
        </p:txBody>
      </p:sp>
    </p:spTree>
    <p:extLst>
      <p:ext uri="{BB962C8B-B14F-4D97-AF65-F5344CB8AC3E}">
        <p14:creationId xmlns:p14="http://schemas.microsoft.com/office/powerpoint/2010/main" val="150832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Sans 500" panose="02000000000000000000" pitchFamily="50" charset="0"/>
              </a:defRPr>
            </a:lvl1pPr>
          </a:lstStyle>
          <a:p>
            <a:pPr lvl="0"/>
            <a:r>
              <a:rPr lang="en-US"/>
              <a:t>Presentation title</a:t>
            </a:r>
          </a:p>
        </p:txBody>
      </p:sp>
      <p:sp>
        <p:nvSpPr>
          <p:cNvPr id="7"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Tree>
    <p:extLst>
      <p:ext uri="{BB962C8B-B14F-4D97-AF65-F5344CB8AC3E}">
        <p14:creationId xmlns:p14="http://schemas.microsoft.com/office/powerpoint/2010/main" val="3163405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6" name="Text Placeholder 27"/>
          <p:cNvSpPr>
            <a:spLocks noGrp="1"/>
          </p:cNvSpPr>
          <p:nvPr>
            <p:ph type="body" sz="quarter" idx="13" hasCustomPrompt="1"/>
          </p:nvPr>
        </p:nvSpPr>
        <p:spPr>
          <a:xfrm>
            <a:off x="452967" y="604838"/>
            <a:ext cx="5386917" cy="554037"/>
          </a:xfrm>
        </p:spPr>
        <p:txBody>
          <a:bodyPr/>
          <a:lstStyle>
            <a:lvl1pPr marL="0" indent="0">
              <a:buFontTx/>
              <a:buNone/>
              <a:defRPr>
                <a:solidFill>
                  <a:schemeClr val="accent1"/>
                </a:solidFill>
                <a:latin typeface="Museo Sans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 if needed</a:t>
            </a:r>
          </a:p>
        </p:txBody>
      </p:sp>
      <p:sp>
        <p:nvSpPr>
          <p:cNvPr id="7"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8"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9" name="Chart Placeholder 9"/>
          <p:cNvSpPr>
            <a:spLocks noGrp="1"/>
          </p:cNvSpPr>
          <p:nvPr>
            <p:ph type="chart" sz="quarter" idx="17"/>
          </p:nvPr>
        </p:nvSpPr>
        <p:spPr>
          <a:xfrm>
            <a:off x="452967" y="1319213"/>
            <a:ext cx="11372851" cy="4741862"/>
          </a:xfrm>
        </p:spPr>
        <p:txBody>
          <a:bodyPr/>
          <a:lstStyle/>
          <a:p>
            <a:endParaRPr lang="en-GB"/>
          </a:p>
        </p:txBody>
      </p:sp>
    </p:spTree>
    <p:extLst>
      <p:ext uri="{BB962C8B-B14F-4D97-AF65-F5344CB8AC3E}">
        <p14:creationId xmlns:p14="http://schemas.microsoft.com/office/powerpoint/2010/main" val="292345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extBox 6"/>
          <p:cNvSpPr txBox="1"/>
          <p:nvPr userDrawn="1"/>
        </p:nvSpPr>
        <p:spPr>
          <a:xfrm>
            <a:off x="453201" y="2844225"/>
            <a:ext cx="11316769" cy="1169551"/>
          </a:xfrm>
          <a:prstGeom prst="rect">
            <a:avLst/>
          </a:prstGeom>
          <a:noFill/>
        </p:spPr>
        <p:txBody>
          <a:bodyPr wrap="square" rtlCol="0">
            <a:spAutoFit/>
          </a:bodyPr>
          <a:lstStyle/>
          <a:p>
            <a:pPr algn="ctr"/>
            <a:r>
              <a:rPr lang="en-GB" sz="7000" spc="0">
                <a:solidFill>
                  <a:schemeClr val="bg1"/>
                </a:solidFill>
                <a:latin typeface="Museo 500" panose="02000000000000000000" pitchFamily="50" charset="0"/>
              </a:rPr>
              <a:t>Thank you</a:t>
            </a:r>
          </a:p>
        </p:txBody>
      </p:sp>
      <p:sp>
        <p:nvSpPr>
          <p:cNvPr id="8" name="TextBox 7"/>
          <p:cNvSpPr txBox="1"/>
          <p:nvPr userDrawn="1"/>
        </p:nvSpPr>
        <p:spPr>
          <a:xfrm>
            <a:off x="5302207" y="6151566"/>
            <a:ext cx="1190694" cy="307777"/>
          </a:xfrm>
          <a:prstGeom prst="rect">
            <a:avLst/>
          </a:prstGeom>
          <a:noFill/>
        </p:spPr>
        <p:txBody>
          <a:bodyPr wrap="square" rtlCol="0">
            <a:spAutoFit/>
          </a:bodyPr>
          <a:lstStyle/>
          <a:p>
            <a:pPr algn="ctr"/>
            <a:r>
              <a:rPr lang="en-GB" sz="1400"/>
              <a:t>crisis.org.uk</a:t>
            </a:r>
          </a:p>
        </p:txBody>
      </p:sp>
      <p:pic>
        <p:nvPicPr>
          <p:cNvPr id="9" name="Picture 8"/>
          <p:cNvPicPr>
            <a:picLocks noChangeAspect="1"/>
          </p:cNvPicPr>
          <p:nvPr userDrawn="1"/>
        </p:nvPicPr>
        <p:blipFill rotWithShape="1">
          <a:blip r:embed="rId3"/>
          <a:srcRect r="50290"/>
          <a:stretch/>
        </p:blipFill>
        <p:spPr>
          <a:xfrm>
            <a:off x="5405054" y="5160612"/>
            <a:ext cx="1022376" cy="985581"/>
          </a:xfrm>
          <a:prstGeom prst="rect">
            <a:avLst/>
          </a:prstGeom>
        </p:spPr>
      </p:pic>
    </p:spTree>
    <p:extLst>
      <p:ext uri="{BB962C8B-B14F-4D97-AF65-F5344CB8AC3E}">
        <p14:creationId xmlns:p14="http://schemas.microsoft.com/office/powerpoint/2010/main" val="47507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C1C-7C96-B7B8-1B9B-E1D3AC4355F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EF9C310-B4B1-EE73-10FF-36BE5D42D1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18A07CA-76E3-BC89-6E4A-999EA77F4C3A}"/>
              </a:ext>
            </a:extLst>
          </p:cNvPr>
          <p:cNvSpPr>
            <a:spLocks noGrp="1"/>
          </p:cNvSpPr>
          <p:nvPr>
            <p:ph type="dt" sz="half" idx="10"/>
          </p:nvPr>
        </p:nvSpPr>
        <p:spPr/>
        <p:txBody>
          <a:bodyPr/>
          <a:lstStyle/>
          <a:p>
            <a:fld id="{FB4C859A-C907-4363-8F6A-05311B34E7C6}" type="datetimeFigureOut">
              <a:rPr lang="en-GB" smtClean="0"/>
              <a:t>17/09/2025</a:t>
            </a:fld>
            <a:endParaRPr lang="en-GB"/>
          </a:p>
        </p:txBody>
      </p:sp>
      <p:sp>
        <p:nvSpPr>
          <p:cNvPr id="5" name="Footer Placeholder 4">
            <a:extLst>
              <a:ext uri="{FF2B5EF4-FFF2-40B4-BE49-F238E27FC236}">
                <a16:creationId xmlns:a16="http://schemas.microsoft.com/office/drawing/2014/main" id="{FBC54A4A-65A1-B495-C971-BA04A142DA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E79FA-EDAC-60C5-504A-BD8E1D0D19DF}"/>
              </a:ext>
            </a:extLst>
          </p:cNvPr>
          <p:cNvSpPr>
            <a:spLocks noGrp="1"/>
          </p:cNvSpPr>
          <p:nvPr>
            <p:ph type="sldNum" sz="quarter" idx="12"/>
          </p:nvPr>
        </p:nvSpPr>
        <p:spPr/>
        <p:txBody>
          <a:bodyPr/>
          <a:lstStyle/>
          <a:p>
            <a:fld id="{CBD66DD1-F15B-4D6D-ADEB-AE97851BE6D0}" type="slidenum">
              <a:rPr lang="en-GB" smtClean="0"/>
              <a:t>‹#›</a:t>
            </a:fld>
            <a:endParaRPr lang="en-GB"/>
          </a:p>
        </p:txBody>
      </p:sp>
    </p:spTree>
    <p:extLst>
      <p:ext uri="{BB962C8B-B14F-4D97-AF65-F5344CB8AC3E}">
        <p14:creationId xmlns:p14="http://schemas.microsoft.com/office/powerpoint/2010/main" val="146289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A0310-BC9D-3996-89AB-233C18E00A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6E63D3-916B-22DF-54E6-ECED11F7C4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22E784A-64D0-C856-9E7E-5476A809D476}"/>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8EFA41C9-F531-5696-D5DA-B090FA9086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E8D2B7-24A7-1975-5135-CE1DDB8FEE60}"/>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2031793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5672-6FFA-7C10-6DA7-0C1007D530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9F3873-D8C7-D58B-CBDE-4FA9AE2288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FC7DFE-C647-BFB7-CFB1-7EF8FFE0AD11}"/>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CE4A29B8-F8EA-5BA5-D44D-F3849C91A8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7B3A0A-7D43-141B-4AEB-805F62A45B37}"/>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824620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12192000" cy="6858000"/>
          </a:xfrm>
          <a:prstGeom prst="rect">
            <a:avLst/>
          </a:prstGeom>
        </p:spPr>
      </p:pic>
      <p:sp>
        <p:nvSpPr>
          <p:cNvPr id="8" name="Title 1"/>
          <p:cNvSpPr>
            <a:spLocks noGrp="1"/>
          </p:cNvSpPr>
          <p:nvPr>
            <p:ph type="ctrTitle" hasCustomPrompt="1"/>
          </p:nvPr>
        </p:nvSpPr>
        <p:spPr>
          <a:xfrm>
            <a:off x="453201" y="2531222"/>
            <a:ext cx="11316769" cy="1831377"/>
          </a:xfrm>
        </p:spPr>
        <p:txBody>
          <a:bodyPr>
            <a:noAutofit/>
          </a:bodyPr>
          <a:lstStyle>
            <a:lvl1pPr algn="ctr">
              <a:defRPr sz="7000" spc="0" baseline="0">
                <a:solidFill>
                  <a:schemeClr val="bg2"/>
                </a:solidFill>
              </a:defRPr>
            </a:lvl1pPr>
          </a:lstStyle>
          <a:p>
            <a:r>
              <a:rPr lang="en-US"/>
              <a:t>Presentation title</a:t>
            </a:r>
          </a:p>
        </p:txBody>
      </p:sp>
      <p:sp>
        <p:nvSpPr>
          <p:cNvPr id="9" name="Subtitle 2"/>
          <p:cNvSpPr>
            <a:spLocks noGrp="1"/>
          </p:cNvSpPr>
          <p:nvPr>
            <p:ph type="subTitle" idx="1" hasCustomPrompt="1"/>
          </p:nvPr>
        </p:nvSpPr>
        <p:spPr>
          <a:xfrm>
            <a:off x="453203" y="4541897"/>
            <a:ext cx="11316768" cy="388977"/>
          </a:xfrm>
        </p:spPr>
        <p:txBody>
          <a:bodyPr>
            <a:noAutofit/>
          </a:bodyPr>
          <a:lstStyle>
            <a:lvl1pPr marL="0" indent="0" algn="ctr">
              <a:buNone/>
              <a:defRPr sz="2800">
                <a:solidFill>
                  <a:schemeClr val="bg2"/>
                </a:solidFill>
                <a:latin typeface="Museo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pic>
        <p:nvPicPr>
          <p:cNvPr id="10" name="Picture 9"/>
          <p:cNvPicPr>
            <a:picLocks noChangeAspect="1"/>
          </p:cNvPicPr>
          <p:nvPr userDrawn="1"/>
        </p:nvPicPr>
        <p:blipFill rotWithShape="1">
          <a:blip r:embed="rId3"/>
          <a:srcRect r="51610"/>
          <a:stretch/>
        </p:blipFill>
        <p:spPr>
          <a:xfrm>
            <a:off x="5511844" y="1229033"/>
            <a:ext cx="1168311" cy="1156986"/>
          </a:xfrm>
          <a:prstGeom prst="rect">
            <a:avLst/>
          </a:prstGeom>
        </p:spPr>
      </p:pic>
    </p:spTree>
    <p:extLst>
      <p:ext uri="{BB962C8B-B14F-4D97-AF65-F5344CB8AC3E}">
        <p14:creationId xmlns:p14="http://schemas.microsoft.com/office/powerpoint/2010/main" val="3302279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B9EDD-3B0C-775E-C589-00E0CF00C9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FB1E01-89DE-C350-E4AB-0D158964F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788A9B-0BB4-3F61-8A51-37BAD5A3A1CB}"/>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B5EB0238-C3CC-0408-63C0-53E7D046F7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50D6EA-D32C-BBE9-6646-9E397DD43759}"/>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1275375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5C3F0-AFCB-ABD0-651A-FF751E700A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49B7663-B044-BEF3-4A5F-F363AD6B68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F2CE4C-C0DC-22B5-E677-8E117E79C1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8EED77E-6F6F-D45E-88B3-8898E5AC8936}"/>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6" name="Footer Placeholder 5">
            <a:extLst>
              <a:ext uri="{FF2B5EF4-FFF2-40B4-BE49-F238E27FC236}">
                <a16:creationId xmlns:a16="http://schemas.microsoft.com/office/drawing/2014/main" id="{05EAD1BC-85F1-B52D-12F1-36B36A081A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1EBF1F-07B2-AD73-90CD-4CDF43D4CDC7}"/>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149608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F09DB-ECA4-2C84-34EC-22FC914C4D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6A0AFC-C072-5872-95F5-162AC63538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5A25D-B795-E598-EAA4-C2929DED4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E532EAF-28EF-D8FE-1A9D-7317F5E6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99A3FC-6263-6F4B-7AE2-EA75B74771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CA6E661-40ED-5DC4-BE86-CC36303E8BA9}"/>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8" name="Footer Placeholder 7">
            <a:extLst>
              <a:ext uri="{FF2B5EF4-FFF2-40B4-BE49-F238E27FC236}">
                <a16:creationId xmlns:a16="http://schemas.microsoft.com/office/drawing/2014/main" id="{156DE35F-C11C-4487-E75C-05624F32B6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2228017-3B12-DEBE-3F1A-F6B283944DDD}"/>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2741594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77A5-4336-4FBB-4756-D5F8625FA8C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5450B3F-5B88-873C-30DA-639237677849}"/>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4" name="Footer Placeholder 3">
            <a:extLst>
              <a:ext uri="{FF2B5EF4-FFF2-40B4-BE49-F238E27FC236}">
                <a16:creationId xmlns:a16="http://schemas.microsoft.com/office/drawing/2014/main" id="{2FE72A91-2BA3-C660-2EFC-1DF99BD113C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C836270-F75F-C9C3-F43F-8F76DF1B2EAF}"/>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400851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83BBB-D288-5438-AC4F-E1FC79B4803A}"/>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3" name="Footer Placeholder 2">
            <a:extLst>
              <a:ext uri="{FF2B5EF4-FFF2-40B4-BE49-F238E27FC236}">
                <a16:creationId xmlns:a16="http://schemas.microsoft.com/office/drawing/2014/main" id="{ACEA32AF-314C-780B-229D-2284DC9BF2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EB0479-7DFF-6BA9-BD46-B2FCAD1B06FB}"/>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321676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C3B0-DBA4-E951-95D3-B317B7745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B0179EB-C106-CBA9-8C10-B76B284B9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2F81BE-1560-3B6C-2AD5-14005A539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79D518-8EC4-FB04-9014-6667E5E253F8}"/>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6" name="Footer Placeholder 5">
            <a:extLst>
              <a:ext uri="{FF2B5EF4-FFF2-40B4-BE49-F238E27FC236}">
                <a16:creationId xmlns:a16="http://schemas.microsoft.com/office/drawing/2014/main" id="{E4D107CE-F06D-A86D-0DE8-16ECE79751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2174A7-F8CF-F1B6-003D-B0BC7F0BACF2}"/>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11074078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537C-F2E8-357E-BEEB-FB6C4F055E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9939A4-B623-2A38-6D68-FD151B813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D73237D-928F-1730-955E-16555C5A7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CAF1C-7FF6-4ADF-A5E2-4051D12408D1}"/>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6" name="Footer Placeholder 5">
            <a:extLst>
              <a:ext uri="{FF2B5EF4-FFF2-40B4-BE49-F238E27FC236}">
                <a16:creationId xmlns:a16="http://schemas.microsoft.com/office/drawing/2014/main" id="{9DC91506-0C0B-188B-C1C4-446A58FE08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7F378-7102-9A2D-2FBA-49B27E646B54}"/>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1504436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6CFA-3C46-FA6F-2839-531466D176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7385E4-819E-7D17-BF40-3CDF8EF748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535747-755C-D03C-E16A-E084104B8168}"/>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9BA60600-D9AC-D0C1-1B0E-D038D8834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9324E5-E924-3F31-5635-719EA280844D}"/>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3471789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2F7677-C5C3-8331-A64D-A26884A639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ACC8D9-528E-2D73-D5DE-8242356AFE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7B639-F150-709E-C63B-28B6968D4507}"/>
              </a:ext>
            </a:extLst>
          </p:cNvPr>
          <p:cNvSpPr>
            <a:spLocks noGrp="1"/>
          </p:cNvSpPr>
          <p:nvPr>
            <p:ph type="dt" sz="half" idx="10"/>
          </p:nvPr>
        </p:nvSpPr>
        <p:spPr/>
        <p:txBody>
          <a:body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422FDC44-25A9-ED0B-254B-C896A32654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9E92A-5C97-923F-E3C9-45F849BEC2A3}"/>
              </a:ext>
            </a:extLst>
          </p:cNvPr>
          <p:cNvSpPr>
            <a:spLocks noGrp="1"/>
          </p:cNvSpPr>
          <p:nvPr>
            <p:ph type="sldNum" sz="quarter" idx="12"/>
          </p:nvPr>
        </p:nvSpPr>
        <p:spPr/>
        <p:txBody>
          <a:bodyPr/>
          <a:lstStyle/>
          <a:p>
            <a:fld id="{C16427C9-4770-45A5-A2F8-9A30ACF0EED2}" type="slidenum">
              <a:rPr lang="en-GB" smtClean="0"/>
              <a:t>‹#›</a:t>
            </a:fld>
            <a:endParaRPr lang="en-GB"/>
          </a:p>
        </p:txBody>
      </p:sp>
    </p:spTree>
    <p:extLst>
      <p:ext uri="{BB962C8B-B14F-4D97-AF65-F5344CB8AC3E}">
        <p14:creationId xmlns:p14="http://schemas.microsoft.com/office/powerpoint/2010/main" val="331374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py and imag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6096000" y="0"/>
            <a:ext cx="6096000" cy="6858000"/>
          </a:xfrm>
        </p:spPr>
        <p:txBody>
          <a:bodyPr>
            <a:normAutofit/>
          </a:bodyPr>
          <a:lstStyle>
            <a:lvl1pPr>
              <a:defRPr sz="2000">
                <a:latin typeface="Museo Sans 500" panose="02000000000000000000" pitchFamily="50" charset="0"/>
              </a:defRPr>
            </a:lvl1pPr>
          </a:lstStyle>
          <a:p>
            <a:endParaRPr lang="en-GB"/>
          </a:p>
        </p:txBody>
      </p:sp>
      <p:sp>
        <p:nvSpPr>
          <p:cNvPr id="8" name="Text Placeholder 27"/>
          <p:cNvSpPr>
            <a:spLocks noGrp="1"/>
          </p:cNvSpPr>
          <p:nvPr>
            <p:ph type="body" sz="quarter" idx="13" hasCustomPrompt="1"/>
          </p:nvPr>
        </p:nvSpPr>
        <p:spPr>
          <a:xfrm>
            <a:off x="452967" y="604838"/>
            <a:ext cx="5386917" cy="554037"/>
          </a:xfrm>
        </p:spPr>
        <p:txBody>
          <a:bodyPr/>
          <a:lstStyle>
            <a:lvl1pPr marL="0" indent="0">
              <a:buFontTx/>
              <a:buNone/>
              <a:defRPr>
                <a:solidFill>
                  <a:schemeClr val="accent1"/>
                </a:solidFill>
                <a:latin typeface="Museo 500" panose="02000000000000000000" pitchFamily="50"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Heading</a:t>
            </a:r>
          </a:p>
        </p:txBody>
      </p:sp>
      <p:sp>
        <p:nvSpPr>
          <p:cNvPr id="9"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500" panose="02000000000000000000" pitchFamily="50" charset="0"/>
              </a:defRPr>
            </a:lvl1pPr>
          </a:lstStyle>
          <a:p>
            <a:pPr lvl="0"/>
            <a:r>
              <a:rPr lang="en-US"/>
              <a:t>Presentation title</a:t>
            </a:r>
          </a:p>
        </p:txBody>
      </p:sp>
      <p:sp>
        <p:nvSpPr>
          <p:cNvPr id="10" name="Text Placeholder 29"/>
          <p:cNvSpPr>
            <a:spLocks noGrp="1"/>
          </p:cNvSpPr>
          <p:nvPr>
            <p:ph type="body" sz="quarter" idx="14" hasCustomPrompt="1"/>
          </p:nvPr>
        </p:nvSpPr>
        <p:spPr>
          <a:xfrm>
            <a:off x="453201" y="1401763"/>
            <a:ext cx="5386683" cy="4652962"/>
          </a:xfrm>
        </p:spPr>
        <p:txBody>
          <a:bodyPr>
            <a:noAutofit/>
          </a:bodyPr>
          <a:lstStyle>
            <a:lvl1pPr marL="0" indent="0">
              <a:buNone/>
              <a:defRPr sz="2000">
                <a:solidFill>
                  <a:schemeClr val="tx1"/>
                </a:solidFill>
                <a:latin typeface="Museo Sans 500" panose="02000000000000000000" pitchFamily="50" charset="0"/>
              </a:defRPr>
            </a:lvl1pPr>
            <a:lvl2pPr marL="457200" indent="0">
              <a:buNone/>
              <a:defRPr>
                <a:solidFill>
                  <a:schemeClr val="tx1"/>
                </a:solidFill>
                <a:latin typeface="+mn-lt"/>
              </a:defRPr>
            </a:lvl2pPr>
            <a:lvl3pPr marL="914400" indent="0">
              <a:buNone/>
              <a:defRPr>
                <a:solidFill>
                  <a:schemeClr val="tx1"/>
                </a:solidFill>
                <a:latin typeface="+mn-lt"/>
              </a:defRPr>
            </a:lvl3pPr>
            <a:lvl4pPr marL="1371600" indent="0">
              <a:buNone/>
              <a:defRPr>
                <a:solidFill>
                  <a:schemeClr val="tx1"/>
                </a:solidFill>
                <a:latin typeface="+mn-lt"/>
              </a:defRPr>
            </a:lvl4pPr>
            <a:lvl5pPr marL="1828800" indent="0">
              <a:buNone/>
              <a:defRPr>
                <a:solidFill>
                  <a:schemeClr val="tx1"/>
                </a:solidFill>
                <a:latin typeface="+mn-lt"/>
              </a:defRPr>
            </a:lvl5pPr>
          </a:lstStyle>
          <a:p>
            <a:pPr lvl="0"/>
            <a:r>
              <a:rPr lang="en-US"/>
              <a:t>Body copy</a:t>
            </a:r>
          </a:p>
        </p:txBody>
      </p:sp>
    </p:spTree>
    <p:extLst>
      <p:ext uri="{BB962C8B-B14F-4D97-AF65-F5344CB8AC3E}">
        <p14:creationId xmlns:p14="http://schemas.microsoft.com/office/powerpoint/2010/main" val="2850891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point list">
    <p:spTree>
      <p:nvGrpSpPr>
        <p:cNvPr id="1" name=""/>
        <p:cNvGrpSpPr/>
        <p:nvPr/>
      </p:nvGrpSpPr>
      <p:grpSpPr>
        <a:xfrm>
          <a:off x="0" y="0"/>
          <a:ext cx="0" cy="0"/>
          <a:chOff x="0" y="0"/>
          <a:chExt cx="0" cy="0"/>
        </a:xfrm>
      </p:grpSpPr>
      <p:sp>
        <p:nvSpPr>
          <p:cNvPr id="8" name="Text Placeholder 31"/>
          <p:cNvSpPr>
            <a:spLocks noGrp="1"/>
          </p:cNvSpPr>
          <p:nvPr>
            <p:ph type="body" sz="quarter" idx="15" hasCustomPrompt="1"/>
          </p:nvPr>
        </p:nvSpPr>
        <p:spPr>
          <a:xfrm>
            <a:off x="452967" y="6228750"/>
            <a:ext cx="5386917" cy="339725"/>
          </a:xfrm>
        </p:spPr>
        <p:txBody>
          <a:bodyPr>
            <a:noAutofit/>
          </a:bodyPr>
          <a:lstStyle>
            <a:lvl1pPr marL="0" indent="0">
              <a:buNone/>
              <a:defRPr sz="1600" baseline="0">
                <a:solidFill>
                  <a:schemeClr val="tx1"/>
                </a:solidFill>
                <a:latin typeface="Museo Sans 500" panose="02000000000000000000" pitchFamily="50" charset="0"/>
              </a:defRPr>
            </a:lvl1pPr>
          </a:lstStyle>
          <a:p>
            <a:pPr lvl="0"/>
            <a:r>
              <a:rPr lang="en-US"/>
              <a:t>Presentation title</a:t>
            </a:r>
          </a:p>
        </p:txBody>
      </p:sp>
      <p:sp>
        <p:nvSpPr>
          <p:cNvPr id="9" name="Text Placeholder 31"/>
          <p:cNvSpPr>
            <a:spLocks noGrp="1"/>
          </p:cNvSpPr>
          <p:nvPr>
            <p:ph type="body" sz="quarter" idx="16" hasCustomPrompt="1"/>
          </p:nvPr>
        </p:nvSpPr>
        <p:spPr>
          <a:xfrm>
            <a:off x="6438936" y="6228749"/>
            <a:ext cx="5386917" cy="339725"/>
          </a:xfrm>
        </p:spPr>
        <p:txBody>
          <a:bodyPr>
            <a:noAutofit/>
          </a:bodyPr>
          <a:lstStyle>
            <a:lvl1pPr marL="0" indent="0" algn="r">
              <a:buNone/>
              <a:defRPr sz="1600" baseline="0">
                <a:solidFill>
                  <a:schemeClr val="accent1"/>
                </a:solidFill>
                <a:latin typeface="Museo Sans 500" panose="02000000000000000000" pitchFamily="50" charset="0"/>
              </a:defRPr>
            </a:lvl1pPr>
          </a:lstStyle>
          <a:p>
            <a:pPr lvl="0"/>
            <a:r>
              <a:rPr lang="en-US"/>
              <a:t>crisis.org.uk</a:t>
            </a:r>
          </a:p>
        </p:txBody>
      </p:sp>
      <p:sp>
        <p:nvSpPr>
          <p:cNvPr id="10" name="Text Placeholder 12"/>
          <p:cNvSpPr>
            <a:spLocks noGrp="1"/>
          </p:cNvSpPr>
          <p:nvPr>
            <p:ph type="body" sz="quarter" idx="17" hasCustomPrompt="1"/>
          </p:nvPr>
        </p:nvSpPr>
        <p:spPr>
          <a:xfrm>
            <a:off x="452967" y="620713"/>
            <a:ext cx="11372851" cy="5257800"/>
          </a:xfrm>
        </p:spPr>
        <p:txBody>
          <a:bodyPr>
            <a:normAutofit/>
          </a:bodyPr>
          <a:lstStyle>
            <a:lvl1pPr marL="342900" indent="-342900" algn="l">
              <a:buClr>
                <a:schemeClr val="accent1"/>
              </a:buClr>
              <a:buSzPct val="120000"/>
              <a:buFont typeface="Arial" panose="020B0604020202020204" pitchFamily="34" charset="0"/>
              <a:buChar char="•"/>
              <a:defRPr sz="2000" baseline="0">
                <a:solidFill>
                  <a:schemeClr val="tx1"/>
                </a:solidFill>
                <a:latin typeface="Museo Sans 500" panose="02000000000000000000" pitchFamily="50" charset="0"/>
              </a:defRPr>
            </a:lvl1pPr>
          </a:lstStyle>
          <a:p>
            <a:pPr lvl="0"/>
            <a:r>
              <a:rPr lang="en-US"/>
              <a:t>Body copy for bullet point list.</a:t>
            </a:r>
          </a:p>
        </p:txBody>
      </p:sp>
    </p:spTree>
    <p:extLst>
      <p:ext uri="{BB962C8B-B14F-4D97-AF65-F5344CB8AC3E}">
        <p14:creationId xmlns:p14="http://schemas.microsoft.com/office/powerpoint/2010/main" val="4189917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12192000" cy="6858000"/>
          </a:xfrm>
          <a:prstGeom prst="rect">
            <a:avLst/>
          </a:prstGeom>
        </p:spPr>
      </p:pic>
      <p:sp>
        <p:nvSpPr>
          <p:cNvPr id="11"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2"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287826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0"/>
            <a:ext cx="12192000" cy="6858000"/>
          </a:xfrm>
          <a:prstGeom prst="rect">
            <a:avLst/>
          </a:prstGeom>
        </p:spPr>
      </p:pic>
      <p:sp>
        <p:nvSpPr>
          <p:cNvPr id="7"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8"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1505474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2192000" cy="6858000"/>
          </a:xfrm>
          <a:prstGeom prst="rect">
            <a:avLst/>
          </a:prstGeom>
        </p:spPr>
      </p:pic>
      <p:sp>
        <p:nvSpPr>
          <p:cNvPr id="6"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7"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113067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0"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1488096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ctrTitle" hasCustomPrompt="1"/>
          </p:nvPr>
        </p:nvSpPr>
        <p:spPr>
          <a:xfrm>
            <a:off x="453201" y="2879767"/>
            <a:ext cx="11316769" cy="523747"/>
          </a:xfrm>
        </p:spPr>
        <p:txBody>
          <a:bodyPr>
            <a:noAutofit/>
          </a:bodyPr>
          <a:lstStyle>
            <a:lvl1pPr algn="ctr">
              <a:defRPr sz="5000" spc="0" baseline="0">
                <a:solidFill>
                  <a:schemeClr val="bg2"/>
                </a:solidFill>
                <a:latin typeface="Museo Sans 500" panose="02000000000000000000" pitchFamily="50" charset="0"/>
              </a:defRPr>
            </a:lvl1pPr>
          </a:lstStyle>
          <a:p>
            <a:r>
              <a:rPr lang="en-US"/>
              <a:t>New Section Title</a:t>
            </a:r>
          </a:p>
        </p:txBody>
      </p:sp>
      <p:sp>
        <p:nvSpPr>
          <p:cNvPr id="10" name="Subtitle 2"/>
          <p:cNvSpPr>
            <a:spLocks noGrp="1"/>
          </p:cNvSpPr>
          <p:nvPr>
            <p:ph type="subTitle" idx="1" hasCustomPrompt="1"/>
          </p:nvPr>
        </p:nvSpPr>
        <p:spPr>
          <a:xfrm>
            <a:off x="453203" y="3566239"/>
            <a:ext cx="11316768" cy="388977"/>
          </a:xfrm>
        </p:spPr>
        <p:txBody>
          <a:bodyPr>
            <a:noAutofit/>
          </a:bodyPr>
          <a:lstStyle>
            <a:lvl1pPr marL="0" indent="0" algn="ctr">
              <a:buNone/>
              <a:defRPr sz="2800">
                <a:solidFill>
                  <a:schemeClr val="bg2"/>
                </a:solidFill>
                <a:latin typeface="Museo Sans 500" panose="02000000000000000000"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if needed</a:t>
            </a:r>
          </a:p>
        </p:txBody>
      </p:sp>
    </p:spTree>
    <p:extLst>
      <p:ext uri="{BB962C8B-B14F-4D97-AF65-F5344CB8AC3E}">
        <p14:creationId xmlns:p14="http://schemas.microsoft.com/office/powerpoint/2010/main" val="48799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F94DE0-E442-4803-ACA5-19677F414862}" type="datetimeFigureOut">
              <a:rPr lang="en-GB" smtClean="0"/>
              <a:t>17/09/2025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0D6933-5457-4248-8918-B63EB246E2EC}" type="slidenum">
              <a:rPr lang="en-GB" smtClean="0"/>
              <a:t>‹#›</a:t>
            </a:fld>
            <a:endParaRPr lang="en-GB"/>
          </a:p>
        </p:txBody>
      </p:sp>
    </p:spTree>
    <p:extLst>
      <p:ext uri="{BB962C8B-B14F-4D97-AF65-F5344CB8AC3E}">
        <p14:creationId xmlns:p14="http://schemas.microsoft.com/office/powerpoint/2010/main" val="1088007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14" r:id="rId17"/>
  </p:sldLayoutIdLst>
  <p:txStyles>
    <p:titleStyle>
      <a:lvl1pPr algn="l" defTabSz="914400" rtl="0" eaLnBrk="1" latinLnBrk="0" hangingPunct="1">
        <a:lnSpc>
          <a:spcPct val="90000"/>
        </a:lnSpc>
        <a:spcBef>
          <a:spcPct val="0"/>
        </a:spcBef>
        <a:buNone/>
        <a:defRPr sz="4400" kern="1200">
          <a:solidFill>
            <a:schemeClr val="tx1"/>
          </a:solidFill>
          <a:latin typeface="Museo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seo Sans 500"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seo Sans 500"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seo Sans 500"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seo Sans 500"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67DE39-8BA4-7386-CA28-8FB89DD035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123F04-8A70-4222-7256-709BCCF245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D893E8-CAD1-7FAC-FB86-357F1B69E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A1CE73-737B-46B4-BAC6-D8C598E90079}" type="datetimeFigureOut">
              <a:rPr lang="en-GB" smtClean="0"/>
              <a:t>17/09/2025</a:t>
            </a:fld>
            <a:endParaRPr lang="en-GB"/>
          </a:p>
        </p:txBody>
      </p:sp>
      <p:sp>
        <p:nvSpPr>
          <p:cNvPr id="5" name="Footer Placeholder 4">
            <a:extLst>
              <a:ext uri="{FF2B5EF4-FFF2-40B4-BE49-F238E27FC236}">
                <a16:creationId xmlns:a16="http://schemas.microsoft.com/office/drawing/2014/main" id="{BC05D051-355E-6F64-B52E-3B7D818CAC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B428AF8-098E-C188-B6B7-89388DAB7A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427C9-4770-45A5-A2F8-9A30ACF0EED2}" type="slidenum">
              <a:rPr lang="en-GB" smtClean="0"/>
              <a:t>‹#›</a:t>
            </a:fld>
            <a:endParaRPr lang="en-GB"/>
          </a:p>
        </p:txBody>
      </p:sp>
    </p:spTree>
    <p:extLst>
      <p:ext uri="{BB962C8B-B14F-4D97-AF65-F5344CB8AC3E}">
        <p14:creationId xmlns:p14="http://schemas.microsoft.com/office/powerpoint/2010/main" val="163813365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hyperlink" Target="https://youtu.be/n0sa8-dXHUQ"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E013A-CECF-9F28-F8FB-BFC0CE7ABBB2}"/>
              </a:ext>
            </a:extLst>
          </p:cNvPr>
          <p:cNvSpPr>
            <a:spLocks noGrp="1"/>
          </p:cNvSpPr>
          <p:nvPr>
            <p:ph type="ctrTitle"/>
          </p:nvPr>
        </p:nvSpPr>
        <p:spPr>
          <a:xfrm>
            <a:off x="595380" y="2624171"/>
            <a:ext cx="11316769" cy="2541706"/>
          </a:xfrm>
        </p:spPr>
        <p:txBody>
          <a:bodyPr/>
          <a:lstStyle/>
          <a:p>
            <a:pPr>
              <a:lnSpc>
                <a:spcPct val="107000"/>
              </a:lnSpc>
              <a:spcAft>
                <a:spcPts val="800"/>
              </a:spcAft>
            </a:pPr>
            <a:r>
              <a:rPr lang="en-GB" sz="4400"/>
              <a:t>Let’s learn about ending homelessness.</a:t>
            </a:r>
            <a:endParaRPr lang="en-GB" sz="5000" kern="100">
              <a:effectLst/>
              <a:latin typeface="Museo 300" panose="02000000000000000000" pitchFamily="50"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119155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CE013A-CECF-9F28-F8FB-BFC0CE7ABBB2}"/>
              </a:ext>
            </a:extLst>
          </p:cNvPr>
          <p:cNvSpPr>
            <a:spLocks noGrp="1"/>
          </p:cNvSpPr>
          <p:nvPr>
            <p:ph type="ctrTitle"/>
          </p:nvPr>
        </p:nvSpPr>
        <p:spPr>
          <a:xfrm>
            <a:off x="595380" y="2624171"/>
            <a:ext cx="11316769" cy="2541706"/>
          </a:xfrm>
        </p:spPr>
        <p:txBody>
          <a:bodyPr/>
          <a:lstStyle/>
          <a:p>
            <a:pPr>
              <a:spcBef>
                <a:spcPts val="1500"/>
              </a:spcBef>
              <a:spcAft>
                <a:spcPts val="750"/>
              </a:spcAft>
              <a:buNone/>
            </a:pPr>
            <a:r>
              <a:rPr lang="pt-BR" sz="4400" b="1">
                <a:latin typeface="+mj-lt"/>
              </a:rPr>
              <a:t>We should all have a safe place to call home. Together we can make this happen. </a:t>
            </a:r>
          </a:p>
        </p:txBody>
      </p:sp>
    </p:spTree>
    <p:extLst>
      <p:ext uri="{BB962C8B-B14F-4D97-AF65-F5344CB8AC3E}">
        <p14:creationId xmlns:p14="http://schemas.microsoft.com/office/powerpoint/2010/main" val="12528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43D6CB-37F0-2763-F998-E4600EA49910}"/>
              </a:ext>
            </a:extLst>
          </p:cNvPr>
          <p:cNvSpPr>
            <a:spLocks noGrp="1"/>
          </p:cNvSpPr>
          <p:nvPr>
            <p:ph type="body" sz="quarter" idx="16"/>
          </p:nvPr>
        </p:nvSpPr>
        <p:spPr/>
        <p:txBody>
          <a:bodyPr/>
          <a:lstStyle/>
          <a:p>
            <a:endParaRPr lang="en-GB"/>
          </a:p>
        </p:txBody>
      </p:sp>
      <p:pic>
        <p:nvPicPr>
          <p:cNvPr id="5" name="Picture 4">
            <a:extLst>
              <a:ext uri="{FF2B5EF4-FFF2-40B4-BE49-F238E27FC236}">
                <a16:creationId xmlns:a16="http://schemas.microsoft.com/office/drawing/2014/main" id="{4AD387DD-39CE-50F9-5A89-7CD07FC42B66}"/>
              </a:ext>
            </a:extLst>
          </p:cNvPr>
          <p:cNvPicPr>
            <a:picLocks noChangeAspect="1"/>
          </p:cNvPicPr>
          <p:nvPr/>
        </p:nvPicPr>
        <p:blipFill>
          <a:blip r:embed="rId3"/>
          <a:stretch>
            <a:fillRect/>
          </a:stretch>
        </p:blipFill>
        <p:spPr>
          <a:xfrm>
            <a:off x="5912290" y="437732"/>
            <a:ext cx="5715798" cy="5982535"/>
          </a:xfrm>
          <a:prstGeom prst="rect">
            <a:avLst/>
          </a:prstGeom>
        </p:spPr>
      </p:pic>
      <p:sp>
        <p:nvSpPr>
          <p:cNvPr id="7" name="Title 1">
            <a:extLst>
              <a:ext uri="{FF2B5EF4-FFF2-40B4-BE49-F238E27FC236}">
                <a16:creationId xmlns:a16="http://schemas.microsoft.com/office/drawing/2014/main" id="{185DE5C6-ABBB-CFF8-60C0-F5EE2D2595F2}"/>
              </a:ext>
            </a:extLst>
          </p:cNvPr>
          <p:cNvSpPr txBox="1">
            <a:spLocks/>
          </p:cNvSpPr>
          <p:nvPr/>
        </p:nvSpPr>
        <p:spPr>
          <a:xfrm>
            <a:off x="563912" y="437732"/>
            <a:ext cx="5060511" cy="598253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useo 500" panose="02000000000000000000" pitchFamily="50" charset="0"/>
                <a:ea typeface="+mj-ea"/>
                <a:cs typeface="+mj-cs"/>
              </a:defRPr>
            </a:lvl1pPr>
          </a:lstStyle>
          <a:p>
            <a:r>
              <a:rPr lang="en-GB" sz="6400">
                <a:latin typeface="+mj-lt"/>
              </a:rPr>
              <a:t>What does home mean to you?</a:t>
            </a:r>
          </a:p>
        </p:txBody>
      </p:sp>
    </p:spTree>
    <p:extLst>
      <p:ext uri="{BB962C8B-B14F-4D97-AF65-F5344CB8AC3E}">
        <p14:creationId xmlns:p14="http://schemas.microsoft.com/office/powerpoint/2010/main" val="63078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3705BEC-3E43-F465-6E1A-957A605087A8}"/>
              </a:ext>
            </a:extLst>
          </p:cNvPr>
          <p:cNvPicPr>
            <a:picLocks noChangeAspect="1"/>
          </p:cNvPicPr>
          <p:nvPr/>
        </p:nvPicPr>
        <p:blipFill>
          <a:blip r:embed="rId3"/>
          <a:stretch>
            <a:fillRect/>
          </a:stretch>
        </p:blipFill>
        <p:spPr>
          <a:xfrm>
            <a:off x="5912290" y="437732"/>
            <a:ext cx="5715798" cy="5982535"/>
          </a:xfrm>
          <a:prstGeom prst="rect">
            <a:avLst/>
          </a:prstGeom>
        </p:spPr>
      </p:pic>
      <p:sp>
        <p:nvSpPr>
          <p:cNvPr id="2" name="Title 1">
            <a:extLst>
              <a:ext uri="{FF2B5EF4-FFF2-40B4-BE49-F238E27FC236}">
                <a16:creationId xmlns:a16="http://schemas.microsoft.com/office/drawing/2014/main" id="{E8A491E7-3A9C-26CD-BC1B-FC0CF600B02A}"/>
              </a:ext>
            </a:extLst>
          </p:cNvPr>
          <p:cNvSpPr>
            <a:spLocks noGrp="1"/>
          </p:cNvSpPr>
          <p:nvPr>
            <p:ph type="ctrTitle"/>
          </p:nvPr>
        </p:nvSpPr>
        <p:spPr>
          <a:xfrm>
            <a:off x="563912" y="437732"/>
            <a:ext cx="5060511" cy="5982534"/>
          </a:xfrm>
        </p:spPr>
        <p:txBody>
          <a:bodyPr anchor="ctr">
            <a:noAutofit/>
          </a:bodyPr>
          <a:lstStyle/>
          <a:p>
            <a:r>
              <a:rPr lang="en-GB" sz="6400">
                <a:latin typeface="GT Ultra Median Lloyds Black" pitchFamily="50" charset="0"/>
              </a:rPr>
              <a:t>What does home mean to you?</a:t>
            </a:r>
          </a:p>
        </p:txBody>
      </p:sp>
      <p:pic>
        <p:nvPicPr>
          <p:cNvPr id="1026" name="Picture 2" descr="Cartoon Dogs">
            <a:extLst>
              <a:ext uri="{FF2B5EF4-FFF2-40B4-BE49-F238E27FC236}">
                <a16:creationId xmlns:a16="http://schemas.microsoft.com/office/drawing/2014/main" id="{5A489556-FD05-6C6C-E7FC-37884650186B}"/>
              </a:ext>
            </a:extLst>
          </p:cNvPr>
          <p:cNvPicPr>
            <a:picLocks noChangeAspect="1" noChangeArrowheads="1"/>
          </p:cNvPicPr>
          <p:nvPr/>
        </p:nvPicPr>
        <p:blipFill rotWithShape="1">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b="7313"/>
          <a:stretch/>
        </p:blipFill>
        <p:spPr bwMode="auto">
          <a:xfrm>
            <a:off x="6302614" y="4722020"/>
            <a:ext cx="1653567" cy="1636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te cat white pet cartoon character 4218321 Vector Art at Vecteezy">
            <a:extLst>
              <a:ext uri="{FF2B5EF4-FFF2-40B4-BE49-F238E27FC236}">
                <a16:creationId xmlns:a16="http://schemas.microsoft.com/office/drawing/2014/main" id="{3B305752-7CFA-4102-E001-81608EF9A9B1}"/>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48403" y="4680392"/>
            <a:ext cx="1781503" cy="17815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s Cartoon Images - Free Download on Freepik">
            <a:extLst>
              <a:ext uri="{FF2B5EF4-FFF2-40B4-BE49-F238E27FC236}">
                <a16:creationId xmlns:a16="http://schemas.microsoft.com/office/drawing/2014/main" id="{0372F22A-CAD8-CD7F-9CD8-E0B90CD851B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80435" y="2550528"/>
            <a:ext cx="2981326" cy="223361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layStation 2d cartoon illustraton on white background hig 30691106 ...">
            <a:extLst>
              <a:ext uri="{FF2B5EF4-FFF2-40B4-BE49-F238E27FC236}">
                <a16:creationId xmlns:a16="http://schemas.microsoft.com/office/drawing/2014/main" id="{3339D7ED-7922-D003-32B2-4A2B7B0C0788}"/>
              </a:ext>
            </a:extLst>
          </p:cNvPr>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897393" y="2026710"/>
            <a:ext cx="1909845" cy="19098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andy icon cartoon style Royalty Free Vector Image">
            <a:extLst>
              <a:ext uri="{FF2B5EF4-FFF2-40B4-BE49-F238E27FC236}">
                <a16:creationId xmlns:a16="http://schemas.microsoft.com/office/drawing/2014/main" id="{22FB290B-C35C-B844-F0DF-5C0D0BD7BBD0}"/>
              </a:ext>
            </a:extLst>
          </p:cNvPr>
          <p:cNvPicPr>
            <a:picLocks noChangeAspect="1" noChangeArrowheads="1"/>
          </p:cNvPicPr>
          <p:nvPr/>
        </p:nvPicPr>
        <p:blipFill rotWithShape="1">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t="4110" b="11814"/>
          <a:stretch/>
        </p:blipFill>
        <p:spPr bwMode="auto">
          <a:xfrm>
            <a:off x="7579105" y="1436253"/>
            <a:ext cx="1587533" cy="14389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artoon stick man drawing illustration of business team or group of ...">
            <a:extLst>
              <a:ext uri="{FF2B5EF4-FFF2-40B4-BE49-F238E27FC236}">
                <a16:creationId xmlns:a16="http://schemas.microsoft.com/office/drawing/2014/main" id="{D91EDF61-8407-4DAF-20A7-66E7B411EF73}"/>
              </a:ext>
            </a:extLst>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9161761" y="3936555"/>
            <a:ext cx="2332687" cy="178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11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09D5BD-E91A-2E94-2C22-AC3B3F625232}"/>
              </a:ext>
            </a:extLst>
          </p:cNvPr>
          <p:cNvSpPr>
            <a:spLocks noGrp="1"/>
          </p:cNvSpPr>
          <p:nvPr>
            <p:ph type="body" sz="quarter" idx="16"/>
          </p:nvPr>
        </p:nvSpPr>
        <p:spPr/>
        <p:txBody>
          <a:bodyPr/>
          <a:lstStyle/>
          <a:p>
            <a:endParaRPr lang="en-GB"/>
          </a:p>
        </p:txBody>
      </p:sp>
      <p:sp>
        <p:nvSpPr>
          <p:cNvPr id="4" name="TextBox 3">
            <a:extLst>
              <a:ext uri="{FF2B5EF4-FFF2-40B4-BE49-F238E27FC236}">
                <a16:creationId xmlns:a16="http://schemas.microsoft.com/office/drawing/2014/main" id="{B8C0440C-79F5-BF55-184B-CB48746408D2}"/>
              </a:ext>
            </a:extLst>
          </p:cNvPr>
          <p:cNvSpPr txBox="1"/>
          <p:nvPr/>
        </p:nvSpPr>
        <p:spPr>
          <a:xfrm>
            <a:off x="296494" y="144653"/>
            <a:ext cx="8203667"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a:solidFill>
                  <a:schemeClr val="accent6">
                    <a:lumMod val="10000"/>
                  </a:schemeClr>
                </a:solidFill>
                <a:latin typeface="+mj-lt"/>
                <a:ea typeface="+mj-ea"/>
                <a:cs typeface="+mj-cs"/>
              </a:rPr>
              <a:t>Homelessness</a:t>
            </a:r>
          </a:p>
        </p:txBody>
      </p:sp>
      <p:sp>
        <p:nvSpPr>
          <p:cNvPr id="6" name="TextBox 5">
            <a:extLst>
              <a:ext uri="{FF2B5EF4-FFF2-40B4-BE49-F238E27FC236}">
                <a16:creationId xmlns:a16="http://schemas.microsoft.com/office/drawing/2014/main" id="{1DECBD8D-24F4-664E-EBE2-CBA79FEF4B7D}"/>
              </a:ext>
            </a:extLst>
          </p:cNvPr>
          <p:cNvSpPr txBox="1"/>
          <p:nvPr/>
        </p:nvSpPr>
        <p:spPr>
          <a:xfrm>
            <a:off x="296494" y="1998440"/>
            <a:ext cx="10859186" cy="2677656"/>
          </a:xfrm>
          <a:prstGeom prst="rect">
            <a:avLst/>
          </a:prstGeom>
          <a:noFill/>
        </p:spPr>
        <p:txBody>
          <a:bodyPr wrap="square">
            <a:spAutoFit/>
          </a:bodyPr>
          <a:lstStyle/>
          <a:p>
            <a:r>
              <a:rPr lang="en-GB" sz="2800" b="1">
                <a:solidFill>
                  <a:srgbClr val="C00000"/>
                </a:solidFill>
                <a:latin typeface="+mj-lt"/>
              </a:rPr>
              <a:t>Homelessness is the lack of safe housing - the lack of a home.</a:t>
            </a:r>
          </a:p>
          <a:p>
            <a:endParaRPr lang="en-GB" sz="2800">
              <a:solidFill>
                <a:srgbClr val="C00000"/>
              </a:solidFill>
              <a:latin typeface="+mj-lt"/>
            </a:endParaRPr>
          </a:p>
          <a:p>
            <a:r>
              <a:rPr lang="pt-BR" sz="2800">
                <a:solidFill>
                  <a:srgbClr val="C00000"/>
                </a:solidFill>
                <a:latin typeface="+mj-lt"/>
              </a:rPr>
              <a:t>People experiencing homelessness could be sleeping outdoors or on the streets, living in other types of buildings e.g. tents, cars, sheds or garages or other temporary accommodation.  </a:t>
            </a:r>
          </a:p>
        </p:txBody>
      </p:sp>
    </p:spTree>
    <p:extLst>
      <p:ext uri="{BB962C8B-B14F-4D97-AF65-F5344CB8AC3E}">
        <p14:creationId xmlns:p14="http://schemas.microsoft.com/office/powerpoint/2010/main" val="25290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368234-1C42-7748-99B7-B56B588D90CB}"/>
              </a:ext>
            </a:extLst>
          </p:cNvPr>
          <p:cNvSpPr>
            <a:spLocks noGrp="1"/>
          </p:cNvSpPr>
          <p:nvPr>
            <p:ph type="body" sz="quarter" idx="15"/>
          </p:nvPr>
        </p:nvSpPr>
        <p:spPr/>
        <p:txBody>
          <a:bodyPr/>
          <a:lstStyle/>
          <a:p>
            <a:endParaRPr lang="en-GB"/>
          </a:p>
        </p:txBody>
      </p:sp>
      <p:sp>
        <p:nvSpPr>
          <p:cNvPr id="3" name="Text Placeholder 2">
            <a:extLst>
              <a:ext uri="{FF2B5EF4-FFF2-40B4-BE49-F238E27FC236}">
                <a16:creationId xmlns:a16="http://schemas.microsoft.com/office/drawing/2014/main" id="{A27FA342-FD18-C480-11D8-E0BD7E5FC23F}"/>
              </a:ext>
            </a:extLst>
          </p:cNvPr>
          <p:cNvSpPr>
            <a:spLocks noGrp="1"/>
          </p:cNvSpPr>
          <p:nvPr>
            <p:ph type="body" sz="quarter" idx="16"/>
          </p:nvPr>
        </p:nvSpPr>
        <p:spPr/>
        <p:txBody>
          <a:bodyPr/>
          <a:lstStyle/>
          <a:p>
            <a:endParaRPr lang="en-GB"/>
          </a:p>
        </p:txBody>
      </p:sp>
      <p:pic>
        <p:nvPicPr>
          <p:cNvPr id="4" name="Graphic 3" descr="Noodles with solid fill">
            <a:extLst>
              <a:ext uri="{FF2B5EF4-FFF2-40B4-BE49-F238E27FC236}">
                <a16:creationId xmlns:a16="http://schemas.microsoft.com/office/drawing/2014/main" id="{255202C5-C583-2EB1-5954-3623113E3E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35472" y="910353"/>
            <a:ext cx="2545005" cy="2545005"/>
          </a:xfrm>
          <a:prstGeom prst="rect">
            <a:avLst/>
          </a:prstGeom>
        </p:spPr>
      </p:pic>
      <p:pic>
        <p:nvPicPr>
          <p:cNvPr id="5" name="Graphic 4" descr="High temperature with solid fill">
            <a:extLst>
              <a:ext uri="{FF2B5EF4-FFF2-40B4-BE49-F238E27FC236}">
                <a16:creationId xmlns:a16="http://schemas.microsoft.com/office/drawing/2014/main" id="{4C8B5F4F-5672-0CBC-2F3D-9FDF5DE2E6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3013" y="3429000"/>
            <a:ext cx="2585510" cy="2585510"/>
          </a:xfrm>
          <a:prstGeom prst="rect">
            <a:avLst/>
          </a:prstGeom>
        </p:spPr>
      </p:pic>
      <p:sp>
        <p:nvSpPr>
          <p:cNvPr id="6" name="TextBox 5">
            <a:extLst>
              <a:ext uri="{FF2B5EF4-FFF2-40B4-BE49-F238E27FC236}">
                <a16:creationId xmlns:a16="http://schemas.microsoft.com/office/drawing/2014/main" id="{30E66590-8D7D-D55F-066B-4F90614A5744}"/>
              </a:ext>
            </a:extLst>
          </p:cNvPr>
          <p:cNvSpPr txBox="1"/>
          <p:nvPr/>
        </p:nvSpPr>
        <p:spPr>
          <a:xfrm>
            <a:off x="411523" y="2234813"/>
            <a:ext cx="8203667" cy="238837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400">
                <a:solidFill>
                  <a:schemeClr val="accent6">
                    <a:lumMod val="10000"/>
                  </a:schemeClr>
                </a:solidFill>
                <a:latin typeface="+mj-lt"/>
                <a:ea typeface="+mj-ea"/>
                <a:cs typeface="+mj-cs"/>
              </a:rPr>
              <a:t>Would you rather?</a:t>
            </a:r>
          </a:p>
          <a:p>
            <a:pPr>
              <a:lnSpc>
                <a:spcPct val="90000"/>
              </a:lnSpc>
              <a:spcBef>
                <a:spcPct val="0"/>
              </a:spcBef>
              <a:spcAft>
                <a:spcPts val="600"/>
              </a:spcAft>
            </a:pPr>
            <a:endParaRPr lang="en-US" sz="6400">
              <a:latin typeface="+mj-lt"/>
              <a:ea typeface="+mj-ea"/>
              <a:cs typeface="+mj-cs"/>
            </a:endParaRPr>
          </a:p>
          <a:p>
            <a:pPr>
              <a:lnSpc>
                <a:spcPct val="90000"/>
              </a:lnSpc>
              <a:spcBef>
                <a:spcPct val="0"/>
              </a:spcBef>
              <a:spcAft>
                <a:spcPts val="600"/>
              </a:spcAft>
            </a:pPr>
            <a:r>
              <a:rPr lang="en-US" sz="4400">
                <a:solidFill>
                  <a:schemeClr val="accent1"/>
                </a:solidFill>
                <a:latin typeface="+mj-lt"/>
                <a:ea typeface="+mj-ea"/>
                <a:cs typeface="+mj-cs"/>
              </a:rPr>
              <a:t>Option A – sit down</a:t>
            </a:r>
          </a:p>
          <a:p>
            <a:pPr>
              <a:lnSpc>
                <a:spcPct val="90000"/>
              </a:lnSpc>
              <a:spcBef>
                <a:spcPct val="0"/>
              </a:spcBef>
              <a:spcAft>
                <a:spcPts val="600"/>
              </a:spcAft>
            </a:pPr>
            <a:r>
              <a:rPr lang="en-US" sz="4400">
                <a:solidFill>
                  <a:schemeClr val="accent1">
                    <a:lumMod val="50000"/>
                  </a:schemeClr>
                </a:solidFill>
                <a:latin typeface="+mj-lt"/>
                <a:ea typeface="+mj-ea"/>
                <a:cs typeface="+mj-cs"/>
              </a:rPr>
              <a:t>Option B – stand up</a:t>
            </a:r>
          </a:p>
        </p:txBody>
      </p:sp>
    </p:spTree>
    <p:extLst>
      <p:ext uri="{BB962C8B-B14F-4D97-AF65-F5344CB8AC3E}">
        <p14:creationId xmlns:p14="http://schemas.microsoft.com/office/powerpoint/2010/main" val="123157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3F9B52-551A-173A-23E4-A5A49605D1A6}"/>
              </a:ext>
            </a:extLst>
          </p:cNvPr>
          <p:cNvSpPr>
            <a:spLocks noGrp="1"/>
          </p:cNvSpPr>
          <p:nvPr>
            <p:ph type="body" sz="quarter" idx="15"/>
          </p:nvPr>
        </p:nvSpPr>
        <p:spPr/>
        <p:txBody>
          <a:bodyPr/>
          <a:lstStyle/>
          <a:p>
            <a:endParaRPr lang="en-GB"/>
          </a:p>
        </p:txBody>
      </p:sp>
      <p:sp>
        <p:nvSpPr>
          <p:cNvPr id="3" name="Text Placeholder 2">
            <a:extLst>
              <a:ext uri="{FF2B5EF4-FFF2-40B4-BE49-F238E27FC236}">
                <a16:creationId xmlns:a16="http://schemas.microsoft.com/office/drawing/2014/main" id="{28930BB3-9E62-FC0E-9AB8-0E56D4A40019}"/>
              </a:ext>
            </a:extLst>
          </p:cNvPr>
          <p:cNvSpPr>
            <a:spLocks noGrp="1"/>
          </p:cNvSpPr>
          <p:nvPr>
            <p:ph type="body" sz="quarter" idx="16"/>
          </p:nvPr>
        </p:nvSpPr>
        <p:spPr/>
        <p:txBody>
          <a:bodyPr/>
          <a:lstStyle/>
          <a:p>
            <a:endParaRPr lang="en-GB"/>
          </a:p>
        </p:txBody>
      </p:sp>
      <p:sp>
        <p:nvSpPr>
          <p:cNvPr id="4" name="TextBox 3">
            <a:extLst>
              <a:ext uri="{FF2B5EF4-FFF2-40B4-BE49-F238E27FC236}">
                <a16:creationId xmlns:a16="http://schemas.microsoft.com/office/drawing/2014/main" id="{67834E3A-E6CE-7A6D-5A6E-BF9897F6CDCE}"/>
              </a:ext>
            </a:extLst>
          </p:cNvPr>
          <p:cNvSpPr txBox="1"/>
          <p:nvPr/>
        </p:nvSpPr>
        <p:spPr>
          <a:xfrm>
            <a:off x="470153" y="54610"/>
            <a:ext cx="9002243" cy="646331"/>
          </a:xfrm>
          <a:prstGeom prst="rect">
            <a:avLst/>
          </a:prstGeom>
          <a:noFill/>
        </p:spPr>
        <p:txBody>
          <a:bodyPr wrap="square" rtlCol="0">
            <a:spAutoFit/>
          </a:bodyPr>
          <a:lstStyle/>
          <a:p>
            <a:r>
              <a:rPr lang="en-GB" sz="3600">
                <a:latin typeface="+mj-lt"/>
              </a:rPr>
              <a:t>Why do people become homeless?</a:t>
            </a:r>
          </a:p>
        </p:txBody>
      </p:sp>
      <p:pic>
        <p:nvPicPr>
          <p:cNvPr id="14" name="Picture 13" descr="Hands of person wearing gray sweater typing on laptop with a tablet, digital pen, and cup of coffee">
            <a:extLst>
              <a:ext uri="{FF2B5EF4-FFF2-40B4-BE49-F238E27FC236}">
                <a16:creationId xmlns:a16="http://schemas.microsoft.com/office/drawing/2014/main" id="{5BF51438-2A1D-ECEA-6636-F332F99F6F0B}"/>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630027" y="899520"/>
            <a:ext cx="3369107" cy="2249424"/>
          </a:xfrm>
          <a:prstGeom prst="rect">
            <a:avLst/>
          </a:prstGeom>
        </p:spPr>
      </p:pic>
      <p:pic>
        <p:nvPicPr>
          <p:cNvPr id="20" name="Picture 19" descr="Happy doctor examining girl with stethoscope">
            <a:extLst>
              <a:ext uri="{FF2B5EF4-FFF2-40B4-BE49-F238E27FC236}">
                <a16:creationId xmlns:a16="http://schemas.microsoft.com/office/drawing/2014/main" id="{3DE85198-5543-8209-62FC-8E9A30A772C2}"/>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4734921" y="903421"/>
            <a:ext cx="3369107" cy="2245523"/>
          </a:xfrm>
          <a:prstGeom prst="rect">
            <a:avLst/>
          </a:prstGeom>
        </p:spPr>
      </p:pic>
      <p:pic>
        <p:nvPicPr>
          <p:cNvPr id="24" name="Picture 23" descr="People standing back-to-back">
            <a:extLst>
              <a:ext uri="{FF2B5EF4-FFF2-40B4-BE49-F238E27FC236}">
                <a16:creationId xmlns:a16="http://schemas.microsoft.com/office/drawing/2014/main" id="{990BBDA8-631C-2F8C-03C7-2026BB29A167}"/>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630027" y="3780747"/>
            <a:ext cx="3374980" cy="2249424"/>
          </a:xfrm>
          <a:prstGeom prst="rect">
            <a:avLst/>
          </a:prstGeom>
        </p:spPr>
      </p:pic>
      <p:pic>
        <p:nvPicPr>
          <p:cNvPr id="26" name="Picture 25" descr="Person holding credit card using laptop">
            <a:extLst>
              <a:ext uri="{FF2B5EF4-FFF2-40B4-BE49-F238E27FC236}">
                <a16:creationId xmlns:a16="http://schemas.microsoft.com/office/drawing/2014/main" id="{4EC0FF25-F3AE-BAFF-DB18-BDAE9D66A66B}"/>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4734921" y="3683211"/>
            <a:ext cx="3520440" cy="2346960"/>
          </a:xfrm>
          <a:prstGeom prst="rect">
            <a:avLst/>
          </a:prstGeom>
        </p:spPr>
      </p:pic>
      <p:sp>
        <p:nvSpPr>
          <p:cNvPr id="27" name="TextBox 26">
            <a:extLst>
              <a:ext uri="{FF2B5EF4-FFF2-40B4-BE49-F238E27FC236}">
                <a16:creationId xmlns:a16="http://schemas.microsoft.com/office/drawing/2014/main" id="{BCA00E5E-3BEC-87E1-3AB9-1BC2CFE2A156}"/>
              </a:ext>
            </a:extLst>
          </p:cNvPr>
          <p:cNvSpPr txBox="1"/>
          <p:nvPr/>
        </p:nvSpPr>
        <p:spPr>
          <a:xfrm rot="19772438">
            <a:off x="1378122" y="1726607"/>
            <a:ext cx="1872916" cy="646331"/>
          </a:xfrm>
          <a:prstGeom prst="rect">
            <a:avLst/>
          </a:prstGeom>
          <a:noFill/>
        </p:spPr>
        <p:txBody>
          <a:bodyPr wrap="square" lIns="91440" tIns="45720" rIns="91440" bIns="45720" rtlCol="0" anchor="t">
            <a:spAutoFit/>
          </a:bodyPr>
          <a:lstStyle/>
          <a:p>
            <a:r>
              <a:rPr lang="en-GB" sz="3600" b="1" dirty="0">
                <a:solidFill>
                  <a:srgbClr val="FF0000"/>
                </a:solidFill>
              </a:rPr>
              <a:t>Job loss</a:t>
            </a:r>
          </a:p>
        </p:txBody>
      </p:sp>
      <p:sp>
        <p:nvSpPr>
          <p:cNvPr id="28" name="TextBox 27">
            <a:extLst>
              <a:ext uri="{FF2B5EF4-FFF2-40B4-BE49-F238E27FC236}">
                <a16:creationId xmlns:a16="http://schemas.microsoft.com/office/drawing/2014/main" id="{D2E9980C-871A-C378-6C8E-73014CBCCF25}"/>
              </a:ext>
            </a:extLst>
          </p:cNvPr>
          <p:cNvSpPr txBox="1"/>
          <p:nvPr/>
        </p:nvSpPr>
        <p:spPr>
          <a:xfrm rot="19772438">
            <a:off x="1334464" y="4305293"/>
            <a:ext cx="2519586" cy="1200329"/>
          </a:xfrm>
          <a:prstGeom prst="rect">
            <a:avLst/>
          </a:prstGeom>
          <a:noFill/>
        </p:spPr>
        <p:txBody>
          <a:bodyPr wrap="square" rtlCol="0">
            <a:spAutoFit/>
          </a:bodyPr>
          <a:lstStyle/>
          <a:p>
            <a:r>
              <a:rPr lang="en-GB" sz="3600" b="1">
                <a:solidFill>
                  <a:srgbClr val="FF0000"/>
                </a:solidFill>
              </a:rPr>
              <a:t>Falling out with family</a:t>
            </a:r>
          </a:p>
        </p:txBody>
      </p:sp>
      <p:sp>
        <p:nvSpPr>
          <p:cNvPr id="29" name="TextBox 28">
            <a:extLst>
              <a:ext uri="{FF2B5EF4-FFF2-40B4-BE49-F238E27FC236}">
                <a16:creationId xmlns:a16="http://schemas.microsoft.com/office/drawing/2014/main" id="{7670EF94-5FFB-74B2-4E53-CC17082794F1}"/>
              </a:ext>
            </a:extLst>
          </p:cNvPr>
          <p:cNvSpPr txBox="1"/>
          <p:nvPr/>
        </p:nvSpPr>
        <p:spPr>
          <a:xfrm rot="19772438">
            <a:off x="5702451" y="1635118"/>
            <a:ext cx="1872916" cy="646331"/>
          </a:xfrm>
          <a:prstGeom prst="rect">
            <a:avLst/>
          </a:prstGeom>
          <a:noFill/>
        </p:spPr>
        <p:txBody>
          <a:bodyPr wrap="square" rtlCol="0">
            <a:spAutoFit/>
          </a:bodyPr>
          <a:lstStyle/>
          <a:p>
            <a:r>
              <a:rPr lang="en-GB" sz="3600" b="1">
                <a:solidFill>
                  <a:srgbClr val="FF0000"/>
                </a:solidFill>
              </a:rPr>
              <a:t>Illness</a:t>
            </a:r>
          </a:p>
        </p:txBody>
      </p:sp>
      <p:sp>
        <p:nvSpPr>
          <p:cNvPr id="30" name="TextBox 29">
            <a:extLst>
              <a:ext uri="{FF2B5EF4-FFF2-40B4-BE49-F238E27FC236}">
                <a16:creationId xmlns:a16="http://schemas.microsoft.com/office/drawing/2014/main" id="{4F426138-FD61-68F3-90F9-09F399B09AEB}"/>
              </a:ext>
            </a:extLst>
          </p:cNvPr>
          <p:cNvSpPr txBox="1"/>
          <p:nvPr/>
        </p:nvSpPr>
        <p:spPr>
          <a:xfrm rot="19772438">
            <a:off x="5418220" y="4218278"/>
            <a:ext cx="2441376" cy="1200329"/>
          </a:xfrm>
          <a:prstGeom prst="rect">
            <a:avLst/>
          </a:prstGeom>
          <a:noFill/>
        </p:spPr>
        <p:txBody>
          <a:bodyPr wrap="square" lIns="91440" tIns="45720" rIns="91440" bIns="45720" rtlCol="0" anchor="t">
            <a:spAutoFit/>
          </a:bodyPr>
          <a:lstStyle/>
          <a:p>
            <a:r>
              <a:rPr lang="en-GB" sz="3600" b="1" dirty="0">
                <a:solidFill>
                  <a:srgbClr val="FF0000"/>
                </a:solidFill>
              </a:rPr>
              <a:t>Increased costs</a:t>
            </a:r>
          </a:p>
        </p:txBody>
      </p:sp>
      <p:pic>
        <p:nvPicPr>
          <p:cNvPr id="32" name="Picture 31" descr="Aerial view of housing community">
            <a:extLst>
              <a:ext uri="{FF2B5EF4-FFF2-40B4-BE49-F238E27FC236}">
                <a16:creationId xmlns:a16="http://schemas.microsoft.com/office/drawing/2014/main" id="{EEE6145F-2DD2-DBF5-5D31-E9DF814521BA}"/>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8399014" y="2049772"/>
            <a:ext cx="3755622" cy="2502770"/>
          </a:xfrm>
          <a:prstGeom prst="rect">
            <a:avLst/>
          </a:prstGeom>
        </p:spPr>
      </p:pic>
      <p:sp>
        <p:nvSpPr>
          <p:cNvPr id="33" name="TextBox 32">
            <a:extLst>
              <a:ext uri="{FF2B5EF4-FFF2-40B4-BE49-F238E27FC236}">
                <a16:creationId xmlns:a16="http://schemas.microsoft.com/office/drawing/2014/main" id="{1FEC0B3F-DBBC-EE85-6A2F-850699F1A281}"/>
              </a:ext>
            </a:extLst>
          </p:cNvPr>
          <p:cNvSpPr txBox="1"/>
          <p:nvPr/>
        </p:nvSpPr>
        <p:spPr>
          <a:xfrm rot="19772438">
            <a:off x="9227812" y="2232002"/>
            <a:ext cx="2744152" cy="1754326"/>
          </a:xfrm>
          <a:prstGeom prst="rect">
            <a:avLst/>
          </a:prstGeom>
          <a:noFill/>
        </p:spPr>
        <p:txBody>
          <a:bodyPr wrap="square" rtlCol="0">
            <a:spAutoFit/>
          </a:bodyPr>
          <a:lstStyle/>
          <a:p>
            <a:r>
              <a:rPr lang="en-GB" sz="3600" b="1">
                <a:solidFill>
                  <a:srgbClr val="FF0000"/>
                </a:solidFill>
              </a:rPr>
              <a:t>Lack of affordable housing</a:t>
            </a:r>
          </a:p>
        </p:txBody>
      </p:sp>
    </p:spTree>
    <p:extLst>
      <p:ext uri="{BB962C8B-B14F-4D97-AF65-F5344CB8AC3E}">
        <p14:creationId xmlns:p14="http://schemas.microsoft.com/office/powerpoint/2010/main" val="308811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E7D98B-AC54-3F0E-2819-44A7100CAFC8}"/>
              </a:ext>
            </a:extLst>
          </p:cNvPr>
          <p:cNvSpPr>
            <a:spLocks noGrp="1"/>
          </p:cNvSpPr>
          <p:nvPr>
            <p:ph type="body" sz="quarter" idx="16"/>
          </p:nvPr>
        </p:nvSpPr>
        <p:spPr>
          <a:xfrm>
            <a:off x="6468302" y="6440721"/>
            <a:ext cx="5386917" cy="339725"/>
          </a:xfrm>
        </p:spPr>
        <p:txBody>
          <a:bodyPr/>
          <a:lstStyle/>
          <a:p>
            <a:endParaRPr lang="en-GB"/>
          </a:p>
        </p:txBody>
      </p:sp>
      <p:sp>
        <p:nvSpPr>
          <p:cNvPr id="11" name="TextBox 10">
            <a:extLst>
              <a:ext uri="{FF2B5EF4-FFF2-40B4-BE49-F238E27FC236}">
                <a16:creationId xmlns:a16="http://schemas.microsoft.com/office/drawing/2014/main" id="{243C7C28-CAE4-2E41-F0DD-2FAF24DA0145}"/>
              </a:ext>
            </a:extLst>
          </p:cNvPr>
          <p:cNvSpPr txBox="1"/>
          <p:nvPr/>
        </p:nvSpPr>
        <p:spPr>
          <a:xfrm>
            <a:off x="470153" y="54610"/>
            <a:ext cx="9002243" cy="646331"/>
          </a:xfrm>
          <a:prstGeom prst="rect">
            <a:avLst/>
          </a:prstGeom>
          <a:noFill/>
        </p:spPr>
        <p:txBody>
          <a:bodyPr wrap="square" rtlCol="0">
            <a:spAutoFit/>
          </a:bodyPr>
          <a:lstStyle/>
          <a:p>
            <a:r>
              <a:rPr lang="en-GB" sz="3600">
                <a:latin typeface="+mj-lt"/>
              </a:rPr>
              <a:t>How does being homeless affect people?</a:t>
            </a:r>
          </a:p>
        </p:txBody>
      </p:sp>
      <p:pic>
        <p:nvPicPr>
          <p:cNvPr id="15" name="Picture 14" descr="Adult and child reading tablet in tent">
            <a:extLst>
              <a:ext uri="{FF2B5EF4-FFF2-40B4-BE49-F238E27FC236}">
                <a16:creationId xmlns:a16="http://schemas.microsoft.com/office/drawing/2014/main" id="{51EDA11A-532B-CB39-2990-0CB311B6B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8273" y="995235"/>
            <a:ext cx="3645186" cy="2430123"/>
          </a:xfrm>
          <a:prstGeom prst="rect">
            <a:avLst/>
          </a:prstGeom>
        </p:spPr>
      </p:pic>
      <p:pic>
        <p:nvPicPr>
          <p:cNvPr id="17" name="Picture 16" descr="Mother helps daughter's homework">
            <a:extLst>
              <a:ext uri="{FF2B5EF4-FFF2-40B4-BE49-F238E27FC236}">
                <a16:creationId xmlns:a16="http://schemas.microsoft.com/office/drawing/2014/main" id="{FAFD1AFC-26D5-786B-D2DB-8BFE870B2C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1205" y="1054748"/>
            <a:ext cx="3650645" cy="2433763"/>
          </a:xfrm>
          <a:prstGeom prst="rect">
            <a:avLst/>
          </a:prstGeom>
        </p:spPr>
      </p:pic>
      <p:pic>
        <p:nvPicPr>
          <p:cNvPr id="19" name="Picture 18" descr="Stressed woman in couch">
            <a:extLst>
              <a:ext uri="{FF2B5EF4-FFF2-40B4-BE49-F238E27FC236}">
                <a16:creationId xmlns:a16="http://schemas.microsoft.com/office/drawing/2014/main" id="{8AB8B462-B77D-FBAA-D8DF-E3B44BE93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204" y="3899530"/>
            <a:ext cx="3645186" cy="2430124"/>
          </a:xfrm>
          <a:prstGeom prst="rect">
            <a:avLst/>
          </a:prstGeom>
        </p:spPr>
      </p:pic>
      <p:pic>
        <p:nvPicPr>
          <p:cNvPr id="21" name="Picture 20" descr="Child covering face">
            <a:extLst>
              <a:ext uri="{FF2B5EF4-FFF2-40B4-BE49-F238E27FC236}">
                <a16:creationId xmlns:a16="http://schemas.microsoft.com/office/drawing/2014/main" id="{D71FAAC5-2A41-D90F-2901-BDA179A9FC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153" y="995236"/>
            <a:ext cx="3650644" cy="2433763"/>
          </a:xfrm>
          <a:prstGeom prst="rect">
            <a:avLst/>
          </a:prstGeom>
        </p:spPr>
      </p:pic>
      <p:pic>
        <p:nvPicPr>
          <p:cNvPr id="23" name="Picture 22" descr="Child sitting on a couch">
            <a:extLst>
              <a:ext uri="{FF2B5EF4-FFF2-40B4-BE49-F238E27FC236}">
                <a16:creationId xmlns:a16="http://schemas.microsoft.com/office/drawing/2014/main" id="{52B86BAA-7BA7-2768-DC55-6EC27815C9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6995" y="3849598"/>
            <a:ext cx="3645186" cy="2430124"/>
          </a:xfrm>
          <a:prstGeom prst="rect">
            <a:avLst/>
          </a:prstGeom>
        </p:spPr>
      </p:pic>
    </p:spTree>
    <p:extLst>
      <p:ext uri="{BB962C8B-B14F-4D97-AF65-F5344CB8AC3E}">
        <p14:creationId xmlns:p14="http://schemas.microsoft.com/office/powerpoint/2010/main" val="40683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5DAEA-183B-6271-01F4-BF104CB5F9A4}"/>
              </a:ext>
            </a:extLst>
          </p:cNvPr>
          <p:cNvSpPr>
            <a:spLocks noGrp="1"/>
          </p:cNvSpPr>
          <p:nvPr>
            <p:ph type="body" sz="quarter" idx="15"/>
          </p:nvPr>
        </p:nvSpPr>
        <p:spPr/>
        <p:txBody>
          <a:bodyPr/>
          <a:lstStyle/>
          <a:p>
            <a:endParaRPr lang="en-GB"/>
          </a:p>
        </p:txBody>
      </p:sp>
      <p:sp>
        <p:nvSpPr>
          <p:cNvPr id="3" name="Text Placeholder 2">
            <a:extLst>
              <a:ext uri="{FF2B5EF4-FFF2-40B4-BE49-F238E27FC236}">
                <a16:creationId xmlns:a16="http://schemas.microsoft.com/office/drawing/2014/main" id="{21FEE4E0-93AA-5878-93C2-B0840398A639}"/>
              </a:ext>
            </a:extLst>
          </p:cNvPr>
          <p:cNvSpPr>
            <a:spLocks noGrp="1"/>
          </p:cNvSpPr>
          <p:nvPr>
            <p:ph type="body" sz="quarter" idx="16"/>
          </p:nvPr>
        </p:nvSpPr>
        <p:spPr/>
        <p:txBody>
          <a:bodyPr/>
          <a:lstStyle/>
          <a:p>
            <a:endParaRPr lang="en-GB"/>
          </a:p>
        </p:txBody>
      </p:sp>
      <p:sp>
        <p:nvSpPr>
          <p:cNvPr id="4" name="TextBox 3">
            <a:extLst>
              <a:ext uri="{FF2B5EF4-FFF2-40B4-BE49-F238E27FC236}">
                <a16:creationId xmlns:a16="http://schemas.microsoft.com/office/drawing/2014/main" id="{F0255C06-BAF6-5FD2-31BF-C9561F486DF0}"/>
              </a:ext>
            </a:extLst>
          </p:cNvPr>
          <p:cNvSpPr txBox="1"/>
          <p:nvPr/>
        </p:nvSpPr>
        <p:spPr>
          <a:xfrm>
            <a:off x="470153" y="54610"/>
            <a:ext cx="9002243" cy="1200329"/>
          </a:xfrm>
          <a:prstGeom prst="rect">
            <a:avLst/>
          </a:prstGeom>
          <a:noFill/>
        </p:spPr>
        <p:txBody>
          <a:bodyPr wrap="square" rtlCol="0">
            <a:spAutoFit/>
          </a:bodyPr>
          <a:lstStyle/>
          <a:p>
            <a:r>
              <a:rPr lang="en-GB" sz="3600">
                <a:latin typeface="+mj-lt"/>
              </a:rPr>
              <a:t>What can you do to help someone who is homeless?</a:t>
            </a:r>
          </a:p>
        </p:txBody>
      </p:sp>
      <p:sp>
        <p:nvSpPr>
          <p:cNvPr id="6" name="TextBox 5">
            <a:extLst>
              <a:ext uri="{FF2B5EF4-FFF2-40B4-BE49-F238E27FC236}">
                <a16:creationId xmlns:a16="http://schemas.microsoft.com/office/drawing/2014/main" id="{2DB7A5A6-1013-3144-A123-C090191293C4}"/>
              </a:ext>
            </a:extLst>
          </p:cNvPr>
          <p:cNvSpPr txBox="1"/>
          <p:nvPr/>
        </p:nvSpPr>
        <p:spPr>
          <a:xfrm>
            <a:off x="2373230" y="1884336"/>
            <a:ext cx="6093994" cy="707886"/>
          </a:xfrm>
          <a:prstGeom prst="rect">
            <a:avLst/>
          </a:prstGeom>
          <a:noFill/>
        </p:spPr>
        <p:txBody>
          <a:bodyPr wrap="square">
            <a:spAutoFit/>
          </a:bodyPr>
          <a:lstStyle/>
          <a:p>
            <a:pPr algn="l" rtl="0" fontAlgn="base">
              <a:buFont typeface="Arial" panose="020B0604020202020204" pitchFamily="34" charset="0"/>
              <a:buChar char="•"/>
            </a:pPr>
            <a:r>
              <a:rPr lang="en-GB" sz="2000" b="0" i="0" u="none" strike="noStrike">
                <a:solidFill>
                  <a:srgbClr val="000000"/>
                </a:solidFill>
                <a:effectLst/>
                <a:latin typeface="Museo Sans 500" panose="02000000000000000000" pitchFamily="50" charset="0"/>
              </a:rPr>
              <a:t>Be kind and caring</a:t>
            </a:r>
            <a:r>
              <a:rPr lang="en-US" sz="2000" b="0" i="0">
                <a:solidFill>
                  <a:srgbClr val="000000"/>
                </a:solidFill>
                <a:effectLst/>
                <a:latin typeface="Museo Sans 500" panose="02000000000000000000" pitchFamily="50" charset="0"/>
              </a:rPr>
              <a:t>​</a:t>
            </a:r>
            <a:endParaRPr lang="en-US" sz="20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000" b="0" i="0" u="none" strike="noStrike">
                <a:solidFill>
                  <a:srgbClr val="000000"/>
                </a:solidFill>
                <a:effectLst/>
                <a:latin typeface="Museo Sans 500" panose="02000000000000000000" pitchFamily="50" charset="0"/>
              </a:rPr>
              <a:t>Say hello</a:t>
            </a:r>
            <a:endParaRPr lang="en-US" sz="2000" b="0" i="0">
              <a:solidFill>
                <a:srgbClr val="000000"/>
              </a:solidFill>
              <a:effectLst/>
              <a:latin typeface="Arial" panose="020B0604020202020204" pitchFamily="34" charset="0"/>
            </a:endParaRPr>
          </a:p>
        </p:txBody>
      </p:sp>
      <p:pic>
        <p:nvPicPr>
          <p:cNvPr id="8" name="Graphic 7" descr="Heart with solid fill">
            <a:extLst>
              <a:ext uri="{FF2B5EF4-FFF2-40B4-BE49-F238E27FC236}">
                <a16:creationId xmlns:a16="http://schemas.microsoft.com/office/drawing/2014/main" id="{40F367D6-3A2F-9CD9-2D8E-05A0BBB2699A}"/>
              </a:ext>
            </a:extLst>
          </p:cNvPr>
          <p:cNvPicPr>
            <a:picLocks noChangeAspect="1"/>
          </p:cNvPicPr>
          <p:nvPr/>
        </p:nvPicPr>
        <p:blipFill>
          <a:blip r:embed="rId3">
            <a:duotone>
              <a:schemeClr val="accent1">
                <a:shade val="45000"/>
                <a:satMod val="135000"/>
              </a:schemeClr>
              <a:prstClr val="white"/>
            </a:duotone>
            <a:extLst>
              <a:ext uri="{96DAC541-7B7A-43D3-8B79-37D633B846F1}">
                <asvg:svgBlip xmlns:asvg="http://schemas.microsoft.com/office/drawing/2016/SVG/main" r:embed="rId4"/>
              </a:ext>
            </a:extLst>
          </a:blip>
          <a:stretch>
            <a:fillRect/>
          </a:stretch>
        </p:blipFill>
        <p:spPr>
          <a:xfrm>
            <a:off x="382028" y="1451608"/>
            <a:ext cx="1696454" cy="1696454"/>
          </a:xfrm>
          <a:prstGeom prst="rect">
            <a:avLst/>
          </a:prstGeom>
        </p:spPr>
      </p:pic>
      <p:pic>
        <p:nvPicPr>
          <p:cNvPr id="10" name="Graphic 9" descr="Food Safety with solid fill">
            <a:extLst>
              <a:ext uri="{FF2B5EF4-FFF2-40B4-BE49-F238E27FC236}">
                <a16:creationId xmlns:a16="http://schemas.microsoft.com/office/drawing/2014/main" id="{5D1529BD-8C4B-4EC7-D2D3-25EE86C629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0231" y="3906606"/>
            <a:ext cx="1384721" cy="1384721"/>
          </a:xfrm>
          <a:prstGeom prst="rect">
            <a:avLst/>
          </a:prstGeom>
        </p:spPr>
      </p:pic>
      <p:sp>
        <p:nvSpPr>
          <p:cNvPr id="12" name="TextBox 11">
            <a:extLst>
              <a:ext uri="{FF2B5EF4-FFF2-40B4-BE49-F238E27FC236}">
                <a16:creationId xmlns:a16="http://schemas.microsoft.com/office/drawing/2014/main" id="{FF92D332-F301-F605-F23F-D2A2849CF4E8}"/>
              </a:ext>
            </a:extLst>
          </p:cNvPr>
          <p:cNvSpPr txBox="1"/>
          <p:nvPr/>
        </p:nvSpPr>
        <p:spPr>
          <a:xfrm>
            <a:off x="2475222" y="4413135"/>
            <a:ext cx="3130050" cy="707886"/>
          </a:xfrm>
          <a:prstGeom prst="rect">
            <a:avLst/>
          </a:prstGeom>
          <a:noFill/>
        </p:spPr>
        <p:txBody>
          <a:bodyPr wrap="square">
            <a:spAutoFit/>
          </a:bodyPr>
          <a:lstStyle/>
          <a:p>
            <a:r>
              <a:rPr lang="en-GB" sz="2000" b="0" i="0" u="none" strike="noStrike">
                <a:solidFill>
                  <a:srgbClr val="000000"/>
                </a:solidFill>
                <a:effectLst/>
                <a:latin typeface="Museo Sans 500" panose="02000000000000000000" pitchFamily="50" charset="0"/>
              </a:rPr>
              <a:t>Buy them a drink/something to eat</a:t>
            </a:r>
            <a:r>
              <a:rPr lang="en-US" sz="2000" b="0" i="0">
                <a:solidFill>
                  <a:srgbClr val="000000"/>
                </a:solidFill>
                <a:effectLst/>
                <a:latin typeface="Museo Sans 500" panose="02000000000000000000" pitchFamily="50" charset="0"/>
              </a:rPr>
              <a:t>​</a:t>
            </a:r>
            <a:endParaRPr lang="en-GB" sz="2000"/>
          </a:p>
        </p:txBody>
      </p:sp>
      <p:pic>
        <p:nvPicPr>
          <p:cNvPr id="14" name="Graphic 13" descr="Remote learning science with solid fill">
            <a:extLst>
              <a:ext uri="{FF2B5EF4-FFF2-40B4-BE49-F238E27FC236}">
                <a16:creationId xmlns:a16="http://schemas.microsoft.com/office/drawing/2014/main" id="{2D741001-36DE-C23F-EE3C-27A4ADDEC9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5728" y="1334907"/>
            <a:ext cx="914400" cy="914400"/>
          </a:xfrm>
          <a:prstGeom prst="rect">
            <a:avLst/>
          </a:prstGeom>
        </p:spPr>
      </p:pic>
      <p:pic>
        <p:nvPicPr>
          <p:cNvPr id="16" name="Graphic 15" descr="Books with solid fill">
            <a:extLst>
              <a:ext uri="{FF2B5EF4-FFF2-40B4-BE49-F238E27FC236}">
                <a16:creationId xmlns:a16="http://schemas.microsoft.com/office/drawing/2014/main" id="{3551925B-2E05-EE27-F023-1A1AAF50EB7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05974" y="1928374"/>
            <a:ext cx="914400" cy="914400"/>
          </a:xfrm>
          <a:prstGeom prst="rect">
            <a:avLst/>
          </a:prstGeom>
        </p:spPr>
      </p:pic>
      <p:sp>
        <p:nvSpPr>
          <p:cNvPr id="18" name="TextBox 17">
            <a:extLst>
              <a:ext uri="{FF2B5EF4-FFF2-40B4-BE49-F238E27FC236}">
                <a16:creationId xmlns:a16="http://schemas.microsoft.com/office/drawing/2014/main" id="{D5A9499C-CE6F-7A30-1A77-895C601EF918}"/>
              </a:ext>
            </a:extLst>
          </p:cNvPr>
          <p:cNvSpPr txBox="1"/>
          <p:nvPr/>
        </p:nvSpPr>
        <p:spPr>
          <a:xfrm>
            <a:off x="7653182" y="1574352"/>
            <a:ext cx="4254192" cy="1015663"/>
          </a:xfrm>
          <a:prstGeom prst="rect">
            <a:avLst/>
          </a:prstGeom>
          <a:noFill/>
        </p:spPr>
        <p:txBody>
          <a:bodyPr wrap="square">
            <a:spAutoFit/>
          </a:bodyPr>
          <a:lstStyle/>
          <a:p>
            <a:pPr algn="l" rtl="0" fontAlgn="base">
              <a:buFont typeface="Arial" panose="020B0604020202020204" pitchFamily="34" charset="0"/>
              <a:buChar char="•"/>
            </a:pPr>
            <a:r>
              <a:rPr lang="en-GB" sz="2000" b="0" i="0" u="none" strike="noStrike">
                <a:solidFill>
                  <a:srgbClr val="000000"/>
                </a:solidFill>
                <a:effectLst/>
                <a:latin typeface="Museo Sans 500" panose="02000000000000000000" pitchFamily="50" charset="0"/>
              </a:rPr>
              <a:t>Learn more about homelessness</a:t>
            </a:r>
            <a:r>
              <a:rPr lang="en-US" sz="2000" b="0" i="0">
                <a:solidFill>
                  <a:srgbClr val="000000"/>
                </a:solidFill>
                <a:effectLst/>
                <a:latin typeface="Museo Sans 500" panose="02000000000000000000" pitchFamily="50" charset="0"/>
              </a:rPr>
              <a:t>​</a:t>
            </a:r>
            <a:endParaRPr lang="en-US" sz="20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2000" b="0" i="0" u="none" strike="noStrike">
                <a:solidFill>
                  <a:srgbClr val="000000"/>
                </a:solidFill>
                <a:effectLst/>
                <a:latin typeface="Museo Sans 500" panose="02000000000000000000" pitchFamily="50" charset="0"/>
              </a:rPr>
              <a:t>Share what you have learnt with other people</a:t>
            </a:r>
            <a:r>
              <a:rPr lang="en-US" sz="2000" b="0" i="0">
                <a:solidFill>
                  <a:srgbClr val="000000"/>
                </a:solidFill>
                <a:effectLst/>
                <a:latin typeface="Museo Sans 500" panose="02000000000000000000" pitchFamily="50" charset="0"/>
              </a:rPr>
              <a:t>​</a:t>
            </a:r>
            <a:endParaRPr lang="en-US" sz="2000" b="0" i="0">
              <a:solidFill>
                <a:srgbClr val="000000"/>
              </a:solidFill>
              <a:effectLst/>
              <a:latin typeface="Arial" panose="020B0604020202020204" pitchFamily="34" charset="0"/>
            </a:endParaRPr>
          </a:p>
        </p:txBody>
      </p:sp>
      <p:pic>
        <p:nvPicPr>
          <p:cNvPr id="20" name="Graphic 19" descr="Cupcake outline">
            <a:extLst>
              <a:ext uri="{FF2B5EF4-FFF2-40B4-BE49-F238E27FC236}">
                <a16:creationId xmlns:a16="http://schemas.microsoft.com/office/drawing/2014/main" id="{F375E5D7-6838-1EAB-246F-04428F5334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05974" y="4187861"/>
            <a:ext cx="1244154" cy="1244154"/>
          </a:xfrm>
          <a:prstGeom prst="rect">
            <a:avLst/>
          </a:prstGeom>
        </p:spPr>
      </p:pic>
      <p:sp>
        <p:nvSpPr>
          <p:cNvPr id="22" name="TextBox 21">
            <a:extLst>
              <a:ext uri="{FF2B5EF4-FFF2-40B4-BE49-F238E27FC236}">
                <a16:creationId xmlns:a16="http://schemas.microsoft.com/office/drawing/2014/main" id="{02D0F8DC-C136-8D69-3720-A57D726B6E0F}"/>
              </a:ext>
            </a:extLst>
          </p:cNvPr>
          <p:cNvSpPr txBox="1"/>
          <p:nvPr/>
        </p:nvSpPr>
        <p:spPr>
          <a:xfrm>
            <a:off x="7650642" y="4413135"/>
            <a:ext cx="4132272" cy="1015663"/>
          </a:xfrm>
          <a:prstGeom prst="rect">
            <a:avLst/>
          </a:prstGeom>
          <a:noFill/>
        </p:spPr>
        <p:txBody>
          <a:bodyPr wrap="square">
            <a:spAutoFit/>
          </a:bodyPr>
          <a:lstStyle/>
          <a:p>
            <a:pPr algn="l" rtl="0" fontAlgn="base">
              <a:buFont typeface="Arial" panose="020B0604020202020204" pitchFamily="34" charset="0"/>
              <a:buChar char="•"/>
            </a:pPr>
            <a:r>
              <a:rPr lang="en-GB" sz="2000" b="0" i="0" u="none" strike="noStrike">
                <a:solidFill>
                  <a:srgbClr val="000000"/>
                </a:solidFill>
                <a:effectLst/>
                <a:latin typeface="Museo Sans 500" panose="02000000000000000000" pitchFamily="50" charset="0"/>
              </a:rPr>
              <a:t>Do things to help homeless charities like Crisis such as fundraising</a:t>
            </a:r>
            <a:endParaRPr lang="en-US" sz="2000" b="0" i="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116485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sign&#10;&#10;Description automatically generated">
            <a:extLst>
              <a:ext uri="{FF2B5EF4-FFF2-40B4-BE49-F238E27FC236}">
                <a16:creationId xmlns:a16="http://schemas.microsoft.com/office/drawing/2014/main" id="{52765BE2-513D-2F71-ED4B-3627ECA25B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0472" y="5779352"/>
            <a:ext cx="2533117" cy="927269"/>
          </a:xfrm>
          <a:prstGeom prst="rect">
            <a:avLst/>
          </a:prstGeom>
        </p:spPr>
      </p:pic>
      <p:sp>
        <p:nvSpPr>
          <p:cNvPr id="6" name="TextBox 5">
            <a:extLst>
              <a:ext uri="{FF2B5EF4-FFF2-40B4-BE49-F238E27FC236}">
                <a16:creationId xmlns:a16="http://schemas.microsoft.com/office/drawing/2014/main" id="{F6F747CD-7D35-6E66-581A-DE3108D48B8F}"/>
              </a:ext>
            </a:extLst>
          </p:cNvPr>
          <p:cNvSpPr txBox="1"/>
          <p:nvPr/>
        </p:nvSpPr>
        <p:spPr>
          <a:xfrm>
            <a:off x="3505515" y="2576166"/>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hlinkClick r:id="rId4"/>
              </a:rPr>
              <a:t>What does Crisis do?</a:t>
            </a:r>
            <a:endParaRPr kumimoji="0" lang="en-US" sz="3600" b="1" i="0" u="none" strike="noStrike" kern="1200" cap="none" spc="0" normalizeH="0" baseline="0" noProof="0" dirty="0">
              <a:ln>
                <a:noFill/>
              </a:ln>
              <a:solidFill>
                <a:prstClr val="black"/>
              </a:solidFill>
              <a:effectLst/>
              <a:uLnTx/>
              <a:uFillTx/>
              <a:latin typeface="Museo Sans 500"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 Placeholder 4">
            <a:extLst>
              <a:ext uri="{FF2B5EF4-FFF2-40B4-BE49-F238E27FC236}">
                <a16:creationId xmlns:a16="http://schemas.microsoft.com/office/drawing/2014/main" id="{CA5B2E24-4E2F-D9AF-5D4F-8E02F6E3432F}"/>
              </a:ext>
            </a:extLst>
          </p:cNvPr>
          <p:cNvSpPr>
            <a:spLocks noGrp="1"/>
          </p:cNvSpPr>
          <p:nvPr/>
        </p:nvSpPr>
        <p:spPr>
          <a:xfrm>
            <a:off x="481658" y="1150451"/>
            <a:ext cx="5386683" cy="455709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useo Sans 500" panose="02000000000000000000" pitchFamily="50"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Museo Sans 50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Museo Sans 500" panose="02000000000000000000" pitchFamily="50" charset="0"/>
              <a:ea typeface="+mn-ea"/>
              <a:cs typeface="+mn-cs"/>
            </a:endParaRPr>
          </a:p>
        </p:txBody>
      </p:sp>
    </p:spTree>
    <p:extLst>
      <p:ext uri="{BB962C8B-B14F-4D97-AF65-F5344CB8AC3E}">
        <p14:creationId xmlns:p14="http://schemas.microsoft.com/office/powerpoint/2010/main" val="3318586013"/>
      </p:ext>
    </p:extLst>
  </p:cSld>
  <p:clrMapOvr>
    <a:masterClrMapping/>
  </p:clrMapOvr>
</p:sld>
</file>

<file path=ppt/theme/theme1.xml><?xml version="1.0" encoding="utf-8"?>
<a:theme xmlns:a="http://schemas.openxmlformats.org/drawingml/2006/main" name="1_Office Theme">
  <a:themeElements>
    <a:clrScheme name="Crisis Brand">
      <a:dk1>
        <a:srgbClr val="404041"/>
      </a:dk1>
      <a:lt1>
        <a:srgbClr val="FFFFFF"/>
      </a:lt1>
      <a:dk2>
        <a:srgbClr val="404041"/>
      </a:dk2>
      <a:lt2>
        <a:srgbClr val="FFFFFF"/>
      </a:lt2>
      <a:accent1>
        <a:srgbClr val="EB2227"/>
      </a:accent1>
      <a:accent2>
        <a:srgbClr val="EF5E44"/>
      </a:accent2>
      <a:accent3>
        <a:srgbClr val="404041"/>
      </a:accent3>
      <a:accent4>
        <a:srgbClr val="636466"/>
      </a:accent4>
      <a:accent5>
        <a:srgbClr val="A0A1A4"/>
      </a:accent5>
      <a:accent6>
        <a:srgbClr val="D9D9DA"/>
      </a:accent6>
      <a:hlink>
        <a:srgbClr val="EB2227"/>
      </a:hlink>
      <a:folHlink>
        <a:srgbClr val="A0A1A4"/>
      </a:folHlink>
    </a:clrScheme>
    <a:fontScheme name="Crisis Brand">
      <a:majorFont>
        <a:latin typeface="Museo 500"/>
        <a:ea typeface=""/>
        <a:cs typeface=""/>
      </a:majorFont>
      <a:minorFont>
        <a:latin typeface="Museo Sans 500"/>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5F874E3B3659479C5DAAACCEAD8F5D" ma:contentTypeVersion="17" ma:contentTypeDescription="Create a new document." ma:contentTypeScope="" ma:versionID="b6973de9592e2bfd290c6ef88263455e">
  <xsd:schema xmlns:xsd="http://www.w3.org/2001/XMLSchema" xmlns:xs="http://www.w3.org/2001/XMLSchema" xmlns:p="http://schemas.microsoft.com/office/2006/metadata/properties" xmlns:ns1="http://schemas.microsoft.com/sharepoint/v3" xmlns:ns2="7b3af014-0042-47ba-a47f-30379231ef59" xmlns:ns3="37c3d772-8d60-4e29-8ee9-dd24015f14c7" targetNamespace="http://schemas.microsoft.com/office/2006/metadata/properties" ma:root="true" ma:fieldsID="5887f0c861f1982ee2c528242c6ea542" ns1:_="" ns2:_="" ns3:_="">
    <xsd:import namespace="http://schemas.microsoft.com/sharepoint/v3"/>
    <xsd:import namespace="7b3af014-0042-47ba-a47f-30379231ef59"/>
    <xsd:import namespace="37c3d772-8d60-4e29-8ee9-dd24015f14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3af014-0042-47ba-a47f-30379231ef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860cccc-d6c3-4f13-a929-dff30c4eb15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c3d772-8d60-4e29-8ee9-dd24015f14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36e47373-1fc2-4abb-98a1-eb063199897d}" ma:internalName="TaxCatchAll" ma:showField="CatchAllData" ma:web="37c3d772-8d60-4e29-8ee9-dd24015f1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b3af014-0042-47ba-a47f-30379231ef59">
      <Terms xmlns="http://schemas.microsoft.com/office/infopath/2007/PartnerControls"/>
    </lcf76f155ced4ddcb4097134ff3c332f>
    <TaxCatchAll xmlns="37c3d772-8d60-4e29-8ee9-dd24015f14c7"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AE0004-B1ED-4CB8-AE54-E5FFAE70B9D3}">
  <ds:schemaRefs>
    <ds:schemaRef ds:uri="37c3d772-8d60-4e29-8ee9-dd24015f14c7"/>
    <ds:schemaRef ds:uri="7b3af014-0042-47ba-a47f-30379231ef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B3BC745-1C16-4648-B0E8-BE6E78F51A03}">
  <ds:schemaRefs>
    <ds:schemaRef ds:uri="http://purl.org/dc/terms/"/>
    <ds:schemaRef ds:uri="http://schemas.microsoft.com/office/2006/metadata/properties"/>
    <ds:schemaRef ds:uri="http://purl.org/dc/dcmitype/"/>
    <ds:schemaRef ds:uri="http://schemas.microsoft.com/office/2006/documentManagement/types"/>
    <ds:schemaRef ds:uri="http://schemas.microsoft.com/sharepoint/v3"/>
    <ds:schemaRef ds:uri="7b3af014-0042-47ba-a47f-30379231ef59"/>
    <ds:schemaRef ds:uri="http://purl.org/dc/elements/1.1/"/>
    <ds:schemaRef ds:uri="http://www.w3.org/XML/1998/namespace"/>
    <ds:schemaRef ds:uri="http://schemas.microsoft.com/office/infopath/2007/PartnerControls"/>
    <ds:schemaRef ds:uri="http://schemas.openxmlformats.org/package/2006/metadata/core-properties"/>
    <ds:schemaRef ds:uri="37c3d772-8d60-4e29-8ee9-dd24015f14c7"/>
  </ds:schemaRefs>
</ds:datastoreItem>
</file>

<file path=customXml/itemProps3.xml><?xml version="1.0" encoding="utf-8"?>
<ds:datastoreItem xmlns:ds="http://schemas.openxmlformats.org/officeDocument/2006/customXml" ds:itemID="{05FA4EF0-F937-499D-AE55-5E4F4CC8EF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1224</Words>
  <Application>Microsoft Office PowerPoint</Application>
  <PresentationFormat>Widescreen</PresentationFormat>
  <Paragraphs>122</Paragraphs>
  <Slides>10</Slides>
  <Notes>9</Notes>
  <HiddenSlides>0</HiddenSlides>
  <MMClips>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1_Office Theme</vt:lpstr>
      <vt:lpstr>Office Theme</vt:lpstr>
      <vt:lpstr>Let’s learn about ending homelessness.</vt:lpstr>
      <vt:lpstr>PowerPoint Presentation</vt:lpstr>
      <vt:lpstr>What does home mean to you?</vt:lpstr>
      <vt:lpstr>PowerPoint Presentation</vt:lpstr>
      <vt:lpstr>PowerPoint Presentation</vt:lpstr>
      <vt:lpstr>PowerPoint Presentation</vt:lpstr>
      <vt:lpstr>PowerPoint Presentation</vt:lpstr>
      <vt:lpstr>PowerPoint Presentation</vt:lpstr>
      <vt:lpstr>PowerPoint Presentation</vt:lpstr>
      <vt:lpstr>We should all have a safe place to call home. Together we can make this happen.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Vizor</dc:creator>
  <cp:lastModifiedBy>Emma Vizor</cp:lastModifiedBy>
  <cp:revision>8</cp:revision>
  <dcterms:created xsi:type="dcterms:W3CDTF">2024-09-27T12:24:57Z</dcterms:created>
  <dcterms:modified xsi:type="dcterms:W3CDTF">2025-09-17T10:30:32Z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0x010100455F874E3B3659479C5DAAACCEAD8F5D</vt:lpwstr>
  </property>
  <property fmtid="{D5CDD505-2E9C-101B-9397-08002B2CF9AE}" pid="3" name="MediaServiceImageTags">
    <vt:lpwstr/>
  </property>
</Properties>
</file>